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0.xml" ContentType="application/vnd.openxmlformats-officedocument.presentationml.notesSlide+xml"/>
  <Override PartName="/ppt/notesSlides/notesSlide1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3"/>
  </p:notesMasterIdLst>
  <p:sldIdLst>
    <p:sldId id="824" r:id="rId2"/>
    <p:sldId id="798" r:id="rId3"/>
    <p:sldId id="752" r:id="rId4"/>
    <p:sldId id="810" r:id="rId5"/>
    <p:sldId id="559" r:id="rId6"/>
    <p:sldId id="811" r:id="rId7"/>
    <p:sldId id="812" r:id="rId8"/>
    <p:sldId id="786" r:id="rId9"/>
    <p:sldId id="787" r:id="rId10"/>
    <p:sldId id="788" r:id="rId11"/>
    <p:sldId id="813" r:id="rId12"/>
    <p:sldId id="814" r:id="rId13"/>
    <p:sldId id="682" r:id="rId14"/>
    <p:sldId id="685" r:id="rId15"/>
    <p:sldId id="826" r:id="rId16"/>
    <p:sldId id="825" r:id="rId17"/>
    <p:sldId id="684" r:id="rId18"/>
    <p:sldId id="836" r:id="rId19"/>
    <p:sldId id="799" r:id="rId20"/>
    <p:sldId id="800" r:id="rId21"/>
    <p:sldId id="801" r:id="rId22"/>
    <p:sldId id="688" r:id="rId23"/>
    <p:sldId id="691" r:id="rId24"/>
    <p:sldId id="789" r:id="rId25"/>
    <p:sldId id="790" r:id="rId26"/>
    <p:sldId id="791" r:id="rId27"/>
    <p:sldId id="792" r:id="rId28"/>
    <p:sldId id="793" r:id="rId29"/>
    <p:sldId id="689" r:id="rId30"/>
    <p:sldId id="837" r:id="rId31"/>
    <p:sldId id="794" r:id="rId32"/>
    <p:sldId id="795" r:id="rId33"/>
    <p:sldId id="796" r:id="rId34"/>
    <p:sldId id="797" r:id="rId35"/>
    <p:sldId id="690" r:id="rId36"/>
    <p:sldId id="838" r:id="rId37"/>
    <p:sldId id="709" r:id="rId38"/>
    <p:sldId id="711" r:id="rId39"/>
    <p:sldId id="803" r:id="rId40"/>
    <p:sldId id="808" r:id="rId41"/>
    <p:sldId id="710" r:id="rId42"/>
    <p:sldId id="692" r:id="rId43"/>
    <p:sldId id="839" r:id="rId44"/>
    <p:sldId id="840" r:id="rId45"/>
    <p:sldId id="694" r:id="rId46"/>
    <p:sldId id="693" r:id="rId47"/>
    <p:sldId id="815" r:id="rId48"/>
    <p:sldId id="816" r:id="rId49"/>
    <p:sldId id="695" r:id="rId50"/>
    <p:sldId id="683" r:id="rId51"/>
    <p:sldId id="696" r:id="rId52"/>
    <p:sldId id="697" r:id="rId53"/>
    <p:sldId id="698" r:id="rId54"/>
    <p:sldId id="699" r:id="rId55"/>
    <p:sldId id="702" r:id="rId56"/>
    <p:sldId id="700" r:id="rId57"/>
    <p:sldId id="703" r:id="rId58"/>
    <p:sldId id="704" r:id="rId59"/>
    <p:sldId id="712" r:id="rId60"/>
    <p:sldId id="701" r:id="rId61"/>
    <p:sldId id="827" r:id="rId62"/>
    <p:sldId id="817" r:id="rId63"/>
    <p:sldId id="818" r:id="rId64"/>
    <p:sldId id="708" r:id="rId65"/>
    <p:sldId id="754" r:id="rId66"/>
    <p:sldId id="768" r:id="rId67"/>
    <p:sldId id="755" r:id="rId68"/>
    <p:sldId id="759" r:id="rId69"/>
    <p:sldId id="757" r:id="rId70"/>
    <p:sldId id="758" r:id="rId71"/>
    <p:sldId id="760" r:id="rId72"/>
    <p:sldId id="756" r:id="rId73"/>
    <p:sldId id="761" r:id="rId74"/>
    <p:sldId id="607" r:id="rId75"/>
    <p:sldId id="763" r:id="rId76"/>
    <p:sldId id="764" r:id="rId77"/>
    <p:sldId id="765" r:id="rId78"/>
    <p:sldId id="766" r:id="rId79"/>
    <p:sldId id="767" r:id="rId80"/>
    <p:sldId id="805" r:id="rId81"/>
    <p:sldId id="819" r:id="rId82"/>
    <p:sldId id="820" r:id="rId83"/>
    <p:sldId id="821" r:id="rId84"/>
    <p:sldId id="769" r:id="rId85"/>
    <p:sldId id="717" r:id="rId86"/>
    <p:sldId id="718" r:id="rId87"/>
    <p:sldId id="806" r:id="rId88"/>
    <p:sldId id="807" r:id="rId89"/>
    <p:sldId id="841" r:id="rId90"/>
    <p:sldId id="719" r:id="rId91"/>
    <p:sldId id="842" r:id="rId92"/>
    <p:sldId id="720" r:id="rId93"/>
    <p:sldId id="843" r:id="rId94"/>
    <p:sldId id="723" r:id="rId95"/>
    <p:sldId id="844" r:id="rId96"/>
    <p:sldId id="725" r:id="rId97"/>
    <p:sldId id="726" r:id="rId98"/>
    <p:sldId id="785" r:id="rId99"/>
    <p:sldId id="727" r:id="rId100"/>
    <p:sldId id="728" r:id="rId101"/>
    <p:sldId id="732" r:id="rId102"/>
    <p:sldId id="828" r:id="rId103"/>
    <p:sldId id="829" r:id="rId104"/>
    <p:sldId id="733" r:id="rId105"/>
    <p:sldId id="734" r:id="rId106"/>
    <p:sldId id="668" r:id="rId107"/>
    <p:sldId id="666" r:id="rId108"/>
    <p:sldId id="735" r:id="rId109"/>
    <p:sldId id="730" r:id="rId110"/>
    <p:sldId id="731" r:id="rId111"/>
    <p:sldId id="830" r:id="rId112"/>
    <p:sldId id="831" r:id="rId113"/>
    <p:sldId id="832" r:id="rId114"/>
    <p:sldId id="833" r:id="rId115"/>
    <p:sldId id="835" r:id="rId116"/>
    <p:sldId id="736" r:id="rId117"/>
    <p:sldId id="737" r:id="rId118"/>
    <p:sldId id="739" r:id="rId119"/>
    <p:sldId id="740" r:id="rId120"/>
    <p:sldId id="822" r:id="rId121"/>
    <p:sldId id="823" r:id="rId122"/>
    <p:sldId id="809" r:id="rId123"/>
    <p:sldId id="741" r:id="rId124"/>
    <p:sldId id="587" r:id="rId125"/>
    <p:sldId id="742" r:id="rId126"/>
    <p:sldId id="773" r:id="rId127"/>
    <p:sldId id="597" r:id="rId128"/>
    <p:sldId id="774" r:id="rId129"/>
    <p:sldId id="629" r:id="rId130"/>
    <p:sldId id="776" r:id="rId131"/>
    <p:sldId id="845" r:id="rId132"/>
    <p:sldId id="846" r:id="rId133"/>
    <p:sldId id="847" r:id="rId134"/>
    <p:sldId id="783" r:id="rId135"/>
    <p:sldId id="582" r:id="rId136"/>
    <p:sldId id="729" r:id="rId137"/>
    <p:sldId id="770" r:id="rId138"/>
    <p:sldId id="848" r:id="rId139"/>
    <p:sldId id="804" r:id="rId140"/>
    <p:sldId id="772" r:id="rId141"/>
    <p:sldId id="599" r:id="rId1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0775"/>
    <a:srgbClr val="FFFF00"/>
    <a:srgbClr val="3C3CEA"/>
    <a:srgbClr val="00B050"/>
    <a:srgbClr val="000000"/>
    <a:srgbClr val="FFFFFF"/>
    <a:srgbClr val="66FF66"/>
    <a:srgbClr val="B5D725"/>
    <a:srgbClr val="D0D3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19" autoAdjust="0"/>
    <p:restoredTop sz="73821" autoAdjust="0"/>
  </p:normalViewPr>
  <p:slideViewPr>
    <p:cSldViewPr snapToGrid="0" snapToObjects="1" showGuides="1">
      <p:cViewPr varScale="1">
        <p:scale>
          <a:sx n="61" d="100"/>
          <a:sy n="61" d="100"/>
        </p:scale>
        <p:origin x="547" y="38"/>
      </p:cViewPr>
      <p:guideLst/>
    </p:cSldViewPr>
  </p:slideViewPr>
  <p:outlineViewPr>
    <p:cViewPr>
      <p:scale>
        <a:sx n="33" d="100"/>
        <a:sy n="33" d="100"/>
      </p:scale>
      <p:origin x="0" y="-2261"/>
    </p:cViewPr>
  </p:outlineViewPr>
  <p:notesTextViewPr>
    <p:cViewPr>
      <p:scale>
        <a:sx n="100" d="100"/>
        <a:sy n="100" d="100"/>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9EBE21-B25A-4FC7-94C1-ECB5A4FA911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A49BB95-A1B6-466C-83B2-0DBFB7F391D8}">
      <dgm:prSet phldrT="[Text]" custT="1"/>
      <dgm:spPr>
        <a:solidFill>
          <a:srgbClr val="00B050"/>
        </a:solidFill>
        <a:ln>
          <a:solidFill>
            <a:srgbClr val="00B050"/>
          </a:solidFill>
        </a:ln>
      </dgm:spPr>
      <dgm:t>
        <a:bodyPr/>
        <a:lstStyle/>
        <a:p>
          <a:r>
            <a:rPr lang="it-IT" sz="3000" b="1" dirty="0"/>
            <a:t>DO use            ‘</a:t>
          </a:r>
          <a:r>
            <a:rPr lang="it-IT" sz="3000" b="1" dirty="0" err="1"/>
            <a:t>parfor</a:t>
          </a:r>
          <a:r>
            <a:rPr lang="it-IT" sz="3000" b="1" dirty="0"/>
            <a:t>’ loops</a:t>
          </a:r>
          <a:endParaRPr lang="en-US" sz="3000" b="1" dirty="0"/>
        </a:p>
      </dgm:t>
    </dgm:pt>
    <dgm:pt modelId="{E4E424F5-64B5-4436-ABDD-D1E447138E59}" type="parTrans" cxnId="{D2E95B83-A29D-48C5-8524-D4E0FF552E5F}">
      <dgm:prSet/>
      <dgm:spPr/>
      <dgm:t>
        <a:bodyPr/>
        <a:lstStyle/>
        <a:p>
          <a:endParaRPr lang="en-US"/>
        </a:p>
      </dgm:t>
    </dgm:pt>
    <dgm:pt modelId="{474CD297-1DD1-4C65-953E-36003A0D19FF}" type="sibTrans" cxnId="{D2E95B83-A29D-48C5-8524-D4E0FF552E5F}">
      <dgm:prSet/>
      <dgm:spPr/>
      <dgm:t>
        <a:bodyPr/>
        <a:lstStyle/>
        <a:p>
          <a:endParaRPr lang="en-US"/>
        </a:p>
      </dgm:t>
    </dgm:pt>
    <dgm:pt modelId="{80EFF711-2FCB-4D29-BC2A-3AA49F0A23DB}">
      <dgm:prSet phldrT="[Text]" custT="1"/>
      <dgm:spPr>
        <a:solidFill>
          <a:schemeClr val="accent6">
            <a:lumMod val="20000"/>
            <a:lumOff val="80000"/>
            <a:alpha val="90000"/>
          </a:schemeClr>
        </a:solidFill>
        <a:ln>
          <a:solidFill>
            <a:srgbClr val="00B050">
              <a:alpha val="90000"/>
            </a:srgbClr>
          </a:solidFill>
        </a:ln>
      </dgm:spPr>
      <dgm:t>
        <a:bodyPr/>
        <a:lstStyle/>
        <a:p>
          <a:pPr>
            <a:spcAft>
              <a:spcPts val="1200"/>
            </a:spcAft>
          </a:pPr>
          <a:r>
            <a:rPr lang="en-US" sz="1800" b="0" dirty="0"/>
            <a:t>many loop iterations of a </a:t>
          </a:r>
          <a:r>
            <a:rPr lang="en-US" sz="1800" b="1" dirty="0"/>
            <a:t>simple calculation</a:t>
          </a:r>
          <a:endParaRPr lang="en-US" sz="1800" dirty="0"/>
        </a:p>
      </dgm:t>
    </dgm:pt>
    <dgm:pt modelId="{9D3BD5EA-AC1D-4631-B29C-211F09BCFDBE}" type="parTrans" cxnId="{3FD89965-E705-4CD8-9543-47E01BE73189}">
      <dgm:prSet/>
      <dgm:spPr/>
      <dgm:t>
        <a:bodyPr/>
        <a:lstStyle/>
        <a:p>
          <a:endParaRPr lang="en-US"/>
        </a:p>
      </dgm:t>
    </dgm:pt>
    <dgm:pt modelId="{E5CEA65B-CE43-434F-BEAB-4512B0B70B06}" type="sibTrans" cxnId="{3FD89965-E705-4CD8-9543-47E01BE73189}">
      <dgm:prSet/>
      <dgm:spPr/>
      <dgm:t>
        <a:bodyPr/>
        <a:lstStyle/>
        <a:p>
          <a:endParaRPr lang="en-US"/>
        </a:p>
      </dgm:t>
    </dgm:pt>
    <dgm:pt modelId="{38E4A870-2611-43AA-B9AE-FE6F22AEECEB}">
      <dgm:prSet phldrT="[Text]" custT="1"/>
      <dgm:spPr>
        <a:solidFill>
          <a:schemeClr val="accent6">
            <a:lumMod val="20000"/>
            <a:lumOff val="80000"/>
            <a:alpha val="90000"/>
          </a:schemeClr>
        </a:solidFill>
        <a:ln>
          <a:solidFill>
            <a:srgbClr val="00B050">
              <a:alpha val="90000"/>
            </a:srgbClr>
          </a:solidFill>
        </a:ln>
      </dgm:spPr>
      <dgm:t>
        <a:bodyPr/>
        <a:lstStyle/>
        <a:p>
          <a:pPr>
            <a:spcAft>
              <a:spcPts val="1200"/>
            </a:spcAft>
          </a:pPr>
          <a:r>
            <a:rPr lang="en-US" sz="1800" dirty="0"/>
            <a:t>Loop iterations are “</a:t>
          </a:r>
          <a:r>
            <a:rPr lang="en-US" sz="1800" b="1" dirty="0"/>
            <a:t>independent</a:t>
          </a:r>
          <a:r>
            <a:rPr lang="en-US" sz="1800" dirty="0"/>
            <a:t>”</a:t>
          </a:r>
        </a:p>
      </dgm:t>
    </dgm:pt>
    <dgm:pt modelId="{A57F7F29-DACE-4699-8AAF-8DBF0C7D4D78}" type="parTrans" cxnId="{40338514-2B40-4057-9B74-D70C01727B8C}">
      <dgm:prSet/>
      <dgm:spPr/>
      <dgm:t>
        <a:bodyPr/>
        <a:lstStyle/>
        <a:p>
          <a:endParaRPr lang="en-US"/>
        </a:p>
      </dgm:t>
    </dgm:pt>
    <dgm:pt modelId="{CB31ACEF-7E0F-453A-9F7D-81231D24CF51}" type="sibTrans" cxnId="{40338514-2B40-4057-9B74-D70C01727B8C}">
      <dgm:prSet/>
      <dgm:spPr/>
      <dgm:t>
        <a:bodyPr/>
        <a:lstStyle/>
        <a:p>
          <a:endParaRPr lang="en-US"/>
        </a:p>
      </dgm:t>
    </dgm:pt>
    <dgm:pt modelId="{0098B1BB-DE4B-4728-AC6A-C13A47BEB90E}">
      <dgm:prSet phldrT="[Text]" custT="1"/>
      <dgm:spPr>
        <a:ln>
          <a:solidFill>
            <a:srgbClr val="C00000"/>
          </a:solidFill>
        </a:ln>
      </dgm:spPr>
      <dgm:t>
        <a:bodyPr/>
        <a:lstStyle/>
        <a:p>
          <a:r>
            <a:rPr lang="it-IT" sz="3000" b="1" dirty="0"/>
            <a:t>DON’T use          ‘</a:t>
          </a:r>
          <a:r>
            <a:rPr lang="it-IT" sz="3000" b="1" dirty="0" err="1"/>
            <a:t>parfor</a:t>
          </a:r>
          <a:r>
            <a:rPr lang="it-IT" sz="3000" b="1" dirty="0"/>
            <a:t>’ loops</a:t>
          </a:r>
          <a:endParaRPr lang="en-US" sz="3000" b="1" dirty="0"/>
        </a:p>
      </dgm:t>
    </dgm:pt>
    <dgm:pt modelId="{49003AE5-435A-4F3B-813D-61849AC0FD38}" type="parTrans" cxnId="{B0DF4567-7FF6-40DE-BFB3-6222F2704043}">
      <dgm:prSet/>
      <dgm:spPr/>
      <dgm:t>
        <a:bodyPr/>
        <a:lstStyle/>
        <a:p>
          <a:endParaRPr lang="en-US"/>
        </a:p>
      </dgm:t>
    </dgm:pt>
    <dgm:pt modelId="{CD01BB3D-351B-4CBE-ACA1-5E3205CE117B}" type="sibTrans" cxnId="{B0DF4567-7FF6-40DE-BFB3-6222F2704043}">
      <dgm:prSet/>
      <dgm:spPr/>
      <dgm:t>
        <a:bodyPr/>
        <a:lstStyle/>
        <a:p>
          <a:endParaRPr lang="en-US"/>
        </a:p>
      </dgm:t>
    </dgm:pt>
    <dgm:pt modelId="{D462E7C1-25F3-4284-96BD-193E9762F9E3}">
      <dgm:prSet phldrT="[Text]" custT="1"/>
      <dgm:spPr>
        <a:ln>
          <a:solidFill>
            <a:srgbClr val="C00000">
              <a:alpha val="90000"/>
            </a:srgbClr>
          </a:solidFill>
        </a:ln>
      </dgm:spPr>
      <dgm:t>
        <a:bodyPr/>
        <a:lstStyle/>
        <a:p>
          <a:pPr>
            <a:spcAft>
              <a:spcPts val="1200"/>
            </a:spcAft>
          </a:pPr>
          <a:r>
            <a:rPr lang="en-US" sz="1800" b="1" dirty="0"/>
            <a:t>An iteration </a:t>
          </a:r>
          <a:r>
            <a:rPr lang="en-US" sz="1800" dirty="0"/>
            <a:t>in your loop </a:t>
          </a:r>
          <a:r>
            <a:rPr lang="en-US" sz="1800" b="1" dirty="0"/>
            <a:t>depends on the results of other</a:t>
          </a:r>
          <a:r>
            <a:rPr lang="en-US" sz="1800" dirty="0"/>
            <a:t> iterations</a:t>
          </a:r>
        </a:p>
      </dgm:t>
    </dgm:pt>
    <dgm:pt modelId="{836750C9-3F97-439B-B4A5-2CAF9C8BDF71}" type="parTrans" cxnId="{49A5DE6F-DDCA-4852-BD98-EA5308F343B9}">
      <dgm:prSet/>
      <dgm:spPr/>
      <dgm:t>
        <a:bodyPr/>
        <a:lstStyle/>
        <a:p>
          <a:endParaRPr lang="en-US"/>
        </a:p>
      </dgm:t>
    </dgm:pt>
    <dgm:pt modelId="{F9C81432-F286-49A6-9714-BD100E22FC3B}" type="sibTrans" cxnId="{49A5DE6F-DDCA-4852-BD98-EA5308F343B9}">
      <dgm:prSet/>
      <dgm:spPr/>
      <dgm:t>
        <a:bodyPr/>
        <a:lstStyle/>
        <a:p>
          <a:endParaRPr lang="en-US"/>
        </a:p>
      </dgm:t>
    </dgm:pt>
    <dgm:pt modelId="{384EA771-7C7B-41F5-BEF9-01C4298A0757}">
      <dgm:prSet phldrT="[Text]" custT="1"/>
      <dgm:spPr>
        <a:ln>
          <a:solidFill>
            <a:srgbClr val="C00000">
              <a:alpha val="90000"/>
            </a:srgbClr>
          </a:solidFill>
        </a:ln>
      </dgm:spPr>
      <dgm:t>
        <a:bodyPr/>
        <a:lstStyle/>
        <a:p>
          <a:pPr>
            <a:spcAft>
              <a:spcPts val="1200"/>
            </a:spcAft>
          </a:pPr>
          <a:r>
            <a:rPr lang="en-US" sz="1800" dirty="0"/>
            <a:t>You plan of using the </a:t>
          </a:r>
          <a:r>
            <a:rPr lang="en-US" sz="1800" i="1" dirty="0" err="1"/>
            <a:t>matlab</a:t>
          </a:r>
          <a:r>
            <a:rPr lang="en-US" sz="1800" dirty="0"/>
            <a:t> queue on </a:t>
          </a:r>
          <a:r>
            <a:rPr lang="en-US" sz="1800" b="1" i="1" dirty="0"/>
            <a:t>launchpad </a:t>
          </a:r>
          <a:endParaRPr lang="en-US" sz="1800" dirty="0"/>
        </a:p>
      </dgm:t>
    </dgm:pt>
    <dgm:pt modelId="{A4504D9C-F39C-4E37-A2A1-45EF57F286F3}" type="parTrans" cxnId="{F8AB7AFE-4AE6-4AE5-8DAE-A2FBBE8DCC9B}">
      <dgm:prSet/>
      <dgm:spPr/>
      <dgm:t>
        <a:bodyPr/>
        <a:lstStyle/>
        <a:p>
          <a:endParaRPr lang="en-US"/>
        </a:p>
      </dgm:t>
    </dgm:pt>
    <dgm:pt modelId="{12A285B2-96B5-4378-B557-A40B9611A990}" type="sibTrans" cxnId="{F8AB7AFE-4AE6-4AE5-8DAE-A2FBBE8DCC9B}">
      <dgm:prSet/>
      <dgm:spPr/>
      <dgm:t>
        <a:bodyPr/>
        <a:lstStyle/>
        <a:p>
          <a:endParaRPr lang="en-US"/>
        </a:p>
      </dgm:t>
    </dgm:pt>
    <dgm:pt modelId="{52B06378-7EBC-4154-960C-32F2BA1469C1}">
      <dgm:prSet phldrT="[Text]"/>
      <dgm:spPr>
        <a:solidFill>
          <a:schemeClr val="accent6">
            <a:lumMod val="20000"/>
            <a:lumOff val="80000"/>
            <a:alpha val="90000"/>
          </a:schemeClr>
        </a:solidFill>
        <a:ln>
          <a:solidFill>
            <a:srgbClr val="00B050">
              <a:alpha val="90000"/>
            </a:srgbClr>
          </a:solidFill>
        </a:ln>
      </dgm:spPr>
      <dgm:t>
        <a:bodyPr/>
        <a:lstStyle/>
        <a:p>
          <a:pPr>
            <a:spcAft>
              <a:spcPct val="15000"/>
            </a:spcAft>
          </a:pPr>
          <a:endParaRPr lang="en-US" sz="2500" dirty="0"/>
        </a:p>
      </dgm:t>
    </dgm:pt>
    <dgm:pt modelId="{052EFFBB-441B-44CB-AAE5-DAB7832605FE}" type="parTrans" cxnId="{8D31F7BD-A2B7-472A-8146-558F61D00051}">
      <dgm:prSet/>
      <dgm:spPr/>
      <dgm:t>
        <a:bodyPr/>
        <a:lstStyle/>
        <a:p>
          <a:endParaRPr lang="en-US"/>
        </a:p>
      </dgm:t>
    </dgm:pt>
    <dgm:pt modelId="{6810EA58-7A0F-4ACC-8722-C9E5B19E8A82}" type="sibTrans" cxnId="{8D31F7BD-A2B7-472A-8146-558F61D00051}">
      <dgm:prSet/>
      <dgm:spPr/>
      <dgm:t>
        <a:bodyPr/>
        <a:lstStyle/>
        <a:p>
          <a:endParaRPr lang="en-US"/>
        </a:p>
      </dgm:t>
    </dgm:pt>
    <dgm:pt modelId="{E584E646-F03E-4397-8D46-8238800DC78D}">
      <dgm:prSet phldrT="[Text]" custT="1"/>
      <dgm:spPr>
        <a:ln>
          <a:solidFill>
            <a:srgbClr val="C00000">
              <a:alpha val="90000"/>
            </a:srgbClr>
          </a:solidFill>
        </a:ln>
      </dgm:spPr>
      <dgm:t>
        <a:bodyPr/>
        <a:lstStyle/>
        <a:p>
          <a:pPr>
            <a:spcAft>
              <a:spcPts val="1200"/>
            </a:spcAft>
          </a:pPr>
          <a:r>
            <a:rPr lang="en-US" sz="1800" dirty="0"/>
            <a:t>There’s no Parallel Computation TOOLBOX </a:t>
          </a:r>
          <a:r>
            <a:rPr lang="en-US" sz="1800" b="1" dirty="0"/>
            <a:t>license</a:t>
          </a:r>
          <a:r>
            <a:rPr lang="en-US" sz="1800" dirty="0"/>
            <a:t> available …</a:t>
          </a:r>
        </a:p>
      </dgm:t>
    </dgm:pt>
    <dgm:pt modelId="{A6BE9B3F-C2B0-4E22-93C6-8BD71AF63693}" type="parTrans" cxnId="{F7D28AD9-8FF1-472D-8A96-430CDCB3D727}">
      <dgm:prSet/>
      <dgm:spPr/>
      <dgm:t>
        <a:bodyPr/>
        <a:lstStyle/>
        <a:p>
          <a:endParaRPr lang="en-US"/>
        </a:p>
      </dgm:t>
    </dgm:pt>
    <dgm:pt modelId="{F2A17BB8-1774-4759-9728-5480A16A2BEA}" type="sibTrans" cxnId="{F7D28AD9-8FF1-472D-8A96-430CDCB3D727}">
      <dgm:prSet/>
      <dgm:spPr/>
      <dgm:t>
        <a:bodyPr/>
        <a:lstStyle/>
        <a:p>
          <a:endParaRPr lang="en-US"/>
        </a:p>
      </dgm:t>
    </dgm:pt>
    <dgm:pt modelId="{5D7E55ED-2030-44C1-A6B2-19653AC9EDDD}">
      <dgm:prSet phldrT="[Text]" custT="1"/>
      <dgm:spPr>
        <a:solidFill>
          <a:schemeClr val="accent6">
            <a:lumMod val="20000"/>
            <a:lumOff val="80000"/>
            <a:alpha val="90000"/>
          </a:schemeClr>
        </a:solidFill>
        <a:ln>
          <a:solidFill>
            <a:srgbClr val="00B050">
              <a:alpha val="90000"/>
            </a:srgbClr>
          </a:solidFill>
        </a:ln>
      </dgm:spPr>
      <dgm:t>
        <a:bodyPr/>
        <a:lstStyle/>
        <a:p>
          <a:pPr>
            <a:spcAft>
              <a:spcPts val="1200"/>
            </a:spcAft>
          </a:pPr>
          <a:endParaRPr lang="en-US" sz="1800" b="0" dirty="0"/>
        </a:p>
      </dgm:t>
    </dgm:pt>
    <dgm:pt modelId="{BDCD9C1E-031C-4E9D-947E-97D1157F2175}" type="parTrans" cxnId="{8B337143-D796-4FB1-8F41-E7A2C394FDC6}">
      <dgm:prSet/>
      <dgm:spPr/>
      <dgm:t>
        <a:bodyPr/>
        <a:lstStyle/>
        <a:p>
          <a:endParaRPr lang="en-US"/>
        </a:p>
      </dgm:t>
    </dgm:pt>
    <dgm:pt modelId="{E14FC23F-AB65-437E-9554-69D3FB50F960}" type="sibTrans" cxnId="{8B337143-D796-4FB1-8F41-E7A2C394FDC6}">
      <dgm:prSet/>
      <dgm:spPr/>
      <dgm:t>
        <a:bodyPr/>
        <a:lstStyle/>
        <a:p>
          <a:endParaRPr lang="en-US"/>
        </a:p>
      </dgm:t>
    </dgm:pt>
    <dgm:pt modelId="{BE0D3953-EBE8-4538-894D-B47120A4D2E8}">
      <dgm:prSet phldrT="[Text]" custT="1"/>
      <dgm:spPr>
        <a:ln>
          <a:solidFill>
            <a:srgbClr val="C00000">
              <a:alpha val="90000"/>
            </a:srgbClr>
          </a:solidFill>
        </a:ln>
      </dgm:spPr>
      <dgm:t>
        <a:bodyPr/>
        <a:lstStyle/>
        <a:p>
          <a:pPr>
            <a:spcAft>
              <a:spcPts val="1200"/>
            </a:spcAft>
          </a:pPr>
          <a:endParaRPr lang="en-US" sz="1800" dirty="0"/>
        </a:p>
      </dgm:t>
    </dgm:pt>
    <dgm:pt modelId="{BA10C6A5-A680-400D-AEF1-C1A4FBB4A2DC}" type="parTrans" cxnId="{0731650A-25B0-4C8C-ADF0-9EA88C672F61}">
      <dgm:prSet/>
      <dgm:spPr/>
      <dgm:t>
        <a:bodyPr/>
        <a:lstStyle/>
        <a:p>
          <a:endParaRPr lang="en-US"/>
        </a:p>
      </dgm:t>
    </dgm:pt>
    <dgm:pt modelId="{7205545F-4B91-417B-B145-EB12249B9792}" type="sibTrans" cxnId="{0731650A-25B0-4C8C-ADF0-9EA88C672F61}">
      <dgm:prSet/>
      <dgm:spPr/>
      <dgm:t>
        <a:bodyPr/>
        <a:lstStyle/>
        <a:p>
          <a:endParaRPr lang="en-US"/>
        </a:p>
      </dgm:t>
    </dgm:pt>
    <dgm:pt modelId="{3FCBB492-2249-492A-AE4D-0AC11C9C570F}">
      <dgm:prSet phldrT="[Text]" custT="1"/>
      <dgm:spPr>
        <a:ln>
          <a:solidFill>
            <a:srgbClr val="C00000">
              <a:alpha val="90000"/>
            </a:srgbClr>
          </a:solidFill>
        </a:ln>
      </dgm:spPr>
      <dgm:t>
        <a:bodyPr/>
        <a:lstStyle/>
        <a:p>
          <a:pPr>
            <a:spcAft>
              <a:spcPts val="1200"/>
            </a:spcAft>
          </a:pPr>
          <a:endParaRPr lang="en-US" sz="1800" dirty="0"/>
        </a:p>
      </dgm:t>
    </dgm:pt>
    <dgm:pt modelId="{3652F57F-AEAB-40B9-B9F8-6F7A1900EA2F}" type="parTrans" cxnId="{0FF829D2-F8E2-49DE-BAB9-D574DC654B63}">
      <dgm:prSet/>
      <dgm:spPr/>
      <dgm:t>
        <a:bodyPr/>
        <a:lstStyle/>
        <a:p>
          <a:endParaRPr lang="en-US"/>
        </a:p>
      </dgm:t>
    </dgm:pt>
    <dgm:pt modelId="{51581FB6-6E3D-4F5B-81BC-39AEA4F04123}" type="sibTrans" cxnId="{0FF829D2-F8E2-49DE-BAB9-D574DC654B63}">
      <dgm:prSet/>
      <dgm:spPr/>
      <dgm:t>
        <a:bodyPr/>
        <a:lstStyle/>
        <a:p>
          <a:endParaRPr lang="en-US"/>
        </a:p>
      </dgm:t>
    </dgm:pt>
    <dgm:pt modelId="{A8491E7F-43E6-46C1-A952-DCB136DC39DE}" type="pres">
      <dgm:prSet presAssocID="{D39EBE21-B25A-4FC7-94C1-ECB5A4FA9111}" presName="Name0" presStyleCnt="0">
        <dgm:presLayoutVars>
          <dgm:dir/>
          <dgm:animLvl val="lvl"/>
          <dgm:resizeHandles val="exact"/>
        </dgm:presLayoutVars>
      </dgm:prSet>
      <dgm:spPr/>
    </dgm:pt>
    <dgm:pt modelId="{65CAB8D5-C411-44C1-BA44-9DD68AA83571}" type="pres">
      <dgm:prSet presAssocID="{CA49BB95-A1B6-466C-83B2-0DBFB7F391D8}" presName="composite" presStyleCnt="0"/>
      <dgm:spPr/>
    </dgm:pt>
    <dgm:pt modelId="{61AF0E87-5A32-4130-A16E-2CFE40FE63A5}" type="pres">
      <dgm:prSet presAssocID="{CA49BB95-A1B6-466C-83B2-0DBFB7F391D8}" presName="parTx" presStyleLbl="alignNode1" presStyleIdx="0" presStyleCnt="2">
        <dgm:presLayoutVars>
          <dgm:chMax val="0"/>
          <dgm:chPref val="0"/>
          <dgm:bulletEnabled val="1"/>
        </dgm:presLayoutVars>
      </dgm:prSet>
      <dgm:spPr/>
    </dgm:pt>
    <dgm:pt modelId="{3FE95D91-E545-494C-8521-975F5DF7744C}" type="pres">
      <dgm:prSet presAssocID="{CA49BB95-A1B6-466C-83B2-0DBFB7F391D8}" presName="desTx" presStyleLbl="alignAccFollowNode1" presStyleIdx="0" presStyleCnt="2">
        <dgm:presLayoutVars>
          <dgm:bulletEnabled val="1"/>
        </dgm:presLayoutVars>
      </dgm:prSet>
      <dgm:spPr/>
    </dgm:pt>
    <dgm:pt modelId="{7E27EDB4-9ED8-40AF-94F6-4E3592864CD8}" type="pres">
      <dgm:prSet presAssocID="{474CD297-1DD1-4C65-953E-36003A0D19FF}" presName="space" presStyleCnt="0"/>
      <dgm:spPr/>
    </dgm:pt>
    <dgm:pt modelId="{4EEE5B47-B56A-418C-A35B-49B5CF0BCF5B}" type="pres">
      <dgm:prSet presAssocID="{0098B1BB-DE4B-4728-AC6A-C13A47BEB90E}" presName="composite" presStyleCnt="0"/>
      <dgm:spPr/>
    </dgm:pt>
    <dgm:pt modelId="{953388D7-88D1-493F-9DE7-5DAEDEBF3FA3}" type="pres">
      <dgm:prSet presAssocID="{0098B1BB-DE4B-4728-AC6A-C13A47BEB90E}" presName="parTx" presStyleLbl="alignNode1" presStyleIdx="1" presStyleCnt="2">
        <dgm:presLayoutVars>
          <dgm:chMax val="0"/>
          <dgm:chPref val="0"/>
          <dgm:bulletEnabled val="1"/>
        </dgm:presLayoutVars>
      </dgm:prSet>
      <dgm:spPr/>
    </dgm:pt>
    <dgm:pt modelId="{D1E563E2-4443-4A4F-8613-3F222CADD0C4}" type="pres">
      <dgm:prSet presAssocID="{0098B1BB-DE4B-4728-AC6A-C13A47BEB90E}" presName="desTx" presStyleLbl="alignAccFollowNode1" presStyleIdx="1" presStyleCnt="2">
        <dgm:presLayoutVars>
          <dgm:bulletEnabled val="1"/>
        </dgm:presLayoutVars>
      </dgm:prSet>
      <dgm:spPr/>
    </dgm:pt>
  </dgm:ptLst>
  <dgm:cxnLst>
    <dgm:cxn modelId="{0731650A-25B0-4C8C-ADF0-9EA88C672F61}" srcId="{0098B1BB-DE4B-4728-AC6A-C13A47BEB90E}" destId="{BE0D3953-EBE8-4538-894D-B47120A4D2E8}" srcOrd="0" destOrd="0" parTransId="{BA10C6A5-A680-400D-AEF1-C1A4FBB4A2DC}" sibTransId="{7205545F-4B91-417B-B145-EB12249B9792}"/>
    <dgm:cxn modelId="{40338514-2B40-4057-9B74-D70C01727B8C}" srcId="{CA49BB95-A1B6-466C-83B2-0DBFB7F391D8}" destId="{38E4A870-2611-43AA-B9AE-FE6F22AEECEB}" srcOrd="2" destOrd="0" parTransId="{A57F7F29-DACE-4699-8AAF-8DBF0C7D4D78}" sibTransId="{CB31ACEF-7E0F-453A-9F7D-81231D24CF51}"/>
    <dgm:cxn modelId="{B8363F1E-1400-4D69-A680-BF8625C351DF}" type="presOf" srcId="{D39EBE21-B25A-4FC7-94C1-ECB5A4FA9111}" destId="{A8491E7F-43E6-46C1-A952-DCB136DC39DE}" srcOrd="0" destOrd="0" presId="urn:microsoft.com/office/officeart/2005/8/layout/hList1"/>
    <dgm:cxn modelId="{F5519C1F-5F52-4255-9E1E-198BD5D432F2}" type="presOf" srcId="{0098B1BB-DE4B-4728-AC6A-C13A47BEB90E}" destId="{953388D7-88D1-493F-9DE7-5DAEDEBF3FA3}" srcOrd="0" destOrd="0" presId="urn:microsoft.com/office/officeart/2005/8/layout/hList1"/>
    <dgm:cxn modelId="{E5B8802A-1A39-428D-8F16-FB8BE4B832F7}" type="presOf" srcId="{E584E646-F03E-4397-8D46-8238800DC78D}" destId="{D1E563E2-4443-4A4F-8613-3F222CADD0C4}" srcOrd="0" destOrd="3" presId="urn:microsoft.com/office/officeart/2005/8/layout/hList1"/>
    <dgm:cxn modelId="{A880B72D-CCF9-405A-BC62-6161E034C278}" type="presOf" srcId="{80EFF711-2FCB-4D29-BC2A-3AA49F0A23DB}" destId="{3FE95D91-E545-494C-8521-975F5DF7744C}" srcOrd="0" destOrd="1" presId="urn:microsoft.com/office/officeart/2005/8/layout/hList1"/>
    <dgm:cxn modelId="{2C54713E-D94A-43AE-BAD1-0F39C6414B2A}" type="presOf" srcId="{38E4A870-2611-43AA-B9AE-FE6F22AEECEB}" destId="{3FE95D91-E545-494C-8521-975F5DF7744C}" srcOrd="0" destOrd="2" presId="urn:microsoft.com/office/officeart/2005/8/layout/hList1"/>
    <dgm:cxn modelId="{8B337143-D796-4FB1-8F41-E7A2C394FDC6}" srcId="{CA49BB95-A1B6-466C-83B2-0DBFB7F391D8}" destId="{5D7E55ED-2030-44C1-A6B2-19653AC9EDDD}" srcOrd="0" destOrd="0" parTransId="{BDCD9C1E-031C-4E9D-947E-97D1157F2175}" sibTransId="{E14FC23F-AB65-437E-9554-69D3FB50F960}"/>
    <dgm:cxn modelId="{3FD89965-E705-4CD8-9543-47E01BE73189}" srcId="{CA49BB95-A1B6-466C-83B2-0DBFB7F391D8}" destId="{80EFF711-2FCB-4D29-BC2A-3AA49F0A23DB}" srcOrd="1" destOrd="0" parTransId="{9D3BD5EA-AC1D-4631-B29C-211F09BCFDBE}" sibTransId="{E5CEA65B-CE43-434F-BEAB-4512B0B70B06}"/>
    <dgm:cxn modelId="{B0DF4567-7FF6-40DE-BFB3-6222F2704043}" srcId="{D39EBE21-B25A-4FC7-94C1-ECB5A4FA9111}" destId="{0098B1BB-DE4B-4728-AC6A-C13A47BEB90E}" srcOrd="1" destOrd="0" parTransId="{49003AE5-435A-4F3B-813D-61849AC0FD38}" sibTransId="{CD01BB3D-351B-4CBE-ACA1-5E3205CE117B}"/>
    <dgm:cxn modelId="{49A5DE6F-DDCA-4852-BD98-EA5308F343B9}" srcId="{0098B1BB-DE4B-4728-AC6A-C13A47BEB90E}" destId="{D462E7C1-25F3-4284-96BD-193E9762F9E3}" srcOrd="1" destOrd="0" parTransId="{836750C9-3F97-439B-B4A5-2CAF9C8BDF71}" sibTransId="{F9C81432-F286-49A6-9714-BD100E22FC3B}"/>
    <dgm:cxn modelId="{8CB2707A-39A3-4CE8-8D67-B2CD77C00F94}" type="presOf" srcId="{BE0D3953-EBE8-4538-894D-B47120A4D2E8}" destId="{D1E563E2-4443-4A4F-8613-3F222CADD0C4}" srcOrd="0" destOrd="0" presId="urn:microsoft.com/office/officeart/2005/8/layout/hList1"/>
    <dgm:cxn modelId="{C019997A-D715-4F69-882F-8504EED2B580}" type="presOf" srcId="{52B06378-7EBC-4154-960C-32F2BA1469C1}" destId="{3FE95D91-E545-494C-8521-975F5DF7744C}" srcOrd="0" destOrd="3" presId="urn:microsoft.com/office/officeart/2005/8/layout/hList1"/>
    <dgm:cxn modelId="{D2E95B83-A29D-48C5-8524-D4E0FF552E5F}" srcId="{D39EBE21-B25A-4FC7-94C1-ECB5A4FA9111}" destId="{CA49BB95-A1B6-466C-83B2-0DBFB7F391D8}" srcOrd="0" destOrd="0" parTransId="{E4E424F5-64B5-4436-ABDD-D1E447138E59}" sibTransId="{474CD297-1DD1-4C65-953E-36003A0D19FF}"/>
    <dgm:cxn modelId="{94302EBA-F125-4412-9BA7-CA6189F97C07}" type="presOf" srcId="{3FCBB492-2249-492A-AE4D-0AC11C9C570F}" destId="{D1E563E2-4443-4A4F-8613-3F222CADD0C4}" srcOrd="0" destOrd="4" presId="urn:microsoft.com/office/officeart/2005/8/layout/hList1"/>
    <dgm:cxn modelId="{8D31F7BD-A2B7-472A-8146-558F61D00051}" srcId="{CA49BB95-A1B6-466C-83B2-0DBFB7F391D8}" destId="{52B06378-7EBC-4154-960C-32F2BA1469C1}" srcOrd="3" destOrd="0" parTransId="{052EFFBB-441B-44CB-AAE5-DAB7832605FE}" sibTransId="{6810EA58-7A0F-4ACC-8722-C9E5B19E8A82}"/>
    <dgm:cxn modelId="{5C542FC2-5025-4401-B736-9F9339B52A03}" type="presOf" srcId="{D462E7C1-25F3-4284-96BD-193E9762F9E3}" destId="{D1E563E2-4443-4A4F-8613-3F222CADD0C4}" srcOrd="0" destOrd="1" presId="urn:microsoft.com/office/officeart/2005/8/layout/hList1"/>
    <dgm:cxn modelId="{0FF829D2-F8E2-49DE-BAB9-D574DC654B63}" srcId="{0098B1BB-DE4B-4728-AC6A-C13A47BEB90E}" destId="{3FCBB492-2249-492A-AE4D-0AC11C9C570F}" srcOrd="4" destOrd="0" parTransId="{3652F57F-AEAB-40B9-B9F8-6F7A1900EA2F}" sibTransId="{51581FB6-6E3D-4F5B-81BC-39AEA4F04123}"/>
    <dgm:cxn modelId="{218CC4D7-AEFA-4C5D-A350-B32C0F6DE8DF}" type="presOf" srcId="{384EA771-7C7B-41F5-BEF9-01C4298A0757}" destId="{D1E563E2-4443-4A4F-8613-3F222CADD0C4}" srcOrd="0" destOrd="2" presId="urn:microsoft.com/office/officeart/2005/8/layout/hList1"/>
    <dgm:cxn modelId="{F7D28AD9-8FF1-472D-8A96-430CDCB3D727}" srcId="{0098B1BB-DE4B-4728-AC6A-C13A47BEB90E}" destId="{E584E646-F03E-4397-8D46-8238800DC78D}" srcOrd="3" destOrd="0" parTransId="{A6BE9B3F-C2B0-4E22-93C6-8BD71AF63693}" sibTransId="{F2A17BB8-1774-4759-9728-5480A16A2BEA}"/>
    <dgm:cxn modelId="{1E7F3FF0-1903-43B6-9658-3AE5B22D2E20}" type="presOf" srcId="{CA49BB95-A1B6-466C-83B2-0DBFB7F391D8}" destId="{61AF0E87-5A32-4130-A16E-2CFE40FE63A5}" srcOrd="0" destOrd="0" presId="urn:microsoft.com/office/officeart/2005/8/layout/hList1"/>
    <dgm:cxn modelId="{6883A6F3-8DAE-46AE-ABA8-AE8C0A9EE54B}" type="presOf" srcId="{5D7E55ED-2030-44C1-A6B2-19653AC9EDDD}" destId="{3FE95D91-E545-494C-8521-975F5DF7744C}" srcOrd="0" destOrd="0" presId="urn:microsoft.com/office/officeart/2005/8/layout/hList1"/>
    <dgm:cxn modelId="{F8AB7AFE-4AE6-4AE5-8DAE-A2FBBE8DCC9B}" srcId="{0098B1BB-DE4B-4728-AC6A-C13A47BEB90E}" destId="{384EA771-7C7B-41F5-BEF9-01C4298A0757}" srcOrd="2" destOrd="0" parTransId="{A4504D9C-F39C-4E37-A2A1-45EF57F286F3}" sibTransId="{12A285B2-96B5-4378-B557-A40B9611A990}"/>
    <dgm:cxn modelId="{3B3127B0-D6D8-4431-91F9-B72B7D1AB906}" type="presParOf" srcId="{A8491E7F-43E6-46C1-A952-DCB136DC39DE}" destId="{65CAB8D5-C411-44C1-BA44-9DD68AA83571}" srcOrd="0" destOrd="0" presId="urn:microsoft.com/office/officeart/2005/8/layout/hList1"/>
    <dgm:cxn modelId="{C90D8DFE-E68E-48A8-9AEF-A23AA5AC7CA2}" type="presParOf" srcId="{65CAB8D5-C411-44C1-BA44-9DD68AA83571}" destId="{61AF0E87-5A32-4130-A16E-2CFE40FE63A5}" srcOrd="0" destOrd="0" presId="urn:microsoft.com/office/officeart/2005/8/layout/hList1"/>
    <dgm:cxn modelId="{CFD5DF0C-BC0C-4BC6-8CBF-EA983931CE6F}" type="presParOf" srcId="{65CAB8D5-C411-44C1-BA44-9DD68AA83571}" destId="{3FE95D91-E545-494C-8521-975F5DF7744C}" srcOrd="1" destOrd="0" presId="urn:microsoft.com/office/officeart/2005/8/layout/hList1"/>
    <dgm:cxn modelId="{F467475C-00AE-42B9-8339-6632482ACFC4}" type="presParOf" srcId="{A8491E7F-43E6-46C1-A952-DCB136DC39DE}" destId="{7E27EDB4-9ED8-40AF-94F6-4E3592864CD8}" srcOrd="1" destOrd="0" presId="urn:microsoft.com/office/officeart/2005/8/layout/hList1"/>
    <dgm:cxn modelId="{B71FC558-5D20-4B48-ADE3-8B3BA7D62BC1}" type="presParOf" srcId="{A8491E7F-43E6-46C1-A952-DCB136DC39DE}" destId="{4EEE5B47-B56A-418C-A35B-49B5CF0BCF5B}" srcOrd="2" destOrd="0" presId="urn:microsoft.com/office/officeart/2005/8/layout/hList1"/>
    <dgm:cxn modelId="{0718FAF3-8649-4BEE-820C-49C643EFBF49}" type="presParOf" srcId="{4EEE5B47-B56A-418C-A35B-49B5CF0BCF5B}" destId="{953388D7-88D1-493F-9DE7-5DAEDEBF3FA3}" srcOrd="0" destOrd="0" presId="urn:microsoft.com/office/officeart/2005/8/layout/hList1"/>
    <dgm:cxn modelId="{9CFF2244-0684-4974-9F5E-0B63D7696605}" type="presParOf" srcId="{4EEE5B47-B56A-418C-A35B-49B5CF0BCF5B}" destId="{D1E563E2-4443-4A4F-8613-3F222CADD0C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F0E87-5A32-4130-A16E-2CFE40FE63A5}">
      <dsp:nvSpPr>
        <dsp:cNvPr id="0" name=""/>
        <dsp:cNvSpPr/>
      </dsp:nvSpPr>
      <dsp:spPr>
        <a:xfrm>
          <a:off x="42" y="5451"/>
          <a:ext cx="4046081" cy="1238400"/>
        </a:xfrm>
        <a:prstGeom prst="rect">
          <a:avLst/>
        </a:prstGeom>
        <a:solidFill>
          <a:srgbClr val="00B050"/>
        </a:solidFill>
        <a:ln w="12700" cap="flat" cmpd="sng" algn="ctr">
          <a:solidFill>
            <a:srgbClr val="00B05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it-IT" sz="3000" b="1" kern="1200" dirty="0"/>
            <a:t>DO use            ‘</a:t>
          </a:r>
          <a:r>
            <a:rPr lang="it-IT" sz="3000" b="1" kern="1200" dirty="0" err="1"/>
            <a:t>parfor</a:t>
          </a:r>
          <a:r>
            <a:rPr lang="it-IT" sz="3000" b="1" kern="1200" dirty="0"/>
            <a:t>’ loops</a:t>
          </a:r>
          <a:endParaRPr lang="en-US" sz="3000" b="1" kern="1200" dirty="0"/>
        </a:p>
      </dsp:txBody>
      <dsp:txXfrm>
        <a:off x="42" y="5451"/>
        <a:ext cx="4046081" cy="1238400"/>
      </dsp:txXfrm>
    </dsp:sp>
    <dsp:sp modelId="{3FE95D91-E545-494C-8521-975F5DF7744C}">
      <dsp:nvSpPr>
        <dsp:cNvPr id="0" name=""/>
        <dsp:cNvSpPr/>
      </dsp:nvSpPr>
      <dsp:spPr>
        <a:xfrm>
          <a:off x="42" y="1243851"/>
          <a:ext cx="4046081" cy="2759068"/>
        </a:xfrm>
        <a:prstGeom prst="rect">
          <a:avLst/>
        </a:prstGeom>
        <a:solidFill>
          <a:schemeClr val="accent6">
            <a:lumMod val="20000"/>
            <a:lumOff val="80000"/>
            <a:alpha val="90000"/>
          </a:schemeClr>
        </a:solidFill>
        <a:ln w="12700" cap="flat" cmpd="sng" algn="ctr">
          <a:solidFill>
            <a:srgbClr val="00B050">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ts val="1200"/>
            </a:spcAft>
            <a:buChar char="•"/>
          </a:pPr>
          <a:endParaRPr lang="en-US" sz="1800" b="0" kern="1200" dirty="0"/>
        </a:p>
        <a:p>
          <a:pPr marL="171450" lvl="1" indent="-171450" algn="l" defTabSz="800100">
            <a:lnSpc>
              <a:spcPct val="90000"/>
            </a:lnSpc>
            <a:spcBef>
              <a:spcPct val="0"/>
            </a:spcBef>
            <a:spcAft>
              <a:spcPts val="1200"/>
            </a:spcAft>
            <a:buChar char="•"/>
          </a:pPr>
          <a:r>
            <a:rPr lang="en-US" sz="1800" b="0" kern="1200" dirty="0"/>
            <a:t>many loop iterations of a </a:t>
          </a:r>
          <a:r>
            <a:rPr lang="en-US" sz="1800" b="1" kern="1200" dirty="0"/>
            <a:t>simple calculation</a:t>
          </a:r>
          <a:endParaRPr lang="en-US" sz="1800" kern="1200" dirty="0"/>
        </a:p>
        <a:p>
          <a:pPr marL="171450" lvl="1" indent="-171450" algn="l" defTabSz="800100">
            <a:lnSpc>
              <a:spcPct val="90000"/>
            </a:lnSpc>
            <a:spcBef>
              <a:spcPct val="0"/>
            </a:spcBef>
            <a:spcAft>
              <a:spcPts val="1200"/>
            </a:spcAft>
            <a:buChar char="•"/>
          </a:pPr>
          <a:r>
            <a:rPr lang="en-US" sz="1800" kern="1200" dirty="0"/>
            <a:t>Loop iterations are “</a:t>
          </a:r>
          <a:r>
            <a:rPr lang="en-US" sz="1800" b="1" kern="1200" dirty="0"/>
            <a:t>independent</a:t>
          </a:r>
          <a:r>
            <a:rPr lang="en-US" sz="1800" kern="1200" dirty="0"/>
            <a:t>”</a:t>
          </a:r>
        </a:p>
        <a:p>
          <a:pPr marL="228600" lvl="1" indent="-228600" algn="l" defTabSz="1111250">
            <a:lnSpc>
              <a:spcPct val="90000"/>
            </a:lnSpc>
            <a:spcBef>
              <a:spcPct val="0"/>
            </a:spcBef>
            <a:spcAft>
              <a:spcPct val="15000"/>
            </a:spcAft>
            <a:buChar char="•"/>
          </a:pPr>
          <a:endParaRPr lang="en-US" sz="2500" kern="1200" dirty="0"/>
        </a:p>
      </dsp:txBody>
      <dsp:txXfrm>
        <a:off x="42" y="1243851"/>
        <a:ext cx="4046081" cy="2759068"/>
      </dsp:txXfrm>
    </dsp:sp>
    <dsp:sp modelId="{953388D7-88D1-493F-9DE7-5DAEDEBF3FA3}">
      <dsp:nvSpPr>
        <dsp:cNvPr id="0" name=""/>
        <dsp:cNvSpPr/>
      </dsp:nvSpPr>
      <dsp:spPr>
        <a:xfrm>
          <a:off x="4612575" y="5451"/>
          <a:ext cx="4046081" cy="1238400"/>
        </a:xfrm>
        <a:prstGeom prst="rect">
          <a:avLst/>
        </a:prstGeom>
        <a:solidFill>
          <a:schemeClr val="accen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3360" tIns="121920" rIns="213360" bIns="121920" numCol="1" spcCol="1270" anchor="ctr" anchorCtr="0">
          <a:noAutofit/>
        </a:bodyPr>
        <a:lstStyle/>
        <a:p>
          <a:pPr marL="0" lvl="0" indent="0" algn="ctr" defTabSz="1333500">
            <a:lnSpc>
              <a:spcPct val="90000"/>
            </a:lnSpc>
            <a:spcBef>
              <a:spcPct val="0"/>
            </a:spcBef>
            <a:spcAft>
              <a:spcPct val="35000"/>
            </a:spcAft>
            <a:buNone/>
          </a:pPr>
          <a:r>
            <a:rPr lang="it-IT" sz="3000" b="1" kern="1200" dirty="0"/>
            <a:t>DON’T use          ‘</a:t>
          </a:r>
          <a:r>
            <a:rPr lang="it-IT" sz="3000" b="1" kern="1200" dirty="0" err="1"/>
            <a:t>parfor</a:t>
          </a:r>
          <a:r>
            <a:rPr lang="it-IT" sz="3000" b="1" kern="1200" dirty="0"/>
            <a:t>’ loops</a:t>
          </a:r>
          <a:endParaRPr lang="en-US" sz="3000" b="1" kern="1200" dirty="0"/>
        </a:p>
      </dsp:txBody>
      <dsp:txXfrm>
        <a:off x="4612575" y="5451"/>
        <a:ext cx="4046081" cy="1238400"/>
      </dsp:txXfrm>
    </dsp:sp>
    <dsp:sp modelId="{D1E563E2-4443-4A4F-8613-3F222CADD0C4}">
      <dsp:nvSpPr>
        <dsp:cNvPr id="0" name=""/>
        <dsp:cNvSpPr/>
      </dsp:nvSpPr>
      <dsp:spPr>
        <a:xfrm>
          <a:off x="4612575" y="1243851"/>
          <a:ext cx="4046081" cy="2759068"/>
        </a:xfrm>
        <a:prstGeom prst="rect">
          <a:avLst/>
        </a:prstGeom>
        <a:solidFill>
          <a:schemeClr val="accent1">
            <a:alpha val="90000"/>
            <a:tint val="40000"/>
            <a:hueOff val="0"/>
            <a:satOff val="0"/>
            <a:lumOff val="0"/>
            <a:alphaOff val="0"/>
          </a:schemeClr>
        </a:solidFill>
        <a:ln w="12700" cap="flat" cmpd="sng" algn="ctr">
          <a:solidFill>
            <a:srgbClr val="C00000">
              <a:alpha val="9000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ts val="1200"/>
            </a:spcAft>
            <a:buChar char="•"/>
          </a:pPr>
          <a:endParaRPr lang="en-US" sz="1800" kern="1200" dirty="0"/>
        </a:p>
        <a:p>
          <a:pPr marL="171450" lvl="1" indent="-171450" algn="l" defTabSz="800100">
            <a:lnSpc>
              <a:spcPct val="90000"/>
            </a:lnSpc>
            <a:spcBef>
              <a:spcPct val="0"/>
            </a:spcBef>
            <a:spcAft>
              <a:spcPts val="1200"/>
            </a:spcAft>
            <a:buChar char="•"/>
          </a:pPr>
          <a:r>
            <a:rPr lang="en-US" sz="1800" b="1" kern="1200" dirty="0"/>
            <a:t>An iteration </a:t>
          </a:r>
          <a:r>
            <a:rPr lang="en-US" sz="1800" kern="1200" dirty="0"/>
            <a:t>in your loop </a:t>
          </a:r>
          <a:r>
            <a:rPr lang="en-US" sz="1800" b="1" kern="1200" dirty="0"/>
            <a:t>depends on the results of other</a:t>
          </a:r>
          <a:r>
            <a:rPr lang="en-US" sz="1800" kern="1200" dirty="0"/>
            <a:t> iterations</a:t>
          </a:r>
        </a:p>
        <a:p>
          <a:pPr marL="171450" lvl="1" indent="-171450" algn="l" defTabSz="800100">
            <a:lnSpc>
              <a:spcPct val="90000"/>
            </a:lnSpc>
            <a:spcBef>
              <a:spcPct val="0"/>
            </a:spcBef>
            <a:spcAft>
              <a:spcPts val="1200"/>
            </a:spcAft>
            <a:buChar char="•"/>
          </a:pPr>
          <a:r>
            <a:rPr lang="en-US" sz="1800" kern="1200" dirty="0"/>
            <a:t>You plan of using the </a:t>
          </a:r>
          <a:r>
            <a:rPr lang="en-US" sz="1800" i="1" kern="1200" dirty="0" err="1"/>
            <a:t>matlab</a:t>
          </a:r>
          <a:r>
            <a:rPr lang="en-US" sz="1800" kern="1200" dirty="0"/>
            <a:t> queue on </a:t>
          </a:r>
          <a:r>
            <a:rPr lang="en-US" sz="1800" b="1" i="1" kern="1200" dirty="0"/>
            <a:t>launchpad </a:t>
          </a:r>
          <a:endParaRPr lang="en-US" sz="1800" kern="1200" dirty="0"/>
        </a:p>
        <a:p>
          <a:pPr marL="171450" lvl="1" indent="-171450" algn="l" defTabSz="800100">
            <a:lnSpc>
              <a:spcPct val="90000"/>
            </a:lnSpc>
            <a:spcBef>
              <a:spcPct val="0"/>
            </a:spcBef>
            <a:spcAft>
              <a:spcPts val="1200"/>
            </a:spcAft>
            <a:buChar char="•"/>
          </a:pPr>
          <a:r>
            <a:rPr lang="en-US" sz="1800" kern="1200" dirty="0"/>
            <a:t>There’s no Parallel Computation TOOLBOX </a:t>
          </a:r>
          <a:r>
            <a:rPr lang="en-US" sz="1800" b="1" kern="1200" dirty="0"/>
            <a:t>license</a:t>
          </a:r>
          <a:r>
            <a:rPr lang="en-US" sz="1800" kern="1200" dirty="0"/>
            <a:t> available …</a:t>
          </a:r>
        </a:p>
        <a:p>
          <a:pPr marL="171450" lvl="1" indent="-171450" algn="l" defTabSz="800100">
            <a:lnSpc>
              <a:spcPct val="90000"/>
            </a:lnSpc>
            <a:spcBef>
              <a:spcPct val="0"/>
            </a:spcBef>
            <a:spcAft>
              <a:spcPts val="1200"/>
            </a:spcAft>
            <a:buChar char="•"/>
          </a:pPr>
          <a:endParaRPr lang="en-US" sz="1800" kern="1200" dirty="0"/>
        </a:p>
      </dsp:txBody>
      <dsp:txXfrm>
        <a:off x="4612575" y="1243851"/>
        <a:ext cx="4046081" cy="275906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9012E-C756-6D41-BBE8-C7AE8AA963D3}" type="datetimeFigureOut">
              <a:rPr lang="en-US" smtClean="0"/>
              <a:t>3/13/2020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4E3CD-DCC5-7446-B21A-A2F8F459B8C4}" type="slidenum">
              <a:rPr lang="en-US" smtClean="0"/>
              <a:t>‹#›</a:t>
            </a:fld>
            <a:endParaRPr lang="en-US" dirty="0"/>
          </a:p>
        </p:txBody>
      </p:sp>
    </p:spTree>
    <p:extLst>
      <p:ext uri="{BB962C8B-B14F-4D97-AF65-F5344CB8AC3E}">
        <p14:creationId xmlns:p14="http://schemas.microsoft.com/office/powerpoint/2010/main" val="489127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sccn.ucsd.edu/wiki/II.Multiple_subject_processing_tutorial"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sccn.ucsd.edu/wiki/II.Multiple_subject_processing_tutorial"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sccn.ucsd.edu/wiki/II.Multiple_subject_processing_tutorial"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ontext.reverso.net/translation/english-italian/apostroph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Hi everyone! Thanks, Valeria, for the introduction.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in case you were wondering, yes, this is the first time I give a talk being almost the only person in the room, so bear with me and … let’s see how it goes!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 the topic of today’s talk will be an introduction to the MATLAB computing environment.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many different way one can tackle a talk like this. For today’s talk I made the call of giving a little more attention to people with little-to-no CS background, to give them a way to start familiarizing with the platform … but I hope everyone will be able to take something from this webinar, no matter your starting level.</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a:t>
            </a:fld>
            <a:endParaRPr lang="en-US"/>
          </a:p>
        </p:txBody>
      </p:sp>
    </p:spTree>
    <p:extLst>
      <p:ext uri="{BB962C8B-B14F-4D97-AF65-F5344CB8AC3E}">
        <p14:creationId xmlns:p14="http://schemas.microsoft.com/office/powerpoint/2010/main" val="4280945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roles kind of flip when we compare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with a language like 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case, it is R that is a more specific language, mostly focused on data analysis and statistics,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offers a wider range of tools, while still being a pretty good option to tackle a statistics problem.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faster than R, and that’s not something (being faster) that happens often when we talk about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a:t>
            </a:r>
          </a:p>
          <a:p>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10</a:t>
            </a:fld>
            <a:endParaRPr lang="en-US"/>
          </a:p>
        </p:txBody>
      </p:sp>
    </p:spTree>
    <p:extLst>
      <p:ext uri="{BB962C8B-B14F-4D97-AF65-F5344CB8AC3E}">
        <p14:creationId xmlns:p14="http://schemas.microsoft.com/office/powerpoint/2010/main" val="410217805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this point, I thought it could be interesting to see what the neuroscience community has been doing in the last few years in this field.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little disclaimer: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a:t>
            </a:r>
            <a:r>
              <a:rPr lang="en-US" sz="1200" kern="1200" baseline="30000" dirty="0">
                <a:solidFill>
                  <a:schemeClr val="tx1"/>
                </a:solidFill>
                <a:effectLst/>
                <a:latin typeface="+mn-lt"/>
                <a:ea typeface="+mn-ea"/>
                <a:cs typeface="+mn-cs"/>
              </a:rPr>
              <a:t>st</a:t>
            </a:r>
            <a:r>
              <a:rPr lang="en-US" sz="1200" kern="1200" dirty="0">
                <a:solidFill>
                  <a:schemeClr val="tx1"/>
                </a:solidFill>
                <a:effectLst/>
                <a:latin typeface="+mn-lt"/>
                <a:ea typeface="+mn-ea"/>
                <a:cs typeface="+mn-cs"/>
              </a:rPr>
              <a:t> - what follows doesn’t aim at being an exhaustive list of every tool available;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 each one of this tool would require more than one day to be properly presented;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 my goal here is just to show you a few examples what’s out there so that if you get curious about something, you can go ahead and see if it fits the kind of research you are doing.</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100</a:t>
            </a:fld>
            <a:endParaRPr lang="en-US" dirty="0"/>
          </a:p>
        </p:txBody>
      </p:sp>
    </p:spTree>
    <p:extLst>
      <p:ext uri="{BB962C8B-B14F-4D97-AF65-F5344CB8AC3E}">
        <p14:creationId xmlns:p14="http://schemas.microsoft.com/office/powerpoint/2010/main" val="33729506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with </a:t>
            </a:r>
            <a:r>
              <a:rPr lang="en-US" sz="1200" kern="1200" dirty="0" err="1">
                <a:solidFill>
                  <a:schemeClr val="tx1"/>
                </a:solidFill>
                <a:effectLst/>
                <a:latin typeface="+mn-lt"/>
                <a:ea typeface="+mn-ea"/>
                <a:cs typeface="+mn-cs"/>
              </a:rPr>
              <a:t>EEGlab</a:t>
            </a:r>
            <a:r>
              <a:rPr lang="en-US" sz="1200" kern="1200" dirty="0">
                <a:solidFill>
                  <a:schemeClr val="tx1"/>
                </a:solidFill>
                <a:effectLst/>
                <a:latin typeface="+mn-lt"/>
                <a:ea typeface="+mn-ea"/>
                <a:cs typeface="+mn-cs"/>
              </a:rPr>
              <a:t>, a tool that if you work on EEG and MEG data you would probably know. It is built around an interactive GUI that allows you to process EEG and MEG data, and also to build custom scripts and processing pipeline to make it easy to replicate your experiment. It provides functions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study each channel location and field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perform ICA decomposition, and also guided group analysis with very little knowledge about statistics required.</a:t>
            </a:r>
          </a:p>
          <a:p>
            <a:endParaRPr lang="it-IT" dirty="0"/>
          </a:p>
          <a:p>
            <a:endParaRPr lang="it-IT" dirty="0"/>
          </a:p>
          <a:p>
            <a:r>
              <a:rPr lang="it-IT" dirty="0"/>
              <a:t>-------------------------------</a:t>
            </a:r>
          </a:p>
          <a:p>
            <a:endParaRPr lang="it-IT" dirty="0"/>
          </a:p>
          <a:p>
            <a:r>
              <a:rPr lang="it-IT" dirty="0"/>
              <a:t>1 – </a:t>
            </a:r>
            <a:r>
              <a:rPr lang="it-IT" dirty="0" err="1"/>
              <a:t>channel</a:t>
            </a:r>
            <a:r>
              <a:rPr lang="it-IT" dirty="0"/>
              <a:t> locations</a:t>
            </a:r>
          </a:p>
          <a:p>
            <a:r>
              <a:rPr lang="it-IT" dirty="0"/>
              <a:t>2- ICA </a:t>
            </a:r>
            <a:r>
              <a:rPr lang="it-IT" dirty="0" err="1"/>
              <a:t>decomposition</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t>3- </a:t>
            </a:r>
            <a:r>
              <a:rPr lang="en-US" sz="1200" b="0" i="0" u="none" strike="noStrike" kern="1200" dirty="0">
                <a:solidFill>
                  <a:schemeClr val="tx1"/>
                </a:solidFill>
                <a:effectLst/>
                <a:latin typeface="+mn-lt"/>
                <a:ea typeface="+mn-ea"/>
                <a:cs typeface="+mn-cs"/>
                <a:hlinkClick r:id="rId3" tooltip="II.Multiple subject processing tutorial"/>
              </a:rPr>
              <a:t>Multiple Subject Processing</a:t>
            </a:r>
            <a:r>
              <a:rPr lang="en-US" sz="1200" b="0" i="0" u="none" strike="noStrike" kern="1200" dirty="0">
                <a:solidFill>
                  <a:schemeClr val="tx1"/>
                </a:solidFill>
                <a:effectLst/>
                <a:latin typeface="+mn-lt"/>
                <a:ea typeface="+mn-ea"/>
                <a:cs typeface="+mn-cs"/>
              </a:rPr>
              <a:t> ( guided Group analysis – with very little knowledge about statistic required)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101</a:t>
            </a:fld>
            <a:endParaRPr lang="en-US"/>
          </a:p>
        </p:txBody>
      </p:sp>
    </p:spTree>
    <p:extLst>
      <p:ext uri="{BB962C8B-B14F-4D97-AF65-F5344CB8AC3E}">
        <p14:creationId xmlns:p14="http://schemas.microsoft.com/office/powerpoint/2010/main" val="47758876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with </a:t>
            </a:r>
            <a:r>
              <a:rPr lang="en-US" sz="1200" kern="1200" dirty="0" err="1">
                <a:solidFill>
                  <a:schemeClr val="tx1"/>
                </a:solidFill>
                <a:effectLst/>
                <a:latin typeface="+mn-lt"/>
                <a:ea typeface="+mn-ea"/>
                <a:cs typeface="+mn-cs"/>
              </a:rPr>
              <a:t>EEGlab</a:t>
            </a:r>
            <a:r>
              <a:rPr lang="en-US" sz="1200" kern="1200" dirty="0">
                <a:solidFill>
                  <a:schemeClr val="tx1"/>
                </a:solidFill>
                <a:effectLst/>
                <a:latin typeface="+mn-lt"/>
                <a:ea typeface="+mn-ea"/>
                <a:cs typeface="+mn-cs"/>
              </a:rPr>
              <a:t>, a tool that if you work on EEG and MEG data you would probably know. It is built around an interactive GUI that allows you to process EEG and MEG data, and also to build custom scripts and processing pipeline to make it easy to replicate your experiment. It provides functions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study each channel location and field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perform ICA decomposition, and also guided group analysis with very little knowledge about statistics required.</a:t>
            </a:r>
          </a:p>
          <a:p>
            <a:endParaRPr lang="it-IT" dirty="0"/>
          </a:p>
          <a:p>
            <a:endParaRPr lang="it-IT" dirty="0"/>
          </a:p>
          <a:p>
            <a:r>
              <a:rPr lang="it-IT" dirty="0"/>
              <a:t>-------------------------------</a:t>
            </a:r>
          </a:p>
          <a:p>
            <a:endParaRPr lang="it-IT" dirty="0"/>
          </a:p>
          <a:p>
            <a:r>
              <a:rPr lang="it-IT" dirty="0"/>
              <a:t>1 – </a:t>
            </a:r>
            <a:r>
              <a:rPr lang="it-IT" dirty="0" err="1"/>
              <a:t>channel</a:t>
            </a:r>
            <a:r>
              <a:rPr lang="it-IT" dirty="0"/>
              <a:t> locations</a:t>
            </a:r>
          </a:p>
          <a:p>
            <a:r>
              <a:rPr lang="it-IT" dirty="0"/>
              <a:t>2- ICA </a:t>
            </a:r>
            <a:r>
              <a:rPr lang="it-IT" dirty="0" err="1"/>
              <a:t>decomposition</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t>3- </a:t>
            </a:r>
            <a:r>
              <a:rPr lang="en-US" sz="1200" b="0" i="0" u="none" strike="noStrike" kern="1200" dirty="0">
                <a:solidFill>
                  <a:schemeClr val="tx1"/>
                </a:solidFill>
                <a:effectLst/>
                <a:latin typeface="+mn-lt"/>
                <a:ea typeface="+mn-ea"/>
                <a:cs typeface="+mn-cs"/>
                <a:hlinkClick r:id="rId3" tooltip="II.Multiple subject processing tutorial"/>
              </a:rPr>
              <a:t>Multiple Subject Processing</a:t>
            </a:r>
            <a:r>
              <a:rPr lang="en-US" sz="1200" b="0" i="0" u="none" strike="noStrike" kern="1200" dirty="0">
                <a:solidFill>
                  <a:schemeClr val="tx1"/>
                </a:solidFill>
                <a:effectLst/>
                <a:latin typeface="+mn-lt"/>
                <a:ea typeface="+mn-ea"/>
                <a:cs typeface="+mn-cs"/>
              </a:rPr>
              <a:t> ( guided Group analysis – with very little knowledge about statistic required)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102</a:t>
            </a:fld>
            <a:endParaRPr lang="en-US"/>
          </a:p>
        </p:txBody>
      </p:sp>
    </p:spTree>
    <p:extLst>
      <p:ext uri="{BB962C8B-B14F-4D97-AF65-F5344CB8AC3E}">
        <p14:creationId xmlns:p14="http://schemas.microsoft.com/office/powerpoint/2010/main" val="22224094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with </a:t>
            </a:r>
            <a:r>
              <a:rPr lang="en-US" sz="1200" kern="1200" dirty="0" err="1">
                <a:solidFill>
                  <a:schemeClr val="tx1"/>
                </a:solidFill>
                <a:effectLst/>
                <a:latin typeface="+mn-lt"/>
                <a:ea typeface="+mn-ea"/>
                <a:cs typeface="+mn-cs"/>
              </a:rPr>
              <a:t>EEGlab</a:t>
            </a:r>
            <a:r>
              <a:rPr lang="en-US" sz="1200" kern="1200" dirty="0">
                <a:solidFill>
                  <a:schemeClr val="tx1"/>
                </a:solidFill>
                <a:effectLst/>
                <a:latin typeface="+mn-lt"/>
                <a:ea typeface="+mn-ea"/>
                <a:cs typeface="+mn-cs"/>
              </a:rPr>
              <a:t>, a tool that if you work on EEG and MEG data you would probably know. It is built around an interactive GUI that allows you to process EEG and MEG data, and also to build custom scripts and processing pipeline to make it easy to replicate your experiment. It provides functions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study each channel location and field 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perform ICA decomposition, and also guided group analysis with very little knowledge about statistics required.</a:t>
            </a:r>
          </a:p>
          <a:p>
            <a:endParaRPr lang="it-IT" dirty="0"/>
          </a:p>
          <a:p>
            <a:endParaRPr lang="it-IT" dirty="0"/>
          </a:p>
          <a:p>
            <a:r>
              <a:rPr lang="it-IT" dirty="0"/>
              <a:t>-------------------------------</a:t>
            </a:r>
          </a:p>
          <a:p>
            <a:endParaRPr lang="it-IT" dirty="0"/>
          </a:p>
          <a:p>
            <a:r>
              <a:rPr lang="it-IT" dirty="0"/>
              <a:t>1 – </a:t>
            </a:r>
            <a:r>
              <a:rPr lang="it-IT" dirty="0" err="1"/>
              <a:t>channel</a:t>
            </a:r>
            <a:r>
              <a:rPr lang="it-IT" dirty="0"/>
              <a:t> locations</a:t>
            </a:r>
          </a:p>
          <a:p>
            <a:r>
              <a:rPr lang="it-IT" dirty="0"/>
              <a:t>2- ICA </a:t>
            </a:r>
            <a:r>
              <a:rPr lang="it-IT" dirty="0" err="1"/>
              <a:t>decomposition</a:t>
            </a:r>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b="0" dirty="0"/>
              <a:t>3- </a:t>
            </a:r>
            <a:r>
              <a:rPr lang="en-US" sz="1200" b="0" i="0" u="none" strike="noStrike" kern="1200" dirty="0">
                <a:solidFill>
                  <a:schemeClr val="tx1"/>
                </a:solidFill>
                <a:effectLst/>
                <a:latin typeface="+mn-lt"/>
                <a:ea typeface="+mn-ea"/>
                <a:cs typeface="+mn-cs"/>
                <a:hlinkClick r:id="rId3" tooltip="II.Multiple subject processing tutorial"/>
              </a:rPr>
              <a:t>Multiple Subject Processing</a:t>
            </a:r>
            <a:r>
              <a:rPr lang="en-US" sz="1200" b="0" i="0" u="none" strike="noStrike" kern="1200" dirty="0">
                <a:solidFill>
                  <a:schemeClr val="tx1"/>
                </a:solidFill>
                <a:effectLst/>
                <a:latin typeface="+mn-lt"/>
                <a:ea typeface="+mn-ea"/>
                <a:cs typeface="+mn-cs"/>
              </a:rPr>
              <a:t> ( guided Group analysis – with very little knowledge about statistic required)</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103</a:t>
            </a:fld>
            <a:endParaRPr lang="en-US"/>
          </a:p>
        </p:txBody>
      </p:sp>
    </p:spTree>
    <p:extLst>
      <p:ext uri="{BB962C8B-B14F-4D97-AF65-F5344CB8AC3E}">
        <p14:creationId xmlns:p14="http://schemas.microsoft.com/office/powerpoint/2010/main" val="30057265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also an open-source platform through which researchers can share new methods as EEGLAB plug-in functions, like SIFT, which is a tool to study causality and connectivity,</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104</a:t>
            </a:fld>
            <a:endParaRPr lang="en-US"/>
          </a:p>
        </p:txBody>
      </p:sp>
    </p:spTree>
    <p:extLst>
      <p:ext uri="{BB962C8B-B14F-4D97-AF65-F5344CB8AC3E}">
        <p14:creationId xmlns:p14="http://schemas.microsoft.com/office/powerpoint/2010/main" val="3455726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Or BCILAB, which is focused on the design and analysis of brain-computer interface experiments.</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105</a:t>
            </a:fld>
            <a:endParaRPr lang="en-US"/>
          </a:p>
        </p:txBody>
      </p:sp>
    </p:spTree>
    <p:extLst>
      <p:ext uri="{BB962C8B-B14F-4D97-AF65-F5344CB8AC3E}">
        <p14:creationId xmlns:p14="http://schemas.microsoft.com/office/powerpoint/2010/main" val="295923187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put, you can think of it as a competitor of our own MNE-toolbox, which used to have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interface, but that I fear has been now replaced by the success of MNE python.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106</a:t>
            </a:fld>
            <a:endParaRPr lang="en-US"/>
          </a:p>
        </p:txBody>
      </p:sp>
    </p:spTree>
    <p:extLst>
      <p:ext uri="{BB962C8B-B14F-4D97-AF65-F5344CB8AC3E}">
        <p14:creationId xmlns:p14="http://schemas.microsoft.com/office/powerpoint/2010/main" val="868712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very famous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-based tool is </a:t>
            </a:r>
            <a:r>
              <a:rPr lang="en-US" sz="1200" b="1" kern="1200" dirty="0">
                <a:solidFill>
                  <a:schemeClr val="tx1"/>
                </a:solidFill>
                <a:effectLst/>
                <a:latin typeface="+mn-lt"/>
                <a:ea typeface="+mn-ea"/>
                <a:cs typeface="+mn-cs"/>
              </a:rPr>
              <a:t>SPM</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Developed at </a:t>
            </a:r>
            <a:r>
              <a:rPr lang="en-US" sz="1200" b="1" kern="1200" dirty="0">
                <a:solidFill>
                  <a:schemeClr val="tx1"/>
                </a:solidFill>
                <a:effectLst/>
                <a:latin typeface="+mn-lt"/>
                <a:ea typeface="+mn-ea"/>
                <a:cs typeface="+mn-cs"/>
              </a:rPr>
              <a:t>UCL</a:t>
            </a:r>
            <a:r>
              <a:rPr lang="en-US" sz="1200" kern="1200" dirty="0">
                <a:solidFill>
                  <a:schemeClr val="tx1"/>
                </a:solidFill>
                <a:effectLst/>
                <a:latin typeface="+mn-lt"/>
                <a:ea typeface="+mn-ea"/>
                <a:cs typeface="+mn-cs"/>
              </a:rPr>
              <a:t>, this is a suite of many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programs focused on the </a:t>
            </a:r>
            <a:r>
              <a:rPr lang="en-US" sz="1200" b="1" kern="1200" dirty="0">
                <a:solidFill>
                  <a:schemeClr val="tx1"/>
                </a:solidFill>
                <a:effectLst/>
                <a:latin typeface="+mn-lt"/>
                <a:ea typeface="+mn-ea"/>
                <a:cs typeface="+mn-cs"/>
              </a:rPr>
              <a:t>analysis of brain imaging data sequences</a:t>
            </a:r>
            <a:r>
              <a:rPr lang="en-US" sz="1200" kern="1200" dirty="0">
                <a:solidFill>
                  <a:schemeClr val="tx1"/>
                </a:solidFill>
                <a:effectLst/>
                <a:latin typeface="+mn-lt"/>
                <a:ea typeface="+mn-ea"/>
                <a:cs typeface="+mn-cs"/>
              </a:rPr>
              <a:t>, with a particular focus on functional imaging like </a:t>
            </a:r>
            <a:r>
              <a:rPr lang="en-US" sz="1200" b="1" kern="1200" dirty="0" err="1">
                <a:solidFill>
                  <a:schemeClr val="tx1"/>
                </a:solidFill>
                <a:effectLst/>
                <a:latin typeface="+mn-lt"/>
                <a:ea typeface="+mn-ea"/>
                <a:cs typeface="+mn-cs"/>
              </a:rPr>
              <a:t>fmri</a:t>
            </a:r>
            <a:r>
              <a:rPr lang="en-US" sz="1200" b="1" kern="1200" dirty="0">
                <a:solidFill>
                  <a:schemeClr val="tx1"/>
                </a:solidFill>
                <a:effectLst/>
                <a:latin typeface="+mn-lt"/>
                <a:ea typeface="+mn-ea"/>
                <a:cs typeface="+mn-cs"/>
              </a:rPr>
              <a:t>, pet, </a:t>
            </a:r>
            <a:r>
              <a:rPr lang="en-US" sz="1200" b="1" kern="1200" dirty="0" err="1">
                <a:solidFill>
                  <a:schemeClr val="tx1"/>
                </a:solidFill>
                <a:effectLst/>
                <a:latin typeface="+mn-lt"/>
                <a:ea typeface="+mn-ea"/>
                <a:cs typeface="+mn-cs"/>
              </a:rPr>
              <a:t>spect</a:t>
            </a:r>
            <a:r>
              <a:rPr lang="en-US" sz="1200" b="1" kern="1200" dirty="0">
                <a:solidFill>
                  <a:schemeClr val="tx1"/>
                </a:solidFill>
                <a:effectLst/>
                <a:latin typeface="+mn-lt"/>
                <a:ea typeface="+mn-ea"/>
                <a:cs typeface="+mn-cs"/>
              </a:rPr>
              <a:t> and meg.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again offers a quite intuitive </a:t>
            </a:r>
            <a:r>
              <a:rPr lang="en-US" sz="1200" b="1" kern="1200" dirty="0">
                <a:solidFill>
                  <a:schemeClr val="tx1"/>
                </a:solidFill>
                <a:effectLst/>
                <a:latin typeface="+mn-lt"/>
                <a:ea typeface="+mn-ea"/>
                <a:cs typeface="+mn-cs"/>
              </a:rPr>
              <a:t>user interface </a:t>
            </a:r>
            <a:r>
              <a:rPr lang="en-US" sz="1200" kern="1200" dirty="0">
                <a:solidFill>
                  <a:schemeClr val="tx1"/>
                </a:solidFill>
                <a:effectLst/>
                <a:latin typeface="+mn-lt"/>
                <a:ea typeface="+mn-ea"/>
                <a:cs typeface="+mn-cs"/>
              </a:rPr>
              <a:t>that guide that guides the user through the entire processing pipeline,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107</a:t>
            </a:fld>
            <a:endParaRPr lang="en-US"/>
          </a:p>
        </p:txBody>
      </p:sp>
    </p:spTree>
    <p:extLst>
      <p:ext uri="{BB962C8B-B14F-4D97-AF65-F5344CB8AC3E}">
        <p14:creationId xmlns:p14="http://schemas.microsoft.com/office/powerpoint/2010/main" val="18242900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Taking care of everything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from image registration, normalization to atlases,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to the estimation of a GLM based on the functional task performed which produces a set of estimated parameters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that are then shown as statistical maps.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Again, this description </a:t>
            </a:r>
            <a:r>
              <a:rPr lang="en-US" sz="1200" b="1" kern="1200" dirty="0">
                <a:solidFill>
                  <a:schemeClr val="tx1"/>
                </a:solidFill>
                <a:effectLst/>
                <a:latin typeface="+mn-lt"/>
                <a:ea typeface="+mn-ea"/>
                <a:cs typeface="+mn-cs"/>
              </a:rPr>
              <a:t>does not make justice to the tool</a:t>
            </a:r>
            <a:r>
              <a:rPr lang="en-US" sz="1200" kern="1200" dirty="0">
                <a:solidFill>
                  <a:schemeClr val="tx1"/>
                </a:solidFill>
                <a:effectLst/>
                <a:latin typeface="+mn-lt"/>
                <a:ea typeface="+mn-ea"/>
                <a:cs typeface="+mn-cs"/>
              </a:rPr>
              <a:t>, but I think that their training course is a multiday one, so bear with me on this very quick outline.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108</a:t>
            </a:fld>
            <a:endParaRPr lang="en-US"/>
          </a:p>
        </p:txBody>
      </p:sp>
    </p:spTree>
    <p:extLst>
      <p:ext uri="{BB962C8B-B14F-4D97-AF65-F5344CB8AC3E}">
        <p14:creationId xmlns:p14="http://schemas.microsoft.com/office/powerpoint/2010/main" val="195365797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109</a:t>
            </a:fld>
            <a:endParaRPr lang="en-US"/>
          </a:p>
        </p:txBody>
      </p:sp>
    </p:spTree>
    <p:extLst>
      <p:ext uri="{BB962C8B-B14F-4D97-AF65-F5344CB8AC3E}">
        <p14:creationId xmlns:p14="http://schemas.microsoft.com/office/powerpoint/2010/main" val="4166529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so there would have been much more to say about how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compares to other options, but </a:t>
            </a:r>
            <a:r>
              <a:rPr lang="en-US" sz="1200" b="1" kern="1200" dirty="0">
                <a:solidFill>
                  <a:schemeClr val="tx1"/>
                </a:solidFill>
                <a:effectLst/>
                <a:latin typeface="+mn-lt"/>
                <a:ea typeface="+mn-ea"/>
                <a:cs typeface="+mn-cs"/>
              </a:rPr>
              <a:t>let’s just sum it up </a:t>
            </a:r>
            <a:r>
              <a:rPr lang="en-US" sz="1200" kern="1200" dirty="0">
                <a:solidFill>
                  <a:schemeClr val="tx1"/>
                </a:solidFill>
                <a:effectLst/>
                <a:latin typeface="+mn-lt"/>
                <a:ea typeface="+mn-ea"/>
                <a:cs typeface="+mn-cs"/>
              </a:rPr>
              <a:t>saying that it is, as usual, a matter of pros and cons.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t>
            </a:r>
            <a:r>
              <a:rPr lang="en-US" sz="1200" b="1" kern="1200" dirty="0">
                <a:solidFill>
                  <a:schemeClr val="tx1"/>
                </a:solidFill>
                <a:effectLst/>
                <a:latin typeface="+mn-lt"/>
                <a:ea typeface="+mn-ea"/>
                <a:cs typeface="+mn-cs"/>
              </a:rPr>
              <a:t>really easy to approach</a:t>
            </a:r>
            <a:r>
              <a:rPr lang="en-US" sz="1200" kern="1200" dirty="0">
                <a:solidFill>
                  <a:schemeClr val="tx1"/>
                </a:solidFill>
                <a:effectLst/>
                <a:latin typeface="+mn-lt"/>
                <a:ea typeface="+mn-ea"/>
                <a:cs typeface="+mn-cs"/>
              </a:rPr>
              <a:t>, it has an entire company behind it focused on providing the user with the best experience no matter the level of knowledge about programming and coding, but </a:t>
            </a:r>
            <a:r>
              <a:rPr lang="en-US" sz="1200" b="1" kern="1200" dirty="0">
                <a:solidFill>
                  <a:schemeClr val="tx1"/>
                </a:solidFill>
                <a:effectLst/>
                <a:latin typeface="+mn-lt"/>
                <a:ea typeface="+mn-ea"/>
                <a:cs typeface="+mn-cs"/>
              </a:rPr>
              <a:t>we have to literally pay a price for that</a:t>
            </a:r>
            <a:r>
              <a:rPr lang="en-US" sz="1200" kern="1200" dirty="0">
                <a:solidFill>
                  <a:schemeClr val="tx1"/>
                </a:solidFill>
                <a:effectLst/>
                <a:latin typeface="+mn-lt"/>
                <a:ea typeface="+mn-ea"/>
                <a:cs typeface="+mn-cs"/>
              </a:rPr>
              <a:t>, because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 commercial product that requires a license to be used.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this is clearly something that we have always to keep in mind.</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11</a:t>
            </a:fld>
            <a:endParaRPr lang="en-US" dirty="0"/>
          </a:p>
        </p:txBody>
      </p:sp>
    </p:spTree>
    <p:extLst>
      <p:ext uri="{BB962C8B-B14F-4D97-AF65-F5344CB8AC3E}">
        <p14:creationId xmlns:p14="http://schemas.microsoft.com/office/powerpoint/2010/main" val="30883855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had the chance to work with data coming from the </a:t>
            </a:r>
            <a:r>
              <a:rPr lang="en-US" sz="1200" b="1" kern="1200" dirty="0">
                <a:solidFill>
                  <a:schemeClr val="tx1"/>
                </a:solidFill>
                <a:effectLst/>
                <a:latin typeface="+mn-lt"/>
                <a:ea typeface="+mn-ea"/>
                <a:cs typeface="+mn-cs"/>
              </a:rPr>
              <a:t>Siemens </a:t>
            </a:r>
            <a:r>
              <a:rPr lang="en-US" sz="1200" b="1" kern="1200" dirty="0" err="1">
                <a:solidFill>
                  <a:schemeClr val="tx1"/>
                </a:solidFill>
                <a:effectLst/>
                <a:latin typeface="+mn-lt"/>
                <a:ea typeface="+mn-ea"/>
                <a:cs typeface="+mn-cs"/>
              </a:rPr>
              <a:t>BrainPET</a:t>
            </a:r>
            <a:r>
              <a:rPr lang="en-US" sz="1200" b="1" kern="1200" dirty="0">
                <a:solidFill>
                  <a:schemeClr val="tx1"/>
                </a:solidFill>
                <a:effectLst/>
                <a:latin typeface="+mn-lt"/>
                <a:ea typeface="+mn-ea"/>
                <a:cs typeface="+mn-cs"/>
              </a:rPr>
              <a:t> scanner in Bay 6 </a:t>
            </a:r>
            <a:r>
              <a:rPr lang="en-US" sz="1200" kern="1200" dirty="0">
                <a:solidFill>
                  <a:schemeClr val="tx1"/>
                </a:solidFill>
                <a:effectLst/>
                <a:latin typeface="+mn-lt"/>
                <a:ea typeface="+mn-ea"/>
                <a:cs typeface="+mn-cs"/>
              </a:rPr>
              <a:t>here at the Martinos Center, you have already met </a:t>
            </a:r>
            <a:r>
              <a:rPr lang="en-US" sz="1200" b="1" kern="1200" dirty="0" err="1">
                <a:solidFill>
                  <a:schemeClr val="tx1"/>
                </a:solidFill>
                <a:effectLst/>
                <a:latin typeface="+mn-lt"/>
                <a:ea typeface="+mn-ea"/>
                <a:cs typeface="+mn-cs"/>
              </a:rPr>
              <a:t>Masamune</a:t>
            </a:r>
            <a:r>
              <a:rPr lang="en-US" sz="1200" kern="1200" dirty="0">
                <a:solidFill>
                  <a:schemeClr val="tx1"/>
                </a:solidFill>
                <a:effectLst/>
                <a:latin typeface="+mn-lt"/>
                <a:ea typeface="+mn-ea"/>
                <a:cs typeface="+mn-cs"/>
              </a:rPr>
              <a:t>, which is a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tool for PET-MR image reconstruction </a:t>
            </a:r>
            <a:r>
              <a:rPr lang="en-US" sz="1200" b="1" kern="1200" dirty="0">
                <a:solidFill>
                  <a:schemeClr val="tx1"/>
                </a:solidFill>
                <a:effectLst/>
                <a:latin typeface="+mn-lt"/>
                <a:ea typeface="+mn-ea"/>
                <a:cs typeface="+mn-cs"/>
              </a:rPr>
              <a:t>maintained by people in Ciprian </a:t>
            </a:r>
            <a:r>
              <a:rPr lang="en-US" sz="1200" b="1" kern="1200" dirty="0" err="1">
                <a:solidFill>
                  <a:schemeClr val="tx1"/>
                </a:solidFill>
                <a:effectLst/>
                <a:latin typeface="+mn-lt"/>
                <a:ea typeface="+mn-ea"/>
                <a:cs typeface="+mn-cs"/>
              </a:rPr>
              <a:t>Catana’s</a:t>
            </a:r>
            <a:r>
              <a:rPr lang="en-US" sz="1200" b="1" kern="1200" dirty="0">
                <a:solidFill>
                  <a:schemeClr val="tx1"/>
                </a:solidFill>
                <a:effectLst/>
                <a:latin typeface="+mn-lt"/>
                <a:ea typeface="+mn-ea"/>
                <a:cs typeface="+mn-cs"/>
              </a:rPr>
              <a:t> Lab, to which I belong myself</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tool takes care of everything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attenuation estimation and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to motion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performs PET image reconstruction in such a way that MR and PET images are registered and in the same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provides also tools for exporting the final image in many different formats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also to prepare everything required by kinetic modeling when a dynamic dataset is acquired.</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110</a:t>
            </a:fld>
            <a:endParaRPr lang="en-US"/>
          </a:p>
        </p:txBody>
      </p:sp>
    </p:spTree>
    <p:extLst>
      <p:ext uri="{BB962C8B-B14F-4D97-AF65-F5344CB8AC3E}">
        <p14:creationId xmlns:p14="http://schemas.microsoft.com/office/powerpoint/2010/main" val="385133107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had the chance to work with data coming from the </a:t>
            </a:r>
            <a:r>
              <a:rPr lang="en-US" sz="1200" b="1" kern="1200" dirty="0">
                <a:solidFill>
                  <a:schemeClr val="tx1"/>
                </a:solidFill>
                <a:effectLst/>
                <a:latin typeface="+mn-lt"/>
                <a:ea typeface="+mn-ea"/>
                <a:cs typeface="+mn-cs"/>
              </a:rPr>
              <a:t>Siemens </a:t>
            </a:r>
            <a:r>
              <a:rPr lang="en-US" sz="1200" b="1" kern="1200" dirty="0" err="1">
                <a:solidFill>
                  <a:schemeClr val="tx1"/>
                </a:solidFill>
                <a:effectLst/>
                <a:latin typeface="+mn-lt"/>
                <a:ea typeface="+mn-ea"/>
                <a:cs typeface="+mn-cs"/>
              </a:rPr>
              <a:t>BrainPET</a:t>
            </a:r>
            <a:r>
              <a:rPr lang="en-US" sz="1200" b="1" kern="1200" dirty="0">
                <a:solidFill>
                  <a:schemeClr val="tx1"/>
                </a:solidFill>
                <a:effectLst/>
                <a:latin typeface="+mn-lt"/>
                <a:ea typeface="+mn-ea"/>
                <a:cs typeface="+mn-cs"/>
              </a:rPr>
              <a:t> scanner in Bay 6 </a:t>
            </a:r>
            <a:r>
              <a:rPr lang="en-US" sz="1200" kern="1200" dirty="0">
                <a:solidFill>
                  <a:schemeClr val="tx1"/>
                </a:solidFill>
                <a:effectLst/>
                <a:latin typeface="+mn-lt"/>
                <a:ea typeface="+mn-ea"/>
                <a:cs typeface="+mn-cs"/>
              </a:rPr>
              <a:t>here at the Martinos Center, you have already met </a:t>
            </a:r>
            <a:r>
              <a:rPr lang="en-US" sz="1200" b="1" kern="1200" dirty="0" err="1">
                <a:solidFill>
                  <a:schemeClr val="tx1"/>
                </a:solidFill>
                <a:effectLst/>
                <a:latin typeface="+mn-lt"/>
                <a:ea typeface="+mn-ea"/>
                <a:cs typeface="+mn-cs"/>
              </a:rPr>
              <a:t>Masamune</a:t>
            </a:r>
            <a:r>
              <a:rPr lang="en-US" sz="1200" kern="1200" dirty="0">
                <a:solidFill>
                  <a:schemeClr val="tx1"/>
                </a:solidFill>
                <a:effectLst/>
                <a:latin typeface="+mn-lt"/>
                <a:ea typeface="+mn-ea"/>
                <a:cs typeface="+mn-cs"/>
              </a:rPr>
              <a:t>, which is a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tool for PET-MR image reconstruction </a:t>
            </a:r>
            <a:r>
              <a:rPr lang="en-US" sz="1200" b="1" kern="1200" dirty="0">
                <a:solidFill>
                  <a:schemeClr val="tx1"/>
                </a:solidFill>
                <a:effectLst/>
                <a:latin typeface="+mn-lt"/>
                <a:ea typeface="+mn-ea"/>
                <a:cs typeface="+mn-cs"/>
              </a:rPr>
              <a:t>maintained by people in Ciprian </a:t>
            </a:r>
            <a:r>
              <a:rPr lang="en-US" sz="1200" b="1" kern="1200" dirty="0" err="1">
                <a:solidFill>
                  <a:schemeClr val="tx1"/>
                </a:solidFill>
                <a:effectLst/>
                <a:latin typeface="+mn-lt"/>
                <a:ea typeface="+mn-ea"/>
                <a:cs typeface="+mn-cs"/>
              </a:rPr>
              <a:t>Catana’s</a:t>
            </a:r>
            <a:r>
              <a:rPr lang="en-US" sz="1200" b="1" kern="1200" dirty="0">
                <a:solidFill>
                  <a:schemeClr val="tx1"/>
                </a:solidFill>
                <a:effectLst/>
                <a:latin typeface="+mn-lt"/>
                <a:ea typeface="+mn-ea"/>
                <a:cs typeface="+mn-cs"/>
              </a:rPr>
              <a:t> Lab, to which I belong myself</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tool takes care of everything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attenuation estimation and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to motion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performs PET image reconstruction in such a way that MR and PET images are registered and in the same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provides also tools for exporting the final image in many different formats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also to prepare everything required by kinetic modeling when a dynamic dataset is acquired.</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111</a:t>
            </a:fld>
            <a:endParaRPr lang="en-US"/>
          </a:p>
        </p:txBody>
      </p:sp>
    </p:spTree>
    <p:extLst>
      <p:ext uri="{BB962C8B-B14F-4D97-AF65-F5344CB8AC3E}">
        <p14:creationId xmlns:p14="http://schemas.microsoft.com/office/powerpoint/2010/main" val="31439552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had the chance to work with data coming from the </a:t>
            </a:r>
            <a:r>
              <a:rPr lang="en-US" sz="1200" b="1" kern="1200" dirty="0">
                <a:solidFill>
                  <a:schemeClr val="tx1"/>
                </a:solidFill>
                <a:effectLst/>
                <a:latin typeface="+mn-lt"/>
                <a:ea typeface="+mn-ea"/>
                <a:cs typeface="+mn-cs"/>
              </a:rPr>
              <a:t>Siemens </a:t>
            </a:r>
            <a:r>
              <a:rPr lang="en-US" sz="1200" b="1" kern="1200" dirty="0" err="1">
                <a:solidFill>
                  <a:schemeClr val="tx1"/>
                </a:solidFill>
                <a:effectLst/>
                <a:latin typeface="+mn-lt"/>
                <a:ea typeface="+mn-ea"/>
                <a:cs typeface="+mn-cs"/>
              </a:rPr>
              <a:t>BrainPET</a:t>
            </a:r>
            <a:r>
              <a:rPr lang="en-US" sz="1200" b="1" kern="1200" dirty="0">
                <a:solidFill>
                  <a:schemeClr val="tx1"/>
                </a:solidFill>
                <a:effectLst/>
                <a:latin typeface="+mn-lt"/>
                <a:ea typeface="+mn-ea"/>
                <a:cs typeface="+mn-cs"/>
              </a:rPr>
              <a:t> scanner in Bay 6 </a:t>
            </a:r>
            <a:r>
              <a:rPr lang="en-US" sz="1200" kern="1200" dirty="0">
                <a:solidFill>
                  <a:schemeClr val="tx1"/>
                </a:solidFill>
                <a:effectLst/>
                <a:latin typeface="+mn-lt"/>
                <a:ea typeface="+mn-ea"/>
                <a:cs typeface="+mn-cs"/>
              </a:rPr>
              <a:t>here at the Martinos Center, you have already met </a:t>
            </a:r>
            <a:r>
              <a:rPr lang="en-US" sz="1200" b="1" kern="1200" dirty="0" err="1">
                <a:solidFill>
                  <a:schemeClr val="tx1"/>
                </a:solidFill>
                <a:effectLst/>
                <a:latin typeface="+mn-lt"/>
                <a:ea typeface="+mn-ea"/>
                <a:cs typeface="+mn-cs"/>
              </a:rPr>
              <a:t>Masamune</a:t>
            </a:r>
            <a:r>
              <a:rPr lang="en-US" sz="1200" kern="1200" dirty="0">
                <a:solidFill>
                  <a:schemeClr val="tx1"/>
                </a:solidFill>
                <a:effectLst/>
                <a:latin typeface="+mn-lt"/>
                <a:ea typeface="+mn-ea"/>
                <a:cs typeface="+mn-cs"/>
              </a:rPr>
              <a:t>, which is a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tool for PET-MR image reconstruction </a:t>
            </a:r>
            <a:r>
              <a:rPr lang="en-US" sz="1200" b="1" kern="1200" dirty="0">
                <a:solidFill>
                  <a:schemeClr val="tx1"/>
                </a:solidFill>
                <a:effectLst/>
                <a:latin typeface="+mn-lt"/>
                <a:ea typeface="+mn-ea"/>
                <a:cs typeface="+mn-cs"/>
              </a:rPr>
              <a:t>maintained by people in Ciprian </a:t>
            </a:r>
            <a:r>
              <a:rPr lang="en-US" sz="1200" b="1" kern="1200" dirty="0" err="1">
                <a:solidFill>
                  <a:schemeClr val="tx1"/>
                </a:solidFill>
                <a:effectLst/>
                <a:latin typeface="+mn-lt"/>
                <a:ea typeface="+mn-ea"/>
                <a:cs typeface="+mn-cs"/>
              </a:rPr>
              <a:t>Catana’s</a:t>
            </a:r>
            <a:r>
              <a:rPr lang="en-US" sz="1200" b="1" kern="1200" dirty="0">
                <a:solidFill>
                  <a:schemeClr val="tx1"/>
                </a:solidFill>
                <a:effectLst/>
                <a:latin typeface="+mn-lt"/>
                <a:ea typeface="+mn-ea"/>
                <a:cs typeface="+mn-cs"/>
              </a:rPr>
              <a:t> Lab, to which I belong myself</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tool takes care of everything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attenuation estimation and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to motion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performs PET image reconstruction in such a way that MR and PET images are registered and in the same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provides also tools for exporting the final image in many different formats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also to prepare everything required by kinetic modeling when a dynamic dataset is acquired.</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112</a:t>
            </a:fld>
            <a:endParaRPr lang="en-US"/>
          </a:p>
        </p:txBody>
      </p:sp>
    </p:spTree>
    <p:extLst>
      <p:ext uri="{BB962C8B-B14F-4D97-AF65-F5344CB8AC3E}">
        <p14:creationId xmlns:p14="http://schemas.microsoft.com/office/powerpoint/2010/main" val="32319819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had the chance to work with data coming from the </a:t>
            </a:r>
            <a:r>
              <a:rPr lang="en-US" sz="1200" b="1" kern="1200" dirty="0">
                <a:solidFill>
                  <a:schemeClr val="tx1"/>
                </a:solidFill>
                <a:effectLst/>
                <a:latin typeface="+mn-lt"/>
                <a:ea typeface="+mn-ea"/>
                <a:cs typeface="+mn-cs"/>
              </a:rPr>
              <a:t>Siemens </a:t>
            </a:r>
            <a:r>
              <a:rPr lang="en-US" sz="1200" b="1" kern="1200" dirty="0" err="1">
                <a:solidFill>
                  <a:schemeClr val="tx1"/>
                </a:solidFill>
                <a:effectLst/>
                <a:latin typeface="+mn-lt"/>
                <a:ea typeface="+mn-ea"/>
                <a:cs typeface="+mn-cs"/>
              </a:rPr>
              <a:t>BrainPET</a:t>
            </a:r>
            <a:r>
              <a:rPr lang="en-US" sz="1200" b="1" kern="1200" dirty="0">
                <a:solidFill>
                  <a:schemeClr val="tx1"/>
                </a:solidFill>
                <a:effectLst/>
                <a:latin typeface="+mn-lt"/>
                <a:ea typeface="+mn-ea"/>
                <a:cs typeface="+mn-cs"/>
              </a:rPr>
              <a:t> scanner in Bay 6 </a:t>
            </a:r>
            <a:r>
              <a:rPr lang="en-US" sz="1200" kern="1200" dirty="0">
                <a:solidFill>
                  <a:schemeClr val="tx1"/>
                </a:solidFill>
                <a:effectLst/>
                <a:latin typeface="+mn-lt"/>
                <a:ea typeface="+mn-ea"/>
                <a:cs typeface="+mn-cs"/>
              </a:rPr>
              <a:t>here at the Martinos Center, you have already met </a:t>
            </a:r>
            <a:r>
              <a:rPr lang="en-US" sz="1200" b="1" kern="1200" dirty="0" err="1">
                <a:solidFill>
                  <a:schemeClr val="tx1"/>
                </a:solidFill>
                <a:effectLst/>
                <a:latin typeface="+mn-lt"/>
                <a:ea typeface="+mn-ea"/>
                <a:cs typeface="+mn-cs"/>
              </a:rPr>
              <a:t>Masamune</a:t>
            </a:r>
            <a:r>
              <a:rPr lang="en-US" sz="1200" kern="1200" dirty="0">
                <a:solidFill>
                  <a:schemeClr val="tx1"/>
                </a:solidFill>
                <a:effectLst/>
                <a:latin typeface="+mn-lt"/>
                <a:ea typeface="+mn-ea"/>
                <a:cs typeface="+mn-cs"/>
              </a:rPr>
              <a:t>, which is a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tool for PET-MR image reconstruction </a:t>
            </a:r>
            <a:r>
              <a:rPr lang="en-US" sz="1200" b="1" kern="1200" dirty="0">
                <a:solidFill>
                  <a:schemeClr val="tx1"/>
                </a:solidFill>
                <a:effectLst/>
                <a:latin typeface="+mn-lt"/>
                <a:ea typeface="+mn-ea"/>
                <a:cs typeface="+mn-cs"/>
              </a:rPr>
              <a:t>maintained by people in Ciprian </a:t>
            </a:r>
            <a:r>
              <a:rPr lang="en-US" sz="1200" b="1" kern="1200" dirty="0" err="1">
                <a:solidFill>
                  <a:schemeClr val="tx1"/>
                </a:solidFill>
                <a:effectLst/>
                <a:latin typeface="+mn-lt"/>
                <a:ea typeface="+mn-ea"/>
                <a:cs typeface="+mn-cs"/>
              </a:rPr>
              <a:t>Catana’s</a:t>
            </a:r>
            <a:r>
              <a:rPr lang="en-US" sz="1200" b="1" kern="1200" dirty="0">
                <a:solidFill>
                  <a:schemeClr val="tx1"/>
                </a:solidFill>
                <a:effectLst/>
                <a:latin typeface="+mn-lt"/>
                <a:ea typeface="+mn-ea"/>
                <a:cs typeface="+mn-cs"/>
              </a:rPr>
              <a:t> Lab, to which I belong myself</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tool takes care of everything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attenuation estimation and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to motion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performs PET image reconstruction in such a way that MR and PET images are registered and in the same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provides also tools for exporting the final image in many different formats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also to prepare everything required by kinetic modeling when a dynamic dataset is acquired.</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113</a:t>
            </a:fld>
            <a:endParaRPr lang="en-US"/>
          </a:p>
        </p:txBody>
      </p:sp>
    </p:spTree>
    <p:extLst>
      <p:ext uri="{BB962C8B-B14F-4D97-AF65-F5344CB8AC3E}">
        <p14:creationId xmlns:p14="http://schemas.microsoft.com/office/powerpoint/2010/main" val="17748960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had the chance to work with data coming from the </a:t>
            </a:r>
            <a:r>
              <a:rPr lang="en-US" sz="1200" b="1" kern="1200" dirty="0">
                <a:solidFill>
                  <a:schemeClr val="tx1"/>
                </a:solidFill>
                <a:effectLst/>
                <a:latin typeface="+mn-lt"/>
                <a:ea typeface="+mn-ea"/>
                <a:cs typeface="+mn-cs"/>
              </a:rPr>
              <a:t>Siemens </a:t>
            </a:r>
            <a:r>
              <a:rPr lang="en-US" sz="1200" b="1" kern="1200" dirty="0" err="1">
                <a:solidFill>
                  <a:schemeClr val="tx1"/>
                </a:solidFill>
                <a:effectLst/>
                <a:latin typeface="+mn-lt"/>
                <a:ea typeface="+mn-ea"/>
                <a:cs typeface="+mn-cs"/>
              </a:rPr>
              <a:t>BrainPET</a:t>
            </a:r>
            <a:r>
              <a:rPr lang="en-US" sz="1200" b="1" kern="1200" dirty="0">
                <a:solidFill>
                  <a:schemeClr val="tx1"/>
                </a:solidFill>
                <a:effectLst/>
                <a:latin typeface="+mn-lt"/>
                <a:ea typeface="+mn-ea"/>
                <a:cs typeface="+mn-cs"/>
              </a:rPr>
              <a:t> scanner in Bay 6 </a:t>
            </a:r>
            <a:r>
              <a:rPr lang="en-US" sz="1200" kern="1200" dirty="0">
                <a:solidFill>
                  <a:schemeClr val="tx1"/>
                </a:solidFill>
                <a:effectLst/>
                <a:latin typeface="+mn-lt"/>
                <a:ea typeface="+mn-ea"/>
                <a:cs typeface="+mn-cs"/>
              </a:rPr>
              <a:t>here at the Martinos Center, you have already met </a:t>
            </a:r>
            <a:r>
              <a:rPr lang="en-US" sz="1200" b="1" kern="1200" dirty="0" err="1">
                <a:solidFill>
                  <a:schemeClr val="tx1"/>
                </a:solidFill>
                <a:effectLst/>
                <a:latin typeface="+mn-lt"/>
                <a:ea typeface="+mn-ea"/>
                <a:cs typeface="+mn-cs"/>
              </a:rPr>
              <a:t>Masamune</a:t>
            </a:r>
            <a:r>
              <a:rPr lang="en-US" sz="1200" kern="1200" dirty="0">
                <a:solidFill>
                  <a:schemeClr val="tx1"/>
                </a:solidFill>
                <a:effectLst/>
                <a:latin typeface="+mn-lt"/>
                <a:ea typeface="+mn-ea"/>
                <a:cs typeface="+mn-cs"/>
              </a:rPr>
              <a:t>, which is a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tool for PET-MR image reconstruction </a:t>
            </a:r>
            <a:r>
              <a:rPr lang="en-US" sz="1200" b="1" kern="1200" dirty="0">
                <a:solidFill>
                  <a:schemeClr val="tx1"/>
                </a:solidFill>
                <a:effectLst/>
                <a:latin typeface="+mn-lt"/>
                <a:ea typeface="+mn-ea"/>
                <a:cs typeface="+mn-cs"/>
              </a:rPr>
              <a:t>maintained by people in Ciprian </a:t>
            </a:r>
            <a:r>
              <a:rPr lang="en-US" sz="1200" b="1" kern="1200" dirty="0" err="1">
                <a:solidFill>
                  <a:schemeClr val="tx1"/>
                </a:solidFill>
                <a:effectLst/>
                <a:latin typeface="+mn-lt"/>
                <a:ea typeface="+mn-ea"/>
                <a:cs typeface="+mn-cs"/>
              </a:rPr>
              <a:t>Catana’s</a:t>
            </a:r>
            <a:r>
              <a:rPr lang="en-US" sz="1200" b="1" kern="1200" dirty="0">
                <a:solidFill>
                  <a:schemeClr val="tx1"/>
                </a:solidFill>
                <a:effectLst/>
                <a:latin typeface="+mn-lt"/>
                <a:ea typeface="+mn-ea"/>
                <a:cs typeface="+mn-cs"/>
              </a:rPr>
              <a:t> Lab, to which I belong myself</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tool takes care of everything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attenuation estimation and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to motion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performs PET image reconstruction in such a way that MR and PET images are registered and in the same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provides also tools for exporting the final image in many different formats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also to prepare everything required by kinetic modeling when a dynamic dataset is acquired.</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114</a:t>
            </a:fld>
            <a:endParaRPr lang="en-US"/>
          </a:p>
        </p:txBody>
      </p:sp>
    </p:spTree>
    <p:extLst>
      <p:ext uri="{BB962C8B-B14F-4D97-AF65-F5344CB8AC3E}">
        <p14:creationId xmlns:p14="http://schemas.microsoft.com/office/powerpoint/2010/main" val="258656313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had the chance to work with data coming from the </a:t>
            </a:r>
            <a:r>
              <a:rPr lang="en-US" sz="1200" b="1" kern="1200" dirty="0">
                <a:solidFill>
                  <a:schemeClr val="tx1"/>
                </a:solidFill>
                <a:effectLst/>
                <a:latin typeface="+mn-lt"/>
                <a:ea typeface="+mn-ea"/>
                <a:cs typeface="+mn-cs"/>
              </a:rPr>
              <a:t>Siemens </a:t>
            </a:r>
            <a:r>
              <a:rPr lang="en-US" sz="1200" b="1" kern="1200" dirty="0" err="1">
                <a:solidFill>
                  <a:schemeClr val="tx1"/>
                </a:solidFill>
                <a:effectLst/>
                <a:latin typeface="+mn-lt"/>
                <a:ea typeface="+mn-ea"/>
                <a:cs typeface="+mn-cs"/>
              </a:rPr>
              <a:t>BrainPET</a:t>
            </a:r>
            <a:r>
              <a:rPr lang="en-US" sz="1200" b="1" kern="1200" dirty="0">
                <a:solidFill>
                  <a:schemeClr val="tx1"/>
                </a:solidFill>
                <a:effectLst/>
                <a:latin typeface="+mn-lt"/>
                <a:ea typeface="+mn-ea"/>
                <a:cs typeface="+mn-cs"/>
              </a:rPr>
              <a:t> scanner in Bay 6 </a:t>
            </a:r>
            <a:r>
              <a:rPr lang="en-US" sz="1200" kern="1200" dirty="0">
                <a:solidFill>
                  <a:schemeClr val="tx1"/>
                </a:solidFill>
                <a:effectLst/>
                <a:latin typeface="+mn-lt"/>
                <a:ea typeface="+mn-ea"/>
                <a:cs typeface="+mn-cs"/>
              </a:rPr>
              <a:t>here at the Martinos Center, you have already met </a:t>
            </a:r>
            <a:r>
              <a:rPr lang="en-US" sz="1200" b="1" kern="1200" dirty="0" err="1">
                <a:solidFill>
                  <a:schemeClr val="tx1"/>
                </a:solidFill>
                <a:effectLst/>
                <a:latin typeface="+mn-lt"/>
                <a:ea typeface="+mn-ea"/>
                <a:cs typeface="+mn-cs"/>
              </a:rPr>
              <a:t>Masamune</a:t>
            </a:r>
            <a:r>
              <a:rPr lang="en-US" sz="1200" kern="1200" dirty="0">
                <a:solidFill>
                  <a:schemeClr val="tx1"/>
                </a:solidFill>
                <a:effectLst/>
                <a:latin typeface="+mn-lt"/>
                <a:ea typeface="+mn-ea"/>
                <a:cs typeface="+mn-cs"/>
              </a:rPr>
              <a:t>, which is a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tool for PET-MR image reconstruction </a:t>
            </a:r>
            <a:r>
              <a:rPr lang="en-US" sz="1200" b="1" kern="1200" dirty="0">
                <a:solidFill>
                  <a:schemeClr val="tx1"/>
                </a:solidFill>
                <a:effectLst/>
                <a:latin typeface="+mn-lt"/>
                <a:ea typeface="+mn-ea"/>
                <a:cs typeface="+mn-cs"/>
              </a:rPr>
              <a:t>maintained by people in Ciprian </a:t>
            </a:r>
            <a:r>
              <a:rPr lang="en-US" sz="1200" b="1" kern="1200" dirty="0" err="1">
                <a:solidFill>
                  <a:schemeClr val="tx1"/>
                </a:solidFill>
                <a:effectLst/>
                <a:latin typeface="+mn-lt"/>
                <a:ea typeface="+mn-ea"/>
                <a:cs typeface="+mn-cs"/>
              </a:rPr>
              <a:t>Catana’s</a:t>
            </a:r>
            <a:r>
              <a:rPr lang="en-US" sz="1200" b="1" kern="1200" dirty="0">
                <a:solidFill>
                  <a:schemeClr val="tx1"/>
                </a:solidFill>
                <a:effectLst/>
                <a:latin typeface="+mn-lt"/>
                <a:ea typeface="+mn-ea"/>
                <a:cs typeface="+mn-cs"/>
              </a:rPr>
              <a:t> Lab, to which I belong myself</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tool takes care of everything from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attenuation estimation and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to motion correction.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performs PET image reconstruction in such a way that MR and PET images are registered and in the same space.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provides also tools for exporting the final image in many different formats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also to prepare everything required by kinetic modeling when a dynamic dataset is acquired.</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115</a:t>
            </a:fld>
            <a:endParaRPr lang="en-US"/>
          </a:p>
        </p:txBody>
      </p:sp>
    </p:spTree>
    <p:extLst>
      <p:ext uri="{BB962C8B-B14F-4D97-AF65-F5344CB8AC3E}">
        <p14:creationId xmlns:p14="http://schemas.microsoft.com/office/powerpoint/2010/main" val="408462933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Speaking of kinetic modeling, </a:t>
            </a:r>
            <a:r>
              <a:rPr lang="en-US" sz="1200" b="1" kern="1200" dirty="0">
                <a:solidFill>
                  <a:schemeClr val="tx1"/>
                </a:solidFill>
                <a:effectLst/>
                <a:latin typeface="+mn-lt"/>
                <a:ea typeface="+mn-ea"/>
                <a:cs typeface="+mn-cs"/>
              </a:rPr>
              <a:t>COMKAT</a:t>
            </a:r>
            <a:r>
              <a:rPr lang="en-US" sz="1200" kern="1200" dirty="0">
                <a:solidFill>
                  <a:schemeClr val="tx1"/>
                </a:solidFill>
                <a:effectLst/>
                <a:latin typeface="+mn-lt"/>
                <a:ea typeface="+mn-ea"/>
                <a:cs typeface="+mn-cs"/>
              </a:rPr>
              <a:t> was one of the </a:t>
            </a:r>
            <a:r>
              <a:rPr lang="en-US" sz="1200" b="1" kern="1200" dirty="0">
                <a:solidFill>
                  <a:schemeClr val="tx1"/>
                </a:solidFill>
                <a:effectLst/>
                <a:latin typeface="+mn-lt"/>
                <a:ea typeface="+mn-ea"/>
                <a:cs typeface="+mn-cs"/>
              </a:rPr>
              <a:t>first open-source tools </a:t>
            </a:r>
            <a:r>
              <a:rPr lang="en-US" sz="1200" kern="1200" dirty="0">
                <a:solidFill>
                  <a:schemeClr val="tx1"/>
                </a:solidFill>
                <a:effectLst/>
                <a:latin typeface="+mn-lt"/>
                <a:ea typeface="+mn-ea"/>
                <a:cs typeface="+mn-cs"/>
              </a:rPr>
              <a:t>to provide an alternative to commercial software like PMOD to perform pharmacokinetic modeling on PET and SPECT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supports a </a:t>
            </a:r>
            <a:r>
              <a:rPr lang="en-US" sz="1200" b="1" kern="1200" dirty="0">
                <a:solidFill>
                  <a:schemeClr val="tx1"/>
                </a:solidFill>
                <a:effectLst/>
                <a:latin typeface="+mn-lt"/>
                <a:ea typeface="+mn-ea"/>
                <a:cs typeface="+mn-cs"/>
              </a:rPr>
              <a:t>wide set of models already implemented </a:t>
            </a:r>
            <a:r>
              <a:rPr lang="en-US" sz="1200" kern="1200" dirty="0">
                <a:solidFill>
                  <a:schemeClr val="tx1"/>
                </a:solidFill>
                <a:effectLst/>
                <a:latin typeface="+mn-lt"/>
                <a:ea typeface="+mn-ea"/>
                <a:cs typeface="+mn-cs"/>
              </a:rPr>
              <a:t>that the user can select just using a drop-down menu.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116</a:t>
            </a:fld>
            <a:endParaRPr lang="en-US"/>
          </a:p>
        </p:txBody>
      </p:sp>
    </p:spTree>
    <p:extLst>
      <p:ext uri="{BB962C8B-B14F-4D97-AF65-F5344CB8AC3E}">
        <p14:creationId xmlns:p14="http://schemas.microsoft.com/office/powerpoint/2010/main" val="253220196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Interactive interfaces to deal with </a:t>
            </a:r>
            <a:r>
              <a:rPr lang="en-US" sz="1200" b="1" kern="1200" dirty="0">
                <a:solidFill>
                  <a:schemeClr val="tx1"/>
                </a:solidFill>
                <a:effectLst/>
                <a:latin typeface="+mn-lt"/>
                <a:ea typeface="+mn-ea"/>
                <a:cs typeface="+mn-cs"/>
              </a:rPr>
              <a:t>blood input function and region of interest selection </a:t>
            </a:r>
            <a:r>
              <a:rPr lang="en-US" sz="1200" kern="1200" dirty="0">
                <a:solidFill>
                  <a:schemeClr val="tx1"/>
                </a:solidFill>
                <a:effectLst/>
                <a:latin typeface="+mn-lt"/>
                <a:ea typeface="+mn-ea"/>
                <a:cs typeface="+mn-cs"/>
              </a:rPr>
              <a:t>are also provided so that no real command-line interaction is needed by the user.</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117</a:t>
            </a:fld>
            <a:endParaRPr lang="en-US"/>
          </a:p>
        </p:txBody>
      </p:sp>
    </p:spTree>
    <p:extLst>
      <p:ext uri="{BB962C8B-B14F-4D97-AF65-F5344CB8AC3E}">
        <p14:creationId xmlns:p14="http://schemas.microsoft.com/office/powerpoint/2010/main" val="15580537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Speaking of kinetic modeling, </a:t>
            </a:r>
            <a:r>
              <a:rPr lang="en-US" sz="1200" b="1" kern="1200" dirty="0">
                <a:solidFill>
                  <a:schemeClr val="tx1"/>
                </a:solidFill>
                <a:effectLst/>
                <a:latin typeface="+mn-lt"/>
                <a:ea typeface="+mn-ea"/>
                <a:cs typeface="+mn-cs"/>
              </a:rPr>
              <a:t>MIAKAT</a:t>
            </a:r>
            <a:r>
              <a:rPr lang="en-US" sz="1200" kern="1200" dirty="0">
                <a:solidFill>
                  <a:schemeClr val="tx1"/>
                </a:solidFill>
                <a:effectLst/>
                <a:latin typeface="+mn-lt"/>
                <a:ea typeface="+mn-ea"/>
                <a:cs typeface="+mn-cs"/>
              </a:rPr>
              <a:t> is a newer software for the analysis of </a:t>
            </a:r>
            <a:r>
              <a:rPr lang="en-US" sz="1200" b="1" kern="1200" dirty="0">
                <a:solidFill>
                  <a:schemeClr val="tx1"/>
                </a:solidFill>
                <a:effectLst/>
                <a:latin typeface="+mn-lt"/>
                <a:ea typeface="+mn-ea"/>
                <a:cs typeface="+mn-cs"/>
              </a:rPr>
              <a:t>PET-MR dynamic data</a:t>
            </a:r>
            <a:r>
              <a:rPr lang="en-US" sz="1200" kern="1200" dirty="0">
                <a:solidFill>
                  <a:schemeClr val="tx1"/>
                </a:solidFill>
                <a:effectLst/>
                <a:latin typeface="+mn-lt"/>
                <a:ea typeface="+mn-ea"/>
                <a:cs typeface="+mn-cs"/>
              </a:rPr>
              <a:t>, which leverages a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based GUI to provides a point and click access to a complex library of underlying functionalities </a:t>
            </a:r>
            <a:r>
              <a:rPr lang="en-US" sz="1200" b="1" dirty="0"/>
              <a:t>for PET neuroimaging data processing </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118</a:t>
            </a:fld>
            <a:endParaRPr lang="en-US"/>
          </a:p>
        </p:txBody>
      </p:sp>
    </p:spTree>
    <p:extLst>
      <p:ext uri="{BB962C8B-B14F-4D97-AF65-F5344CB8AC3E}">
        <p14:creationId xmlns:p14="http://schemas.microsoft.com/office/powerpoint/2010/main" val="140166823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overall pipeline provided takes care of everything, from the </a:t>
            </a:r>
            <a:r>
              <a:rPr lang="en-US" sz="1200" kern="1200" dirty="0" err="1">
                <a:solidFill>
                  <a:schemeClr val="tx1"/>
                </a:solidFill>
                <a:effectLst/>
                <a:latin typeface="+mn-lt"/>
                <a:ea typeface="+mn-ea"/>
                <a:cs typeface="+mn-cs"/>
              </a:rPr>
              <a:t>coregistration</a:t>
            </a:r>
            <a:r>
              <a:rPr lang="en-US" sz="1200" kern="1200" dirty="0">
                <a:solidFill>
                  <a:schemeClr val="tx1"/>
                </a:solidFill>
                <a:effectLst/>
                <a:latin typeface="+mn-lt"/>
                <a:ea typeface="+mn-ea"/>
                <a:cs typeface="+mn-cs"/>
              </a:rPr>
              <a:t> of functional PET and structural MR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to the import of blood input data, to everything that lies in between having a time series of PET volumes and producing a set of parametric maps.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119</a:t>
            </a:fld>
            <a:endParaRPr lang="en-US"/>
          </a:p>
        </p:txBody>
      </p:sp>
    </p:spTree>
    <p:extLst>
      <p:ext uri="{BB962C8B-B14F-4D97-AF65-F5344CB8AC3E}">
        <p14:creationId xmlns:p14="http://schemas.microsoft.com/office/powerpoint/2010/main" val="1040142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let’s just say we do have a license and want to know how we can actually start to 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are going to focus on basic concepts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as a programming language, to make you able, hopefully, to read and write simple code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12</a:t>
            </a:fld>
            <a:endParaRPr lang="en-US" dirty="0"/>
          </a:p>
        </p:txBody>
      </p:sp>
    </p:spTree>
    <p:extLst>
      <p:ext uri="{BB962C8B-B14F-4D97-AF65-F5344CB8AC3E}">
        <p14:creationId xmlns:p14="http://schemas.microsoft.com/office/powerpoint/2010/main" val="88545030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 was the last one, but again, it wasn’t meant to be an exhaustive list.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just hope I captured your interest by talking about these virtuous examples of writing open source tools while using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120</a:t>
            </a:fld>
            <a:endParaRPr lang="en-US" dirty="0"/>
          </a:p>
        </p:txBody>
      </p:sp>
    </p:spTree>
    <p:extLst>
      <p:ext uri="{BB962C8B-B14F-4D97-AF65-F5344CB8AC3E}">
        <p14:creationId xmlns:p14="http://schemas.microsoft.com/office/powerpoint/2010/main" val="30249991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Before closing this webinar</a:t>
            </a:r>
            <a:r>
              <a:rPr lang="en-US" sz="1200" kern="1200" dirty="0">
                <a:solidFill>
                  <a:schemeClr val="tx1"/>
                </a:solidFill>
                <a:effectLst/>
                <a:latin typeface="+mn-lt"/>
                <a:ea typeface="+mn-ea"/>
                <a:cs typeface="+mn-cs"/>
              </a:rPr>
              <a:t>, however, I wanted to dedicate some time </a:t>
            </a:r>
            <a:r>
              <a:rPr lang="en-US" sz="1200" b="1" kern="1200" dirty="0">
                <a:solidFill>
                  <a:schemeClr val="tx1"/>
                </a:solidFill>
                <a:effectLst/>
                <a:latin typeface="+mn-lt"/>
                <a:ea typeface="+mn-ea"/>
                <a:cs typeface="+mn-cs"/>
              </a:rPr>
              <a:t>to the 3 viewers (I am optimistic, I know!) that may be interested in something a bit more ‘advanced</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121</a:t>
            </a:fld>
            <a:endParaRPr lang="en-US" dirty="0"/>
          </a:p>
        </p:txBody>
      </p:sp>
    </p:spTree>
    <p:extLst>
      <p:ext uri="{BB962C8B-B14F-4D97-AF65-F5344CB8AC3E}">
        <p14:creationId xmlns:p14="http://schemas.microsoft.com/office/powerpoint/2010/main" val="21449268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am going to start mentioning how we can 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here, at the Martinos Center.</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122</a:t>
            </a:fld>
            <a:endParaRPr lang="en-US" dirty="0"/>
          </a:p>
        </p:txBody>
      </p:sp>
    </p:spTree>
    <p:extLst>
      <p:ext uri="{BB962C8B-B14F-4D97-AF65-F5344CB8AC3E}">
        <p14:creationId xmlns:p14="http://schemas.microsoft.com/office/powerpoint/2010/main" val="39584165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the easiest way is to use any of the many Linux machines we have around.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logged in to any of them, you can just type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and the GUI we saw before will fire up and you will be up and running in no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executable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linked to the default version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(which version this actually is I think is up the helpdesk).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not necessary the latest. However, there are many versions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installed in our server and you can use anyone you want by simply calling the right executable.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123</a:t>
            </a:fld>
            <a:endParaRPr lang="en-US"/>
          </a:p>
        </p:txBody>
      </p:sp>
    </p:spTree>
    <p:extLst>
      <p:ext uri="{BB962C8B-B14F-4D97-AF65-F5344CB8AC3E}">
        <p14:creationId xmlns:p14="http://schemas.microsoft.com/office/powerpoint/2010/main" val="322345763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question: </a:t>
            </a:r>
            <a:r>
              <a:rPr lang="en-US" sz="1200" b="1" kern="1200" dirty="0">
                <a:solidFill>
                  <a:schemeClr val="tx1"/>
                </a:solidFill>
                <a:effectLst/>
                <a:latin typeface="+mn-lt"/>
                <a:ea typeface="+mn-ea"/>
                <a:cs typeface="+mn-cs"/>
              </a:rPr>
              <a:t>can you use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from your laptop? </a:t>
            </a:r>
            <a:r>
              <a:rPr lang="en-US" sz="1200" kern="1200" dirty="0">
                <a:solidFill>
                  <a:schemeClr val="tx1"/>
                </a:solidFill>
                <a:effectLst/>
                <a:latin typeface="+mn-lt"/>
                <a:ea typeface="+mn-ea"/>
                <a:cs typeface="+mn-cs"/>
              </a:rPr>
              <a:t>Yes and no.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needs a license to run, but you can apply for a network license following this link.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Network license, however, means that you will be able to 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only while connected to a Partners network, either ethernet or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Another option, probably the easiest one, is to use your laptop to remotely access one of the Martinos machines, and 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from there. These links give you instructions on how you can do this.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Ultimately, the only way to have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with you all the time, also at home is to buy a standalone license.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124</a:t>
            </a:fld>
            <a:endParaRPr lang="en-US"/>
          </a:p>
        </p:txBody>
      </p:sp>
    </p:spTree>
    <p:extLst>
      <p:ext uri="{BB962C8B-B14F-4D97-AF65-F5344CB8AC3E}">
        <p14:creationId xmlns:p14="http://schemas.microsoft.com/office/powerpoint/2010/main" val="135934659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 A part from </a:t>
            </a:r>
            <a:r>
              <a:rPr lang="it-IT" dirty="0" err="1"/>
              <a:t>that</a:t>
            </a:r>
            <a:r>
              <a:rPr lang="it-IT" dirty="0"/>
              <a:t>, </a:t>
            </a:r>
            <a:r>
              <a:rPr lang="it-IT" dirty="0" err="1"/>
              <a:t>we</a:t>
            </a:r>
            <a:r>
              <a:rPr lang="it-IT" dirty="0"/>
              <a:t> </a:t>
            </a:r>
            <a:r>
              <a:rPr lang="it-IT" dirty="0" err="1"/>
              <a:t>need</a:t>
            </a:r>
            <a:r>
              <a:rPr lang="it-IT" dirty="0"/>
              <a:t> to </a:t>
            </a:r>
            <a:r>
              <a:rPr lang="it-IT" dirty="0" err="1"/>
              <a:t>keep</a:t>
            </a:r>
            <a:r>
              <a:rPr lang="it-IT" dirty="0"/>
              <a:t> in mind </a:t>
            </a:r>
            <a:r>
              <a:rPr lang="it-IT" dirty="0" err="1"/>
              <a:t>that</a:t>
            </a:r>
            <a:r>
              <a:rPr lang="it-IT" dirty="0"/>
              <a:t> Martinos center </a:t>
            </a:r>
            <a:r>
              <a:rPr lang="it-IT" dirty="0" err="1"/>
              <a:t>has</a:t>
            </a:r>
            <a:r>
              <a:rPr lang="it-IT" dirty="0"/>
              <a:t> </a:t>
            </a:r>
            <a:r>
              <a:rPr lang="it-IT" dirty="0" err="1"/>
              <a:t>only</a:t>
            </a:r>
            <a:r>
              <a:rPr lang="it-IT" dirty="0"/>
              <a:t> a finite </a:t>
            </a:r>
            <a:r>
              <a:rPr lang="it-IT" dirty="0" err="1"/>
              <a:t>number</a:t>
            </a:r>
            <a:r>
              <a:rPr lang="it-IT" dirty="0"/>
              <a:t> of </a:t>
            </a:r>
            <a:r>
              <a:rPr lang="it-IT" dirty="0" err="1"/>
              <a:t>Matlab</a:t>
            </a:r>
            <a:r>
              <a:rPr lang="it-IT" dirty="0"/>
              <a:t> </a:t>
            </a:r>
            <a:r>
              <a:rPr lang="it-IT" dirty="0" err="1"/>
              <a:t>licences</a:t>
            </a:r>
            <a:r>
              <a:rPr lang="it-IT" dirty="0"/>
              <a:t> and toolboxes, and once </a:t>
            </a:r>
            <a:r>
              <a:rPr lang="it-IT" dirty="0" err="1"/>
              <a:t>they</a:t>
            </a:r>
            <a:r>
              <a:rPr lang="it-IT" dirty="0"/>
              <a:t> are </a:t>
            </a:r>
            <a:r>
              <a:rPr lang="it-IT" dirty="0" err="1"/>
              <a:t>all</a:t>
            </a:r>
            <a:r>
              <a:rPr lang="it-IT" dirty="0"/>
              <a:t> </a:t>
            </a:r>
            <a:r>
              <a:rPr lang="it-IT" dirty="0" err="1"/>
              <a:t>being</a:t>
            </a:r>
            <a:r>
              <a:rPr lang="it-IT" dirty="0"/>
              <a:t> </a:t>
            </a:r>
            <a:r>
              <a:rPr lang="it-IT" dirty="0" err="1"/>
              <a:t>used</a:t>
            </a:r>
            <a:r>
              <a:rPr lang="it-IT" dirty="0"/>
              <a:t> by people in the Center, the </a:t>
            </a:r>
            <a:r>
              <a:rPr lang="it-IT" dirty="0" err="1"/>
              <a:t>only</a:t>
            </a:r>
            <a:r>
              <a:rPr lang="it-IT" dirty="0"/>
              <a:t> </a:t>
            </a:r>
            <a:r>
              <a:rPr lang="it-IT" dirty="0" err="1"/>
              <a:t>thing</a:t>
            </a:r>
            <a:r>
              <a:rPr lang="it-IT" dirty="0"/>
              <a:t> </a:t>
            </a:r>
            <a:r>
              <a:rPr lang="it-IT" dirty="0" err="1"/>
              <a:t>you</a:t>
            </a:r>
            <a:r>
              <a:rPr lang="it-IT" dirty="0"/>
              <a:t> can do </a:t>
            </a:r>
            <a:r>
              <a:rPr lang="it-IT" dirty="0" err="1"/>
              <a:t>is</a:t>
            </a:r>
            <a:r>
              <a:rPr lang="it-IT" dirty="0"/>
              <a:t> </a:t>
            </a:r>
            <a:r>
              <a:rPr lang="it-IT" dirty="0" err="1"/>
              <a:t>wait</a:t>
            </a:r>
            <a:r>
              <a:rPr lang="it-IT" dirty="0"/>
              <a:t> for a </a:t>
            </a:r>
            <a:r>
              <a:rPr lang="it-IT" dirty="0" err="1"/>
              <a:t>license</a:t>
            </a:r>
            <a:r>
              <a:rPr lang="it-IT" dirty="0"/>
              <a:t> to free up.</a:t>
            </a:r>
          </a:p>
          <a:p>
            <a:r>
              <a:rPr lang="en-US" dirty="0"/>
              <a:t>- You also can use </a:t>
            </a:r>
            <a:r>
              <a:rPr lang="en-US" dirty="0" err="1"/>
              <a:t>Matlab</a:t>
            </a:r>
            <a:r>
              <a:rPr lang="en-US" dirty="0"/>
              <a:t> on our local cluster Launchpad. If you follow this link you will have all the information you may need.</a:t>
            </a:r>
          </a:p>
          <a:p>
            <a:r>
              <a:rPr lang="en-US" dirty="0"/>
              <a:t>- Let me just point out that </a:t>
            </a:r>
            <a:r>
              <a:rPr lang="en-US" dirty="0" err="1"/>
              <a:t>Matlab</a:t>
            </a:r>
            <a:r>
              <a:rPr lang="en-US" dirty="0"/>
              <a:t> jobs must be submitted to a dedicated queue, which will check also the number of license available and if you allowed to access all those that you require</a:t>
            </a:r>
          </a:p>
          <a:p>
            <a:r>
              <a:rPr lang="en-US" dirty="0"/>
              <a:t>- The way to prepare your code to work on the cluster is the same as you would do with a bash or a python script: you need to package your code in a script that could be executed directly from the command line, without </a:t>
            </a:r>
            <a:r>
              <a:rPr lang="en-US" dirty="0" err="1"/>
              <a:t>requireìing</a:t>
            </a:r>
            <a:r>
              <a:rPr lang="en-US" dirty="0"/>
              <a:t> any kind of interaction by the user.</a:t>
            </a:r>
          </a:p>
          <a:p>
            <a:r>
              <a:rPr lang="en-US" dirty="0"/>
              <a:t>- You also have the option of actually deploy your </a:t>
            </a:r>
            <a:r>
              <a:rPr lang="en-US" dirty="0" err="1"/>
              <a:t>matlab</a:t>
            </a:r>
            <a:r>
              <a:rPr lang="en-US" dirty="0"/>
              <a:t> program into an executable, but this is kind of high level and if you are interested you can find more details at this link here.</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125</a:t>
            </a:fld>
            <a:endParaRPr lang="en-US"/>
          </a:p>
        </p:txBody>
      </p:sp>
    </p:spTree>
    <p:extLst>
      <p:ext uri="{BB962C8B-B14F-4D97-AF65-F5344CB8AC3E}">
        <p14:creationId xmlns:p14="http://schemas.microsoft.com/office/powerpoint/2010/main" val="229609989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Speaking</a:t>
            </a:r>
            <a:r>
              <a:rPr lang="it-IT" dirty="0"/>
              <a:t> of running </a:t>
            </a:r>
            <a:r>
              <a:rPr lang="it-IT" dirty="0" err="1"/>
              <a:t>Matlab</a:t>
            </a:r>
            <a:r>
              <a:rPr lang="it-IT" dirty="0"/>
              <a:t> scripts from </a:t>
            </a:r>
            <a:r>
              <a:rPr lang="it-IT" dirty="0" err="1"/>
              <a:t>command</a:t>
            </a:r>
            <a:r>
              <a:rPr lang="it-IT" dirty="0"/>
              <a:t> line, </a:t>
            </a:r>
            <a:r>
              <a:rPr lang="it-IT" dirty="0" err="1"/>
              <a:t>let’s</a:t>
            </a:r>
            <a:r>
              <a:rPr lang="it-IT" dirty="0"/>
              <a:t> </a:t>
            </a:r>
            <a:r>
              <a:rPr lang="it-IT" dirty="0" err="1"/>
              <a:t>see</a:t>
            </a:r>
            <a:r>
              <a:rPr lang="it-IT" dirty="0"/>
              <a:t> </a:t>
            </a:r>
            <a:r>
              <a:rPr lang="it-IT" dirty="0" err="1"/>
              <a:t>when</a:t>
            </a:r>
            <a:r>
              <a:rPr lang="it-IT" dirty="0"/>
              <a:t> </a:t>
            </a:r>
            <a:r>
              <a:rPr lang="it-IT" dirty="0" err="1"/>
              <a:t>this</a:t>
            </a:r>
            <a:r>
              <a:rPr lang="it-IT" dirty="0"/>
              <a:t> can be </a:t>
            </a:r>
            <a:r>
              <a:rPr lang="it-IT" dirty="0" err="1"/>
              <a:t>useful</a:t>
            </a:r>
            <a:r>
              <a:rPr lang="it-IT" dirty="0"/>
              <a:t>.</a:t>
            </a:r>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126</a:t>
            </a:fld>
            <a:endParaRPr lang="en-US" dirty="0"/>
          </a:p>
        </p:txBody>
      </p:sp>
    </p:spTree>
    <p:extLst>
      <p:ext uri="{BB962C8B-B14F-4D97-AF65-F5344CB8AC3E}">
        <p14:creationId xmlns:p14="http://schemas.microsoft.com/office/powerpoint/2010/main" val="143998375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t-IT" dirty="0" err="1"/>
              <a:t>Let’s</a:t>
            </a:r>
            <a:r>
              <a:rPr lang="it-IT" dirty="0"/>
              <a:t> </a:t>
            </a:r>
            <a:r>
              <a:rPr lang="it-IT" dirty="0" err="1"/>
              <a:t>say</a:t>
            </a:r>
            <a:r>
              <a:rPr lang="it-IT" dirty="0"/>
              <a:t> </a:t>
            </a:r>
            <a:r>
              <a:rPr lang="it-IT" dirty="0" err="1"/>
              <a:t>you</a:t>
            </a:r>
            <a:r>
              <a:rPr lang="it-IT" dirty="0"/>
              <a:t> </a:t>
            </a:r>
            <a:r>
              <a:rPr lang="it-IT" dirty="0" err="1"/>
              <a:t>have</a:t>
            </a:r>
            <a:r>
              <a:rPr lang="it-IT" dirty="0"/>
              <a:t> </a:t>
            </a:r>
            <a:r>
              <a:rPr lang="it-IT" dirty="0" err="1"/>
              <a:t>your</a:t>
            </a:r>
            <a:r>
              <a:rPr lang="it-IT" dirty="0"/>
              <a:t> </a:t>
            </a:r>
            <a:r>
              <a:rPr lang="it-IT" dirty="0" err="1"/>
              <a:t>nice</a:t>
            </a:r>
            <a:r>
              <a:rPr lang="it-IT" dirty="0"/>
              <a:t> </a:t>
            </a:r>
            <a:r>
              <a:rPr lang="it-IT" dirty="0" err="1"/>
              <a:t>bash</a:t>
            </a:r>
            <a:r>
              <a:rPr lang="it-IT" dirty="0"/>
              <a:t> script </a:t>
            </a:r>
            <a:r>
              <a:rPr lang="it-IT" dirty="0" err="1"/>
              <a:t>that</a:t>
            </a:r>
            <a:r>
              <a:rPr lang="it-IT" dirty="0"/>
              <a:t> </a:t>
            </a:r>
            <a:r>
              <a:rPr lang="it-IT" dirty="0" err="1"/>
              <a:t>does</a:t>
            </a:r>
            <a:r>
              <a:rPr lang="it-IT" dirty="0"/>
              <a:t> a </a:t>
            </a:r>
            <a:r>
              <a:rPr lang="it-IT" dirty="0" err="1"/>
              <a:t>lot</a:t>
            </a:r>
            <a:r>
              <a:rPr lang="it-IT" dirty="0"/>
              <a:t> of </a:t>
            </a:r>
            <a:r>
              <a:rPr lang="it-IT" dirty="0" err="1"/>
              <a:t>things</a:t>
            </a:r>
            <a:r>
              <a:rPr lang="it-IT" dirty="0"/>
              <a:t>, </a:t>
            </a:r>
            <a:r>
              <a:rPr lang="it-IT" dirty="0" err="1"/>
              <a:t>calling</a:t>
            </a:r>
            <a:r>
              <a:rPr lang="it-IT" dirty="0"/>
              <a:t> FSL, </a:t>
            </a:r>
            <a:r>
              <a:rPr lang="it-IT" dirty="0" err="1"/>
              <a:t>freesurfer</a:t>
            </a:r>
            <a:r>
              <a:rPr lang="it-IT" dirty="0"/>
              <a:t> and so on. </a:t>
            </a:r>
          </a:p>
          <a:p>
            <a:r>
              <a:rPr lang="it-IT" dirty="0" err="1"/>
              <a:t>Let’s</a:t>
            </a:r>
            <a:r>
              <a:rPr lang="it-IT" dirty="0"/>
              <a:t> imaging for some </a:t>
            </a:r>
            <a:r>
              <a:rPr lang="it-IT" dirty="0" err="1"/>
              <a:t>reason</a:t>
            </a:r>
            <a:r>
              <a:rPr lang="it-IT" dirty="0"/>
              <a:t>, </a:t>
            </a:r>
            <a:r>
              <a:rPr lang="it-IT" dirty="0" err="1"/>
              <a:t>mid</a:t>
            </a:r>
            <a:r>
              <a:rPr lang="it-IT" dirty="0"/>
              <a:t> way </a:t>
            </a:r>
            <a:r>
              <a:rPr lang="it-IT" dirty="0" err="1"/>
              <a:t>through</a:t>
            </a:r>
            <a:r>
              <a:rPr lang="it-IT" dirty="0"/>
              <a:t> the </a:t>
            </a:r>
            <a:r>
              <a:rPr lang="it-IT" dirty="0" err="1"/>
              <a:t>execution</a:t>
            </a:r>
            <a:r>
              <a:rPr lang="it-IT" dirty="0"/>
              <a:t>, </a:t>
            </a:r>
            <a:r>
              <a:rPr lang="it-IT" dirty="0" err="1"/>
              <a:t>you</a:t>
            </a:r>
            <a:r>
              <a:rPr lang="it-IT" dirty="0"/>
              <a:t> </a:t>
            </a:r>
            <a:r>
              <a:rPr lang="it-IT" dirty="0" err="1"/>
              <a:t>want</a:t>
            </a:r>
            <a:r>
              <a:rPr lang="it-IT" dirty="0"/>
              <a:t> to do some processing in </a:t>
            </a:r>
            <a:r>
              <a:rPr lang="it-IT" dirty="0" err="1"/>
              <a:t>matlab</a:t>
            </a:r>
            <a:r>
              <a:rPr lang="it-IT" dirty="0"/>
              <a:t>.</a:t>
            </a:r>
          </a:p>
          <a:p>
            <a:r>
              <a:rPr lang="it-IT" dirty="0" err="1"/>
              <a:t>Instead</a:t>
            </a:r>
            <a:r>
              <a:rPr lang="it-IT" dirty="0"/>
              <a:t> of </a:t>
            </a:r>
            <a:r>
              <a:rPr lang="it-IT" dirty="0" err="1"/>
              <a:t>stopping</a:t>
            </a:r>
            <a:r>
              <a:rPr lang="it-IT" dirty="0"/>
              <a:t> the </a:t>
            </a:r>
            <a:r>
              <a:rPr lang="it-IT" dirty="0" err="1"/>
              <a:t>bash</a:t>
            </a:r>
            <a:r>
              <a:rPr lang="it-IT" dirty="0"/>
              <a:t> script, opening up </a:t>
            </a:r>
            <a:r>
              <a:rPr lang="it-IT" dirty="0" err="1"/>
              <a:t>matlab</a:t>
            </a:r>
            <a:r>
              <a:rPr lang="it-IT" dirty="0"/>
              <a:t> and running </a:t>
            </a:r>
            <a:r>
              <a:rPr lang="it-IT" dirty="0" err="1"/>
              <a:t>manually</a:t>
            </a:r>
            <a:r>
              <a:rPr lang="it-IT" dirty="0"/>
              <a:t> a script, </a:t>
            </a:r>
            <a:r>
              <a:rPr lang="it-IT" dirty="0" err="1"/>
              <a:t>you</a:t>
            </a:r>
            <a:r>
              <a:rPr lang="it-IT" dirty="0"/>
              <a:t> can put a UNIX </a:t>
            </a:r>
            <a:r>
              <a:rPr lang="it-IT" dirty="0" err="1"/>
              <a:t>command</a:t>
            </a:r>
            <a:r>
              <a:rPr lang="it-IT" dirty="0"/>
              <a:t> like </a:t>
            </a:r>
            <a:r>
              <a:rPr lang="it-IT" dirty="0" err="1"/>
              <a:t>this</a:t>
            </a:r>
            <a:r>
              <a:rPr lang="it-IT" dirty="0"/>
              <a:t> in </a:t>
            </a:r>
            <a:r>
              <a:rPr lang="it-IT" dirty="0" err="1"/>
              <a:t>your</a:t>
            </a:r>
            <a:r>
              <a:rPr lang="it-IT" dirty="0"/>
              <a:t> </a:t>
            </a:r>
            <a:r>
              <a:rPr lang="it-IT" dirty="0" err="1"/>
              <a:t>bash</a:t>
            </a:r>
            <a:r>
              <a:rPr lang="it-IT" dirty="0"/>
              <a:t> </a:t>
            </a:r>
            <a:r>
              <a:rPr lang="it-IT" dirty="0" err="1"/>
              <a:t>filem</a:t>
            </a:r>
            <a:r>
              <a:rPr lang="it-IT" dirty="0"/>
              <a:t> </a:t>
            </a:r>
            <a:r>
              <a:rPr lang="it-IT" dirty="0" err="1"/>
              <a:t>where</a:t>
            </a:r>
            <a:r>
              <a:rPr lang="it-IT" dirty="0"/>
              <a:t> </a:t>
            </a:r>
            <a:r>
              <a:rPr lang="it-IT" dirty="0" err="1"/>
              <a:t>you</a:t>
            </a:r>
            <a:r>
              <a:rPr lang="it-IT" dirty="0"/>
              <a:t> are </a:t>
            </a:r>
            <a:r>
              <a:rPr lang="it-IT" dirty="0" err="1"/>
              <a:t>basically</a:t>
            </a:r>
            <a:r>
              <a:rPr lang="it-IT" dirty="0"/>
              <a:t> </a:t>
            </a:r>
            <a:r>
              <a:rPr lang="it-IT" dirty="0" err="1"/>
              <a:t>asking</a:t>
            </a:r>
            <a:r>
              <a:rPr lang="it-IT" dirty="0"/>
              <a:t> to </a:t>
            </a:r>
            <a:r>
              <a:rPr lang="it-IT" dirty="0" err="1"/>
              <a:t>execute</a:t>
            </a:r>
            <a:r>
              <a:rPr lang="it-IT" dirty="0"/>
              <a:t> a </a:t>
            </a:r>
            <a:r>
              <a:rPr lang="it-IT" dirty="0" err="1"/>
              <a:t>certain</a:t>
            </a:r>
            <a:r>
              <a:rPr lang="it-IT" dirty="0"/>
              <a:t> script </a:t>
            </a:r>
            <a:r>
              <a:rPr lang="it-IT" dirty="0" err="1"/>
              <a:t>without</a:t>
            </a:r>
            <a:r>
              <a:rPr lang="it-IT" dirty="0"/>
              <a:t> </a:t>
            </a:r>
            <a:r>
              <a:rPr lang="it-IT" dirty="0" err="1"/>
              <a:t>firing</a:t>
            </a:r>
            <a:r>
              <a:rPr lang="it-IT" dirty="0"/>
              <a:t> up </a:t>
            </a:r>
            <a:r>
              <a:rPr lang="it-IT" dirty="0" err="1"/>
              <a:t>matlab</a:t>
            </a:r>
            <a:r>
              <a:rPr lang="it-IT" dirty="0"/>
              <a:t> desktop </a:t>
            </a:r>
            <a:r>
              <a:rPr lang="it-IT" dirty="0" err="1"/>
              <a:t>interface</a:t>
            </a:r>
            <a:r>
              <a:rPr lang="it-IT" dirty="0"/>
              <a:t>.</a:t>
            </a:r>
          </a:p>
          <a:p>
            <a:r>
              <a:rPr lang="it-IT" dirty="0" err="1"/>
              <a:t>If</a:t>
            </a:r>
            <a:r>
              <a:rPr lang="it-IT" dirty="0"/>
              <a:t> </a:t>
            </a:r>
            <a:r>
              <a:rPr lang="it-IT" dirty="0" err="1"/>
              <a:t>you</a:t>
            </a:r>
            <a:r>
              <a:rPr lang="it-IT" dirty="0"/>
              <a:t> do </a:t>
            </a:r>
            <a:r>
              <a:rPr lang="it-IT" dirty="0" err="1"/>
              <a:t>this</a:t>
            </a:r>
            <a:r>
              <a:rPr lang="it-IT" dirty="0"/>
              <a:t>, once </a:t>
            </a:r>
            <a:r>
              <a:rPr lang="it-IT" dirty="0" err="1"/>
              <a:t>Matlab</a:t>
            </a:r>
            <a:r>
              <a:rPr lang="it-IT" dirty="0"/>
              <a:t> </a:t>
            </a:r>
            <a:r>
              <a:rPr lang="it-IT" dirty="0" err="1"/>
              <a:t>is</a:t>
            </a:r>
            <a:r>
              <a:rPr lang="it-IT" dirty="0"/>
              <a:t> </a:t>
            </a:r>
            <a:r>
              <a:rPr lang="it-IT" dirty="0" err="1"/>
              <a:t>done</a:t>
            </a:r>
            <a:r>
              <a:rPr lang="it-IT" dirty="0"/>
              <a:t>, </a:t>
            </a:r>
            <a:r>
              <a:rPr lang="it-IT" dirty="0" err="1"/>
              <a:t>your</a:t>
            </a:r>
            <a:r>
              <a:rPr lang="it-IT" dirty="0"/>
              <a:t> </a:t>
            </a:r>
            <a:r>
              <a:rPr lang="it-IT" dirty="0" err="1"/>
              <a:t>oringal</a:t>
            </a:r>
            <a:r>
              <a:rPr lang="it-IT" dirty="0"/>
              <a:t> </a:t>
            </a:r>
            <a:r>
              <a:rPr lang="it-IT" dirty="0" err="1"/>
              <a:t>bash</a:t>
            </a:r>
            <a:r>
              <a:rPr lang="it-IT" dirty="0"/>
              <a:t> script can just </a:t>
            </a:r>
            <a:r>
              <a:rPr lang="it-IT" dirty="0" err="1"/>
              <a:t>proceed</a:t>
            </a:r>
            <a:r>
              <a:rPr lang="it-IT" dirty="0"/>
              <a:t> </a:t>
            </a:r>
            <a:r>
              <a:rPr lang="it-IT" dirty="0" err="1"/>
              <a:t>without</a:t>
            </a:r>
            <a:r>
              <a:rPr lang="it-IT" dirty="0"/>
              <a:t> </a:t>
            </a:r>
            <a:r>
              <a:rPr lang="it-IT" dirty="0" err="1"/>
              <a:t>requiring</a:t>
            </a:r>
            <a:r>
              <a:rPr lang="it-IT" dirty="0"/>
              <a:t> </a:t>
            </a:r>
            <a:r>
              <a:rPr lang="it-IT" dirty="0" err="1"/>
              <a:t>any</a:t>
            </a:r>
            <a:r>
              <a:rPr lang="it-IT" dirty="0"/>
              <a:t> </a:t>
            </a:r>
            <a:r>
              <a:rPr lang="it-IT" dirty="0" err="1"/>
              <a:t>intercation</a:t>
            </a:r>
            <a:r>
              <a:rPr lang="it-IT" dirty="0"/>
              <a:t> from </a:t>
            </a:r>
            <a:r>
              <a:rPr lang="it-IT" dirty="0" err="1"/>
              <a:t>you</a:t>
            </a:r>
            <a:r>
              <a:rPr lang="it-IT" dirty="0"/>
              <a:t>.</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127</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And </a:t>
            </a:r>
            <a:r>
              <a:rPr lang="it-IT" dirty="0" err="1"/>
              <a:t>what</a:t>
            </a:r>
            <a:r>
              <a:rPr lang="it-IT" dirty="0"/>
              <a:t> </a:t>
            </a:r>
            <a:r>
              <a:rPr lang="it-IT" dirty="0" err="1"/>
              <a:t>if</a:t>
            </a:r>
            <a:r>
              <a:rPr lang="it-IT" dirty="0"/>
              <a:t> </a:t>
            </a:r>
            <a:r>
              <a:rPr lang="it-IT" dirty="0" err="1"/>
              <a:t>you</a:t>
            </a:r>
            <a:r>
              <a:rPr lang="it-IT" dirty="0"/>
              <a:t> </a:t>
            </a:r>
            <a:r>
              <a:rPr lang="it-IT" dirty="0" err="1"/>
              <a:t>want</a:t>
            </a:r>
            <a:r>
              <a:rPr lang="it-IT" dirty="0"/>
              <a:t> to do the opposite, </a:t>
            </a:r>
            <a:r>
              <a:rPr lang="it-IT" dirty="0" err="1"/>
              <a:t>calling</a:t>
            </a:r>
            <a:r>
              <a:rPr lang="it-IT" dirty="0"/>
              <a:t> </a:t>
            </a:r>
            <a:r>
              <a:rPr lang="it-IT" dirty="0" err="1"/>
              <a:t>other</a:t>
            </a:r>
            <a:r>
              <a:rPr lang="it-IT" dirty="0"/>
              <a:t> </a:t>
            </a:r>
            <a:r>
              <a:rPr lang="it-IT" dirty="0" err="1"/>
              <a:t>functions</a:t>
            </a:r>
            <a:r>
              <a:rPr lang="it-IT" dirty="0"/>
              <a:t> or </a:t>
            </a:r>
            <a:r>
              <a:rPr lang="it-IT" dirty="0" err="1"/>
              <a:t>command</a:t>
            </a:r>
            <a:r>
              <a:rPr lang="it-IT" dirty="0"/>
              <a:t> line tool </a:t>
            </a:r>
            <a:r>
              <a:rPr lang="it-IT" dirty="0" err="1"/>
              <a:t>while</a:t>
            </a:r>
            <a:r>
              <a:rPr lang="it-IT" dirty="0"/>
              <a:t> running a </a:t>
            </a:r>
            <a:r>
              <a:rPr lang="it-IT" dirty="0" err="1"/>
              <a:t>matlab</a:t>
            </a:r>
            <a:r>
              <a:rPr lang="it-IT" dirty="0"/>
              <a:t> script?</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128</a:t>
            </a:fld>
            <a:endParaRPr lang="en-US" dirty="0"/>
          </a:p>
        </p:txBody>
      </p:sp>
    </p:spTree>
    <p:extLst>
      <p:ext uri="{BB962C8B-B14F-4D97-AF65-F5344CB8AC3E}">
        <p14:creationId xmlns:p14="http://schemas.microsoft.com/office/powerpoint/2010/main" val="56447221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t-IT" dirty="0" err="1"/>
              <a:t>Well</a:t>
            </a:r>
            <a:r>
              <a:rPr lang="it-IT" dirty="0"/>
              <a:t>, </a:t>
            </a:r>
            <a:r>
              <a:rPr lang="it-IT" dirty="0" err="1"/>
              <a:t>if</a:t>
            </a:r>
            <a:r>
              <a:rPr lang="it-IT" dirty="0"/>
              <a:t> </a:t>
            </a:r>
            <a:r>
              <a:rPr lang="it-IT" dirty="0" err="1"/>
              <a:t>you</a:t>
            </a:r>
            <a:r>
              <a:rPr lang="it-IT" dirty="0"/>
              <a:t> </a:t>
            </a:r>
            <a:r>
              <a:rPr lang="it-IT" dirty="0" err="1"/>
              <a:t>want</a:t>
            </a:r>
            <a:r>
              <a:rPr lang="it-IT" dirty="0"/>
              <a:t> to </a:t>
            </a:r>
            <a:r>
              <a:rPr lang="it-IT" dirty="0" err="1"/>
              <a:t>interact</a:t>
            </a:r>
            <a:r>
              <a:rPr lang="it-IT" dirty="0"/>
              <a:t> with Python, </a:t>
            </a:r>
            <a:r>
              <a:rPr lang="it-IT" dirty="0" err="1"/>
              <a:t>you</a:t>
            </a:r>
            <a:r>
              <a:rPr lang="it-IT" dirty="0"/>
              <a:t> are </a:t>
            </a:r>
            <a:r>
              <a:rPr lang="it-IT" dirty="0" err="1"/>
              <a:t>lucky</a:t>
            </a:r>
            <a:r>
              <a:rPr lang="it-IT" dirty="0"/>
              <a:t>, </a:t>
            </a:r>
            <a:r>
              <a:rPr lang="it-IT" dirty="0" err="1"/>
              <a:t>because</a:t>
            </a:r>
            <a:r>
              <a:rPr lang="it-IT" dirty="0"/>
              <a:t> </a:t>
            </a:r>
            <a:r>
              <a:rPr lang="it-IT" dirty="0" err="1"/>
              <a:t>Matlab</a:t>
            </a:r>
            <a:r>
              <a:rPr lang="it-IT" dirty="0"/>
              <a:t> </a:t>
            </a:r>
            <a:r>
              <a:rPr lang="it-IT" dirty="0" err="1"/>
              <a:t>now</a:t>
            </a:r>
            <a:r>
              <a:rPr lang="it-IT" dirty="0"/>
              <a:t> </a:t>
            </a:r>
            <a:r>
              <a:rPr lang="it-IT" dirty="0" err="1"/>
              <a:t>integrates</a:t>
            </a:r>
            <a:r>
              <a:rPr lang="it-IT" dirty="0"/>
              <a:t> a </a:t>
            </a:r>
            <a:r>
              <a:rPr lang="it-IT" dirty="0" err="1"/>
              <a:t>python</a:t>
            </a:r>
            <a:r>
              <a:rPr lang="it-IT" dirty="0"/>
              <a:t> </a:t>
            </a:r>
            <a:r>
              <a:rPr lang="it-IT" dirty="0" err="1"/>
              <a:t>subsytem</a:t>
            </a:r>
            <a:r>
              <a:rPr lang="it-IT" dirty="0"/>
              <a:t> </a:t>
            </a:r>
            <a:r>
              <a:rPr lang="it-IT" dirty="0" err="1"/>
              <a:t>you</a:t>
            </a:r>
            <a:r>
              <a:rPr lang="it-IT" dirty="0"/>
              <a:t> can use to </a:t>
            </a:r>
            <a:r>
              <a:rPr lang="it-IT" dirty="0" err="1"/>
              <a:t>execute</a:t>
            </a:r>
            <a:r>
              <a:rPr lang="it-IT" dirty="0"/>
              <a:t> </a:t>
            </a:r>
            <a:r>
              <a:rPr lang="it-IT" dirty="0" err="1"/>
              <a:t>python</a:t>
            </a:r>
            <a:r>
              <a:rPr lang="it-IT" dirty="0"/>
              <a:t> code </a:t>
            </a:r>
            <a:r>
              <a:rPr lang="it-IT" dirty="0" err="1"/>
              <a:t>natively</a:t>
            </a:r>
            <a:r>
              <a:rPr lang="it-IT" dirty="0"/>
              <a:t>.</a:t>
            </a:r>
          </a:p>
          <a:p>
            <a:r>
              <a:rPr lang="it-IT" dirty="0" err="1"/>
              <a:t>Let’s</a:t>
            </a:r>
            <a:r>
              <a:rPr lang="it-IT" dirty="0"/>
              <a:t> </a:t>
            </a:r>
            <a:r>
              <a:rPr lang="it-IT" dirty="0" err="1"/>
              <a:t>say</a:t>
            </a:r>
            <a:r>
              <a:rPr lang="it-IT" dirty="0"/>
              <a:t> </a:t>
            </a:r>
            <a:r>
              <a:rPr lang="it-IT" dirty="0" err="1"/>
              <a:t>you</a:t>
            </a:r>
            <a:r>
              <a:rPr lang="it-IT" dirty="0"/>
              <a:t> </a:t>
            </a:r>
            <a:r>
              <a:rPr lang="it-IT" dirty="0" err="1"/>
              <a:t>have</a:t>
            </a:r>
            <a:r>
              <a:rPr lang="it-IT" dirty="0"/>
              <a:t> </a:t>
            </a:r>
            <a:r>
              <a:rPr lang="it-IT" dirty="0" err="1"/>
              <a:t>this</a:t>
            </a:r>
            <a:r>
              <a:rPr lang="it-IT" dirty="0"/>
              <a:t> </a:t>
            </a:r>
            <a:r>
              <a:rPr lang="it-IT" dirty="0" err="1"/>
              <a:t>very</a:t>
            </a:r>
            <a:r>
              <a:rPr lang="it-IT" dirty="0"/>
              <a:t> </a:t>
            </a:r>
            <a:r>
              <a:rPr lang="it-IT" dirty="0" err="1"/>
              <a:t>simple</a:t>
            </a:r>
            <a:r>
              <a:rPr lang="it-IT" dirty="0"/>
              <a:t> </a:t>
            </a:r>
            <a:r>
              <a:rPr lang="it-IT" dirty="0" err="1"/>
              <a:t>python</a:t>
            </a:r>
            <a:r>
              <a:rPr lang="it-IT" dirty="0"/>
              <a:t> </a:t>
            </a:r>
            <a:r>
              <a:rPr lang="it-IT" dirty="0" err="1"/>
              <a:t>module</a:t>
            </a:r>
            <a:r>
              <a:rPr lang="it-IT" dirty="0"/>
              <a:t> </a:t>
            </a:r>
            <a:r>
              <a:rPr lang="it-IT" dirty="0" err="1"/>
              <a:t>you</a:t>
            </a:r>
            <a:r>
              <a:rPr lang="it-IT" dirty="0"/>
              <a:t> </a:t>
            </a:r>
            <a:r>
              <a:rPr lang="it-IT" dirty="0" err="1"/>
              <a:t>want</a:t>
            </a:r>
            <a:r>
              <a:rPr lang="it-IT" dirty="0"/>
              <a:t> to call from </a:t>
            </a:r>
            <a:r>
              <a:rPr lang="it-IT" dirty="0" err="1"/>
              <a:t>Matlab</a:t>
            </a:r>
            <a:r>
              <a:rPr lang="it-IT" dirty="0"/>
              <a:t>.</a:t>
            </a:r>
          </a:p>
          <a:p>
            <a:r>
              <a:rPr lang="it-IT" dirty="0"/>
              <a:t>To do </a:t>
            </a:r>
            <a:r>
              <a:rPr lang="it-IT" dirty="0" err="1"/>
              <a:t>that</a:t>
            </a:r>
            <a:r>
              <a:rPr lang="it-IT" dirty="0"/>
              <a:t>, in </a:t>
            </a:r>
            <a:r>
              <a:rPr lang="it-IT" dirty="0" err="1"/>
              <a:t>your</a:t>
            </a:r>
            <a:r>
              <a:rPr lang="it-IT" dirty="0"/>
              <a:t> </a:t>
            </a:r>
            <a:r>
              <a:rPr lang="it-IT" dirty="0" err="1"/>
              <a:t>main</a:t>
            </a:r>
            <a:r>
              <a:rPr lang="it-IT" dirty="0"/>
              <a:t> script </a:t>
            </a:r>
            <a:r>
              <a:rPr lang="it-IT" dirty="0" err="1"/>
              <a:t>you</a:t>
            </a:r>
            <a:r>
              <a:rPr lang="it-IT" dirty="0"/>
              <a:t> can just ‘import’ the </a:t>
            </a:r>
            <a:r>
              <a:rPr lang="it-IT" dirty="0" err="1"/>
              <a:t>module</a:t>
            </a:r>
            <a:r>
              <a:rPr lang="it-IT" dirty="0"/>
              <a:t> </a:t>
            </a:r>
            <a:r>
              <a:rPr lang="it-IT" dirty="0" err="1"/>
              <a:t>calling</a:t>
            </a:r>
            <a:r>
              <a:rPr lang="it-IT" dirty="0"/>
              <a:t> </a:t>
            </a:r>
            <a:r>
              <a:rPr lang="it-IT" dirty="0" err="1"/>
              <a:t>py.importlib</a:t>
            </a:r>
            <a:r>
              <a:rPr lang="it-IT" dirty="0"/>
              <a:t>.</a:t>
            </a:r>
          </a:p>
          <a:p>
            <a:r>
              <a:rPr lang="it-IT" dirty="0" err="1"/>
              <a:t>This</a:t>
            </a:r>
            <a:r>
              <a:rPr lang="it-IT" dirty="0"/>
              <a:t> </a:t>
            </a:r>
            <a:r>
              <a:rPr lang="it-IT" dirty="0" err="1"/>
              <a:t>will</a:t>
            </a:r>
            <a:r>
              <a:rPr lang="it-IT" dirty="0"/>
              <a:t> </a:t>
            </a:r>
            <a:r>
              <a:rPr lang="it-IT" dirty="0" err="1"/>
              <a:t>add</a:t>
            </a:r>
            <a:r>
              <a:rPr lang="it-IT" dirty="0"/>
              <a:t> the </a:t>
            </a:r>
            <a:r>
              <a:rPr lang="it-IT" dirty="0" err="1"/>
              <a:t>module</a:t>
            </a:r>
            <a:r>
              <a:rPr lang="it-IT" dirty="0"/>
              <a:t> to </a:t>
            </a:r>
            <a:r>
              <a:rPr lang="it-IT" dirty="0" err="1"/>
              <a:t>your</a:t>
            </a:r>
            <a:r>
              <a:rPr lang="it-IT" dirty="0"/>
              <a:t> </a:t>
            </a:r>
            <a:r>
              <a:rPr lang="it-IT" dirty="0" err="1"/>
              <a:t>pythonpath</a:t>
            </a:r>
            <a:r>
              <a:rPr lang="it-IT" dirty="0"/>
              <a:t>, so </a:t>
            </a:r>
            <a:r>
              <a:rPr lang="it-IT" dirty="0" err="1"/>
              <a:t>that</a:t>
            </a:r>
            <a:r>
              <a:rPr lang="it-IT" dirty="0"/>
              <a:t> </a:t>
            </a:r>
            <a:r>
              <a:rPr lang="it-IT" dirty="0" err="1"/>
              <a:t>you</a:t>
            </a:r>
            <a:r>
              <a:rPr lang="it-IT" dirty="0"/>
              <a:t> can call the </a:t>
            </a:r>
            <a:r>
              <a:rPr lang="it-IT" dirty="0" err="1"/>
              <a:t>function</a:t>
            </a:r>
            <a:r>
              <a:rPr lang="it-IT" dirty="0"/>
              <a:t> </a:t>
            </a:r>
            <a:r>
              <a:rPr lang="it-IT" dirty="0" err="1"/>
              <a:t>declared</a:t>
            </a:r>
            <a:r>
              <a:rPr lang="it-IT" dirty="0"/>
              <a:t> in </a:t>
            </a:r>
            <a:r>
              <a:rPr lang="it-IT" dirty="0" err="1"/>
              <a:t>it</a:t>
            </a:r>
            <a:r>
              <a:rPr lang="it-IT" dirty="0"/>
              <a:t> by </a:t>
            </a:r>
            <a:r>
              <a:rPr lang="it-IT" dirty="0" err="1"/>
              <a:t>using</a:t>
            </a:r>
            <a:r>
              <a:rPr lang="it-IT" dirty="0"/>
              <a:t> </a:t>
            </a:r>
            <a:r>
              <a:rPr lang="it-IT" dirty="0" err="1"/>
              <a:t>again</a:t>
            </a:r>
            <a:r>
              <a:rPr lang="it-IT" dirty="0"/>
              <a:t> </a:t>
            </a:r>
            <a:r>
              <a:rPr lang="it-IT" dirty="0" err="1"/>
              <a:t>py.mymod.function</a:t>
            </a:r>
            <a:r>
              <a:rPr lang="it-IT" dirty="0"/>
              <a:t> name</a:t>
            </a:r>
          </a:p>
          <a:p>
            <a:r>
              <a:rPr lang="it-IT" dirty="0" err="1"/>
              <a:t>As</a:t>
            </a:r>
            <a:r>
              <a:rPr lang="it-IT" dirty="0"/>
              <a:t> a </a:t>
            </a:r>
            <a:r>
              <a:rPr lang="it-IT" dirty="0" err="1"/>
              <a:t>result</a:t>
            </a:r>
            <a:r>
              <a:rPr lang="it-IT" dirty="0"/>
              <a:t>, the </a:t>
            </a:r>
            <a:r>
              <a:rPr lang="it-IT" dirty="0" err="1"/>
              <a:t>values</a:t>
            </a:r>
            <a:r>
              <a:rPr lang="it-IT" dirty="0"/>
              <a:t> </a:t>
            </a:r>
            <a:r>
              <a:rPr lang="it-IT" dirty="0" err="1"/>
              <a:t>returned</a:t>
            </a:r>
            <a:r>
              <a:rPr lang="it-IT" dirty="0"/>
              <a:t> by the </a:t>
            </a:r>
            <a:r>
              <a:rPr lang="it-IT" dirty="0" err="1"/>
              <a:t>python</a:t>
            </a:r>
            <a:r>
              <a:rPr lang="it-IT" dirty="0"/>
              <a:t> code </a:t>
            </a:r>
            <a:r>
              <a:rPr lang="it-IT" dirty="0" err="1"/>
              <a:t>will</a:t>
            </a:r>
            <a:r>
              <a:rPr lang="it-IT" dirty="0"/>
              <a:t> be </a:t>
            </a:r>
            <a:r>
              <a:rPr lang="it-IT" dirty="0" err="1"/>
              <a:t>immediately</a:t>
            </a:r>
            <a:r>
              <a:rPr lang="it-IT" dirty="0"/>
              <a:t> </a:t>
            </a:r>
            <a:r>
              <a:rPr lang="it-IT" dirty="0" err="1"/>
              <a:t>stored</a:t>
            </a:r>
            <a:r>
              <a:rPr lang="it-IT" dirty="0"/>
              <a:t> </a:t>
            </a:r>
            <a:r>
              <a:rPr lang="it-IT" dirty="0" err="1"/>
              <a:t>into</a:t>
            </a:r>
            <a:r>
              <a:rPr lang="it-IT" dirty="0"/>
              <a:t> </a:t>
            </a:r>
            <a:r>
              <a:rPr lang="it-IT" dirty="0" err="1"/>
              <a:t>matlab</a:t>
            </a:r>
            <a:r>
              <a:rPr lang="it-IT" dirty="0"/>
              <a:t> workspace </a:t>
            </a:r>
            <a:r>
              <a:rPr lang="it-IT" dirty="0" err="1"/>
              <a:t>variables</a:t>
            </a:r>
            <a:r>
              <a:rPr lang="it-IT" dirty="0"/>
              <a:t>.</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129</a:t>
            </a:fld>
            <a:endParaRPr lang="en-US"/>
          </a:p>
        </p:txBody>
      </p:sp>
    </p:spTree>
    <p:extLst>
      <p:ext uri="{BB962C8B-B14F-4D97-AF65-F5344CB8AC3E}">
        <p14:creationId xmlns:p14="http://schemas.microsoft.com/office/powerpoint/2010/main" val="355131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when you fire app your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executable, no matter if you are on Windows, MacOS or Linux, this nice GUI pops up to give you everything you need to get started writing some code and running some scripts.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main element</a:t>
            </a:r>
            <a:r>
              <a:rPr lang="en-US" sz="1200" kern="1200" dirty="0">
                <a:solidFill>
                  <a:schemeClr val="tx1"/>
                </a:solidFill>
                <a:effectLst/>
                <a:latin typeface="+mn-lt"/>
                <a:ea typeface="+mn-ea"/>
                <a:cs typeface="+mn-cs"/>
              </a:rPr>
              <a:t> here is the command windows. It may look a bit like a Unix terminal, but it is actually closer to a python console, if you are familiar with it. In there you can write any kind of command using </a:t>
            </a:r>
            <a:r>
              <a:rPr lang="en-US" sz="1200" kern="1200" dirty="0" err="1">
                <a:solidFill>
                  <a:schemeClr val="tx1"/>
                </a:solidFill>
                <a:effectLst/>
                <a:latin typeface="+mn-lt"/>
                <a:ea typeface="+mn-ea"/>
                <a:cs typeface="+mn-cs"/>
              </a:rPr>
              <a:t>Matlab’s</a:t>
            </a:r>
            <a:r>
              <a:rPr lang="en-US" sz="1200" kern="1200" dirty="0">
                <a:solidFill>
                  <a:schemeClr val="tx1"/>
                </a:solidFill>
                <a:effectLst/>
                <a:latin typeface="+mn-lt"/>
                <a:ea typeface="+mn-ea"/>
                <a:cs typeface="+mn-cs"/>
              </a:rPr>
              <a:t> own language, and as soon as you press Enter, they will be immediately executed.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On the bottom right </a:t>
            </a:r>
            <a:r>
              <a:rPr lang="en-US" sz="1200" kern="1200" dirty="0">
                <a:solidFill>
                  <a:schemeClr val="tx1"/>
                </a:solidFill>
                <a:effectLst/>
                <a:latin typeface="+mn-lt"/>
                <a:ea typeface="+mn-ea"/>
                <a:cs typeface="+mn-cs"/>
              </a:rPr>
              <a:t>you have the command history, where every command you typed in the command window is stored; so that you can backtrack everything you did. I have never actually checked but my fair guess is that it is able to store a few weeks/months of history.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Above the command history </a:t>
            </a:r>
            <a:r>
              <a:rPr lang="en-US" sz="1200" kern="1200" dirty="0">
                <a:solidFill>
                  <a:schemeClr val="tx1"/>
                </a:solidFill>
                <a:effectLst/>
                <a:latin typeface="+mn-lt"/>
                <a:ea typeface="+mn-ea"/>
                <a:cs typeface="+mn-cs"/>
              </a:rPr>
              <a:t>there is the Workspace. This is one of the best features of </a:t>
            </a:r>
            <a:r>
              <a:rPr lang="en-US" sz="1200" kern="1200" dirty="0" err="1">
                <a:solidFill>
                  <a:schemeClr val="tx1"/>
                </a:solidFill>
                <a:effectLst/>
                <a:latin typeface="+mn-lt"/>
                <a:ea typeface="+mn-ea"/>
                <a:cs typeface="+mn-cs"/>
              </a:rPr>
              <a:t>Matlab's</a:t>
            </a:r>
            <a:r>
              <a:rPr lang="en-US" sz="1200" kern="1200" dirty="0">
                <a:solidFill>
                  <a:schemeClr val="tx1"/>
                </a:solidFill>
                <a:effectLst/>
                <a:latin typeface="+mn-lt"/>
                <a:ea typeface="+mn-ea"/>
                <a:cs typeface="+mn-cs"/>
              </a:rPr>
              <a:t> GUI as in there you see a list of every variable you defined by running your code so that in every moment you can be aware of what names are already taken, and what variable you can call from the command windows to interact with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On the left</a:t>
            </a:r>
            <a:r>
              <a:rPr lang="en-US" sz="1200" kern="1200" dirty="0">
                <a:solidFill>
                  <a:schemeClr val="tx1"/>
                </a:solidFill>
                <a:effectLst/>
                <a:latin typeface="+mn-lt"/>
                <a:ea typeface="+mn-ea"/>
                <a:cs typeface="+mn-cs"/>
              </a:rPr>
              <a:t>, we have the file explorer which shows us the folder we are in and everything inside of it. This is important because this is the way we can decide the working directory in which our code will be executed, and because if we need to read some files, we need to know where we are and if we can access it or not.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On the top</a:t>
            </a:r>
            <a:r>
              <a:rPr lang="en-US" sz="1200" kern="1200" dirty="0">
                <a:solidFill>
                  <a:schemeClr val="tx1"/>
                </a:solidFill>
                <a:effectLst/>
                <a:latin typeface="+mn-lt"/>
                <a:ea typeface="+mn-ea"/>
                <a:cs typeface="+mn-cs"/>
              </a:rPr>
              <a:t>, there’s the toolbar menu, which reflects the style of the ribbon menu of the Office suite. Using commands in this menu we can perform most of the operations related to writing and running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scripts.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13</a:t>
            </a:fld>
            <a:endParaRPr lang="en-US"/>
          </a:p>
        </p:txBody>
      </p:sp>
    </p:spTree>
    <p:extLst>
      <p:ext uri="{BB962C8B-B14F-4D97-AF65-F5344CB8AC3E}">
        <p14:creationId xmlns:p14="http://schemas.microsoft.com/office/powerpoint/2010/main" val="97439011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t-IT" dirty="0" err="1"/>
              <a:t>There</a:t>
            </a:r>
            <a:r>
              <a:rPr lang="it-IT" dirty="0"/>
              <a:t> </a:t>
            </a:r>
            <a:r>
              <a:rPr lang="it-IT" dirty="0" err="1"/>
              <a:t>is</a:t>
            </a:r>
            <a:r>
              <a:rPr lang="it-IT" dirty="0"/>
              <a:t> </a:t>
            </a:r>
            <a:r>
              <a:rPr lang="it-IT" dirty="0" err="1"/>
              <a:t>also</a:t>
            </a:r>
            <a:r>
              <a:rPr lang="it-IT" dirty="0"/>
              <a:t> </a:t>
            </a:r>
            <a:r>
              <a:rPr lang="it-IT" dirty="0" err="1"/>
              <a:t>another</a:t>
            </a:r>
            <a:r>
              <a:rPr lang="it-IT" dirty="0"/>
              <a:t> option, </a:t>
            </a:r>
            <a:r>
              <a:rPr lang="it-IT" dirty="0" err="1"/>
              <a:t>which</a:t>
            </a:r>
            <a:r>
              <a:rPr lang="it-IT" dirty="0"/>
              <a:t> </a:t>
            </a:r>
            <a:r>
              <a:rPr lang="it-IT" dirty="0" err="1"/>
              <a:t>is</a:t>
            </a:r>
            <a:r>
              <a:rPr lang="it-IT" dirty="0"/>
              <a:t> </a:t>
            </a:r>
            <a:r>
              <a:rPr lang="it-IT" dirty="0" err="1"/>
              <a:t>not</a:t>
            </a:r>
            <a:r>
              <a:rPr lang="it-IT" dirty="0"/>
              <a:t> </a:t>
            </a:r>
            <a:r>
              <a:rPr lang="it-IT" dirty="0" err="1"/>
              <a:t>python</a:t>
            </a:r>
            <a:r>
              <a:rPr lang="it-IT" dirty="0"/>
              <a:t> </a:t>
            </a:r>
            <a:r>
              <a:rPr lang="it-IT" dirty="0" err="1"/>
              <a:t>specific</a:t>
            </a:r>
            <a:r>
              <a:rPr lang="it-IT" dirty="0"/>
              <a:t> and </a:t>
            </a:r>
            <a:r>
              <a:rPr lang="it-IT" dirty="0" err="1"/>
              <a:t>we</a:t>
            </a:r>
            <a:r>
              <a:rPr lang="it-IT" dirty="0"/>
              <a:t> can use for </a:t>
            </a:r>
            <a:r>
              <a:rPr lang="it-IT" dirty="0" err="1"/>
              <a:t>any</a:t>
            </a:r>
            <a:r>
              <a:rPr lang="it-IT" dirty="0"/>
              <a:t> script of </a:t>
            </a:r>
            <a:r>
              <a:rPr lang="it-IT" dirty="0" err="1"/>
              <a:t>any</a:t>
            </a:r>
            <a:r>
              <a:rPr lang="it-IT" dirty="0"/>
              <a:t> </a:t>
            </a:r>
            <a:r>
              <a:rPr lang="it-IT" dirty="0" err="1"/>
              <a:t>language</a:t>
            </a:r>
            <a:r>
              <a:rPr lang="it-IT" dirty="0"/>
              <a:t>, and </a:t>
            </a:r>
            <a:r>
              <a:rPr lang="it-IT" dirty="0" err="1"/>
              <a:t>it</a:t>
            </a:r>
            <a:r>
              <a:rPr lang="it-IT" dirty="0"/>
              <a:t> exploits ‘system’ calls.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130</a:t>
            </a:fld>
            <a:endParaRPr lang="en-US"/>
          </a:p>
        </p:txBody>
      </p:sp>
    </p:spTree>
    <p:extLst>
      <p:ext uri="{BB962C8B-B14F-4D97-AF65-F5344CB8AC3E}">
        <p14:creationId xmlns:p14="http://schemas.microsoft.com/office/powerpoint/2010/main" val="313241156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t-IT" dirty="0" err="1"/>
              <a:t>There</a:t>
            </a:r>
            <a:r>
              <a:rPr lang="it-IT" dirty="0"/>
              <a:t> </a:t>
            </a:r>
            <a:r>
              <a:rPr lang="it-IT" dirty="0" err="1"/>
              <a:t>is</a:t>
            </a:r>
            <a:r>
              <a:rPr lang="it-IT" dirty="0"/>
              <a:t> </a:t>
            </a:r>
            <a:r>
              <a:rPr lang="it-IT" dirty="0" err="1"/>
              <a:t>also</a:t>
            </a:r>
            <a:r>
              <a:rPr lang="it-IT" dirty="0"/>
              <a:t> </a:t>
            </a:r>
            <a:r>
              <a:rPr lang="it-IT" dirty="0" err="1"/>
              <a:t>another</a:t>
            </a:r>
            <a:r>
              <a:rPr lang="it-IT" dirty="0"/>
              <a:t> option, </a:t>
            </a:r>
            <a:r>
              <a:rPr lang="it-IT" dirty="0" err="1"/>
              <a:t>which</a:t>
            </a:r>
            <a:r>
              <a:rPr lang="it-IT" dirty="0"/>
              <a:t> </a:t>
            </a:r>
            <a:r>
              <a:rPr lang="it-IT" dirty="0" err="1"/>
              <a:t>is</a:t>
            </a:r>
            <a:r>
              <a:rPr lang="it-IT" dirty="0"/>
              <a:t> </a:t>
            </a:r>
            <a:r>
              <a:rPr lang="it-IT" dirty="0" err="1"/>
              <a:t>not</a:t>
            </a:r>
            <a:r>
              <a:rPr lang="it-IT" dirty="0"/>
              <a:t> </a:t>
            </a:r>
            <a:r>
              <a:rPr lang="it-IT" dirty="0" err="1"/>
              <a:t>python</a:t>
            </a:r>
            <a:r>
              <a:rPr lang="it-IT" dirty="0"/>
              <a:t> </a:t>
            </a:r>
            <a:r>
              <a:rPr lang="it-IT" dirty="0" err="1"/>
              <a:t>specific</a:t>
            </a:r>
            <a:r>
              <a:rPr lang="it-IT" dirty="0"/>
              <a:t> and </a:t>
            </a:r>
            <a:r>
              <a:rPr lang="it-IT" dirty="0" err="1"/>
              <a:t>we</a:t>
            </a:r>
            <a:r>
              <a:rPr lang="it-IT" dirty="0"/>
              <a:t> can use for </a:t>
            </a:r>
            <a:r>
              <a:rPr lang="it-IT" dirty="0" err="1"/>
              <a:t>any</a:t>
            </a:r>
            <a:r>
              <a:rPr lang="it-IT" dirty="0"/>
              <a:t> script of </a:t>
            </a:r>
            <a:r>
              <a:rPr lang="it-IT" dirty="0" err="1"/>
              <a:t>any</a:t>
            </a:r>
            <a:r>
              <a:rPr lang="it-IT" dirty="0"/>
              <a:t> </a:t>
            </a:r>
            <a:r>
              <a:rPr lang="it-IT" dirty="0" err="1"/>
              <a:t>language</a:t>
            </a:r>
            <a:r>
              <a:rPr lang="it-IT" dirty="0"/>
              <a:t>, and </a:t>
            </a:r>
            <a:r>
              <a:rPr lang="it-IT" dirty="0" err="1"/>
              <a:t>it</a:t>
            </a:r>
            <a:r>
              <a:rPr lang="it-IT" dirty="0"/>
              <a:t> exploits ‘system’ calls.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131</a:t>
            </a:fld>
            <a:endParaRPr lang="en-US"/>
          </a:p>
        </p:txBody>
      </p:sp>
    </p:spTree>
    <p:extLst>
      <p:ext uri="{BB962C8B-B14F-4D97-AF65-F5344CB8AC3E}">
        <p14:creationId xmlns:p14="http://schemas.microsoft.com/office/powerpoint/2010/main" val="326678836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t-IT" dirty="0" err="1"/>
              <a:t>There</a:t>
            </a:r>
            <a:r>
              <a:rPr lang="it-IT" dirty="0"/>
              <a:t> </a:t>
            </a:r>
            <a:r>
              <a:rPr lang="it-IT" dirty="0" err="1"/>
              <a:t>is</a:t>
            </a:r>
            <a:r>
              <a:rPr lang="it-IT" dirty="0"/>
              <a:t> </a:t>
            </a:r>
            <a:r>
              <a:rPr lang="it-IT" dirty="0" err="1"/>
              <a:t>also</a:t>
            </a:r>
            <a:r>
              <a:rPr lang="it-IT" dirty="0"/>
              <a:t> </a:t>
            </a:r>
            <a:r>
              <a:rPr lang="it-IT" dirty="0" err="1"/>
              <a:t>another</a:t>
            </a:r>
            <a:r>
              <a:rPr lang="it-IT" dirty="0"/>
              <a:t> option, </a:t>
            </a:r>
            <a:r>
              <a:rPr lang="it-IT" dirty="0" err="1"/>
              <a:t>which</a:t>
            </a:r>
            <a:r>
              <a:rPr lang="it-IT" dirty="0"/>
              <a:t> </a:t>
            </a:r>
            <a:r>
              <a:rPr lang="it-IT" dirty="0" err="1"/>
              <a:t>is</a:t>
            </a:r>
            <a:r>
              <a:rPr lang="it-IT" dirty="0"/>
              <a:t> </a:t>
            </a:r>
            <a:r>
              <a:rPr lang="it-IT" dirty="0" err="1"/>
              <a:t>not</a:t>
            </a:r>
            <a:r>
              <a:rPr lang="it-IT" dirty="0"/>
              <a:t> </a:t>
            </a:r>
            <a:r>
              <a:rPr lang="it-IT" dirty="0" err="1"/>
              <a:t>python</a:t>
            </a:r>
            <a:r>
              <a:rPr lang="it-IT" dirty="0"/>
              <a:t> </a:t>
            </a:r>
            <a:r>
              <a:rPr lang="it-IT" dirty="0" err="1"/>
              <a:t>specific</a:t>
            </a:r>
            <a:r>
              <a:rPr lang="it-IT" dirty="0"/>
              <a:t> and </a:t>
            </a:r>
            <a:r>
              <a:rPr lang="it-IT" dirty="0" err="1"/>
              <a:t>we</a:t>
            </a:r>
            <a:r>
              <a:rPr lang="it-IT" dirty="0"/>
              <a:t> can use for </a:t>
            </a:r>
            <a:r>
              <a:rPr lang="it-IT" dirty="0" err="1"/>
              <a:t>any</a:t>
            </a:r>
            <a:r>
              <a:rPr lang="it-IT" dirty="0"/>
              <a:t> script of </a:t>
            </a:r>
            <a:r>
              <a:rPr lang="it-IT" dirty="0" err="1"/>
              <a:t>any</a:t>
            </a:r>
            <a:r>
              <a:rPr lang="it-IT" dirty="0"/>
              <a:t> </a:t>
            </a:r>
            <a:r>
              <a:rPr lang="it-IT" dirty="0" err="1"/>
              <a:t>language</a:t>
            </a:r>
            <a:r>
              <a:rPr lang="it-IT" dirty="0"/>
              <a:t>, and </a:t>
            </a:r>
            <a:r>
              <a:rPr lang="it-IT" dirty="0" err="1"/>
              <a:t>it</a:t>
            </a:r>
            <a:r>
              <a:rPr lang="it-IT" dirty="0"/>
              <a:t> exploits ‘system’ calls.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132</a:t>
            </a:fld>
            <a:endParaRPr lang="en-US"/>
          </a:p>
        </p:txBody>
      </p:sp>
    </p:spTree>
    <p:extLst>
      <p:ext uri="{BB962C8B-B14F-4D97-AF65-F5344CB8AC3E}">
        <p14:creationId xmlns:p14="http://schemas.microsoft.com/office/powerpoint/2010/main" val="201805988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it-IT" dirty="0" err="1"/>
              <a:t>There</a:t>
            </a:r>
            <a:r>
              <a:rPr lang="it-IT" dirty="0"/>
              <a:t> </a:t>
            </a:r>
            <a:r>
              <a:rPr lang="it-IT" dirty="0" err="1"/>
              <a:t>is</a:t>
            </a:r>
            <a:r>
              <a:rPr lang="it-IT" dirty="0"/>
              <a:t> </a:t>
            </a:r>
            <a:r>
              <a:rPr lang="it-IT" dirty="0" err="1"/>
              <a:t>also</a:t>
            </a:r>
            <a:r>
              <a:rPr lang="it-IT" dirty="0"/>
              <a:t> </a:t>
            </a:r>
            <a:r>
              <a:rPr lang="it-IT" dirty="0" err="1"/>
              <a:t>another</a:t>
            </a:r>
            <a:r>
              <a:rPr lang="it-IT" dirty="0"/>
              <a:t> option, </a:t>
            </a:r>
            <a:r>
              <a:rPr lang="it-IT" dirty="0" err="1"/>
              <a:t>which</a:t>
            </a:r>
            <a:r>
              <a:rPr lang="it-IT" dirty="0"/>
              <a:t> </a:t>
            </a:r>
            <a:r>
              <a:rPr lang="it-IT" dirty="0" err="1"/>
              <a:t>is</a:t>
            </a:r>
            <a:r>
              <a:rPr lang="it-IT" dirty="0"/>
              <a:t> </a:t>
            </a:r>
            <a:r>
              <a:rPr lang="it-IT" dirty="0" err="1"/>
              <a:t>not</a:t>
            </a:r>
            <a:r>
              <a:rPr lang="it-IT" dirty="0"/>
              <a:t> </a:t>
            </a:r>
            <a:r>
              <a:rPr lang="it-IT" dirty="0" err="1"/>
              <a:t>python</a:t>
            </a:r>
            <a:r>
              <a:rPr lang="it-IT" dirty="0"/>
              <a:t> </a:t>
            </a:r>
            <a:r>
              <a:rPr lang="it-IT" dirty="0" err="1"/>
              <a:t>specific</a:t>
            </a:r>
            <a:r>
              <a:rPr lang="it-IT" dirty="0"/>
              <a:t> and </a:t>
            </a:r>
            <a:r>
              <a:rPr lang="it-IT" dirty="0" err="1"/>
              <a:t>we</a:t>
            </a:r>
            <a:r>
              <a:rPr lang="it-IT" dirty="0"/>
              <a:t> can use for </a:t>
            </a:r>
            <a:r>
              <a:rPr lang="it-IT" dirty="0" err="1"/>
              <a:t>any</a:t>
            </a:r>
            <a:r>
              <a:rPr lang="it-IT" dirty="0"/>
              <a:t> script of </a:t>
            </a:r>
            <a:r>
              <a:rPr lang="it-IT" dirty="0" err="1"/>
              <a:t>any</a:t>
            </a:r>
            <a:r>
              <a:rPr lang="it-IT" dirty="0"/>
              <a:t> </a:t>
            </a:r>
            <a:r>
              <a:rPr lang="it-IT" dirty="0" err="1"/>
              <a:t>language</a:t>
            </a:r>
            <a:r>
              <a:rPr lang="it-IT" dirty="0"/>
              <a:t>, and </a:t>
            </a:r>
            <a:r>
              <a:rPr lang="it-IT" dirty="0" err="1"/>
              <a:t>it</a:t>
            </a:r>
            <a:r>
              <a:rPr lang="it-IT" dirty="0"/>
              <a:t> exploits ‘system’ calls.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133</a:t>
            </a:fld>
            <a:endParaRPr lang="en-US"/>
          </a:p>
        </p:txBody>
      </p:sp>
    </p:spTree>
    <p:extLst>
      <p:ext uri="{BB962C8B-B14F-4D97-AF65-F5344CB8AC3E}">
        <p14:creationId xmlns:p14="http://schemas.microsoft.com/office/powerpoint/2010/main" val="361357132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134</a:t>
            </a:fld>
            <a:endParaRPr lang="en-US"/>
          </a:p>
        </p:txBody>
      </p:sp>
    </p:spTree>
    <p:extLst>
      <p:ext uri="{BB962C8B-B14F-4D97-AF65-F5344CB8AC3E}">
        <p14:creationId xmlns:p14="http://schemas.microsoft.com/office/powerpoint/2010/main" val="248406441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if we are note interested in Python code, but we need, for instance, to run an FSL command in the middle of a </a:t>
            </a:r>
            <a:r>
              <a:rPr lang="en-US" dirty="0" err="1"/>
              <a:t>Matlab</a:t>
            </a:r>
            <a:r>
              <a:rPr lang="en-US" dirty="0"/>
              <a:t> script?</a:t>
            </a:r>
          </a:p>
          <a:p>
            <a:r>
              <a:rPr lang="en-US" dirty="0"/>
              <a:t>In that case we don’t have dedicated subroutines, but we can leverage direct ‘system’ calls that provides </a:t>
            </a:r>
            <a:r>
              <a:rPr lang="en-US" dirty="0" err="1"/>
              <a:t>Matlab</a:t>
            </a:r>
            <a:r>
              <a:rPr lang="en-US" dirty="0"/>
              <a:t> with a direct interface to the command line.</a:t>
            </a:r>
          </a:p>
          <a:p>
            <a:r>
              <a:rPr lang="en-US" dirty="0"/>
              <a:t>Simply put, all you need to do is to create a </a:t>
            </a:r>
            <a:r>
              <a:rPr lang="en-US" dirty="0" err="1"/>
              <a:t>matlab</a:t>
            </a:r>
            <a:r>
              <a:rPr lang="en-US" dirty="0"/>
              <a:t> string with the command you want to run, exactly in the same way you will type it in a terminal window.</a:t>
            </a:r>
          </a:p>
          <a:p>
            <a:r>
              <a:rPr lang="en-US" dirty="0"/>
              <a:t>Then, if you pass that string to the system command, it will pass everything to the </a:t>
            </a:r>
            <a:r>
              <a:rPr lang="en-US" dirty="0" err="1"/>
              <a:t>unix</a:t>
            </a:r>
            <a:r>
              <a:rPr lang="en-US" dirty="0"/>
              <a:t> subsystem and execute the command.</a:t>
            </a:r>
          </a:p>
          <a:p>
            <a:r>
              <a:rPr lang="en-US" dirty="0"/>
              <a:t>Unlike python subsystem, in this case you don’t have a direct connection between the result and </a:t>
            </a:r>
            <a:r>
              <a:rPr lang="en-US" dirty="0" err="1"/>
              <a:t>matlab’s</a:t>
            </a:r>
            <a:r>
              <a:rPr lang="en-US" dirty="0"/>
              <a:t> workspace, so you will need to read and write result on disk to make </a:t>
            </a:r>
            <a:r>
              <a:rPr lang="en-US" dirty="0" err="1"/>
              <a:t>matlab</a:t>
            </a:r>
            <a:r>
              <a:rPr lang="en-US" dirty="0"/>
              <a:t> able to talk with other binaries called using ‘system’.</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135</a:t>
            </a:fld>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biggest problem that scares CS people away from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which is its execution speed.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code, especially the code written by the average user (myself included) is almost always painfully slow.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topic would require an entire hour by itself, so I will just give you a few hints so that if something catches your attention, you can go deeper and see how to do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Use functions instead of scripts, because the first time you call a function the interpreter performs a sort of compilation, and from the following call, the execution will be faster.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Preallocate</a:t>
            </a:r>
            <a:r>
              <a:rPr lang="en-US" sz="1200" kern="1200" dirty="0">
                <a:solidFill>
                  <a:schemeClr val="tx1"/>
                </a:solidFill>
                <a:effectLst/>
                <a:latin typeface="+mn-lt"/>
                <a:ea typeface="+mn-ea"/>
                <a:cs typeface="+mn-cs"/>
              </a:rPr>
              <a:t> array in which you want to save some output data: you can do that initializing them as zero-filled arrays.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Try to avoid for loops as much as possible, because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REALLY bad at handling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For the same reason, keep the body of a for loop as short as possible, and do as many operations as possible within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Finally, DO NOT change the working directory or modify your path during execution: every time you do that the code will be recompiled affecting performance.</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136</a:t>
            </a:fld>
            <a:endParaRPr lang="en-US" dirty="0"/>
          </a:p>
        </p:txBody>
      </p:sp>
    </p:spTree>
    <p:extLst>
      <p:ext uri="{BB962C8B-B14F-4D97-AF65-F5344CB8AC3E}">
        <p14:creationId xmlns:p14="http://schemas.microsoft.com/office/powerpoint/2010/main" val="41767518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really have to deal with for loop,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offers you a very nice way to speed up your code by leveraging parallel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Doing so,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as easy as changing a keyword from ‘for’ to ‘</a:t>
            </a:r>
            <a:r>
              <a:rPr lang="en-US" sz="1200" kern="1200" dirty="0" err="1">
                <a:solidFill>
                  <a:schemeClr val="tx1"/>
                </a:solidFill>
                <a:effectLst/>
                <a:latin typeface="+mn-lt"/>
                <a:ea typeface="+mn-ea"/>
                <a:cs typeface="+mn-cs"/>
              </a:rPr>
              <a:t>parfor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speed-up factor will clearly depend on the number of cores available on your machine, but you can trust me that you will see a difference ... or you can try It yourself!</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137</a:t>
            </a:fld>
            <a:endParaRPr lang="en-US"/>
          </a:p>
        </p:txBody>
      </p:sp>
    </p:spTree>
    <p:extLst>
      <p:ext uri="{BB962C8B-B14F-4D97-AF65-F5344CB8AC3E}">
        <p14:creationId xmlns:p14="http://schemas.microsoft.com/office/powerpoint/2010/main" val="23875408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really have to deal with for loop,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offers you a very nice way to speed up your code by leveraging parallel execution.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Doing so,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as easy as changing a keyword from ‘for’ to ‘</a:t>
            </a:r>
            <a:r>
              <a:rPr lang="en-US" sz="1200" kern="1200" dirty="0" err="1">
                <a:solidFill>
                  <a:schemeClr val="tx1"/>
                </a:solidFill>
                <a:effectLst/>
                <a:latin typeface="+mn-lt"/>
                <a:ea typeface="+mn-ea"/>
                <a:cs typeface="+mn-cs"/>
              </a:rPr>
              <a:t>parfor</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speed-up factor will clearly depend on the number of cores available on your machine, but you can trust me that you will see a difference ... or you can try It yourself!</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138</a:t>
            </a:fld>
            <a:endParaRPr lang="en-US"/>
          </a:p>
        </p:txBody>
      </p:sp>
    </p:spTree>
    <p:extLst>
      <p:ext uri="{BB962C8B-B14F-4D97-AF65-F5344CB8AC3E}">
        <p14:creationId xmlns:p14="http://schemas.microsoft.com/office/powerpoint/2010/main" val="288485305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Unfortunately, you cannot use </a:t>
            </a:r>
            <a:r>
              <a:rPr lang="en-US" sz="1200" kern="1200" dirty="0" err="1">
                <a:solidFill>
                  <a:schemeClr val="tx1"/>
                </a:solidFill>
                <a:effectLst/>
                <a:latin typeface="+mn-lt"/>
                <a:ea typeface="+mn-ea"/>
                <a:cs typeface="+mn-cs"/>
              </a:rPr>
              <a:t>parfors</a:t>
            </a:r>
            <a:r>
              <a:rPr lang="en-US" sz="1200" kern="1200" dirty="0">
                <a:solidFill>
                  <a:schemeClr val="tx1"/>
                </a:solidFill>
                <a:effectLst/>
                <a:latin typeface="+mn-lt"/>
                <a:ea typeface="+mn-ea"/>
                <a:cs typeface="+mn-cs"/>
              </a:rPr>
              <a:t> all the time, as this solution will usually work only</a:t>
            </a:r>
          </a:p>
          <a:p>
            <a:endParaRPr lang="en-US" i="1" dirty="0"/>
          </a:p>
          <a:p>
            <a:endParaRPr lang="en-US" i="1" dirty="0"/>
          </a:p>
          <a:p>
            <a:endParaRPr lang="en-US" i="1" dirty="0"/>
          </a:p>
          <a:p>
            <a:r>
              <a:rPr lang="en-US" i="1" dirty="0"/>
              <a:t>Using </a:t>
            </a:r>
            <a:r>
              <a:rPr lang="en-US" i="1" dirty="0" err="1"/>
              <a:t>parfor</a:t>
            </a:r>
            <a:r>
              <a:rPr lang="en-US" i="1" dirty="0"/>
              <a:t> on launchpad it’s – often – useless and it might break your license number limit  </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139</a:t>
            </a:fld>
            <a:endParaRPr lang="en-US"/>
          </a:p>
        </p:txBody>
      </p:sp>
    </p:spTree>
    <p:extLst>
      <p:ext uri="{BB962C8B-B14F-4D97-AF65-F5344CB8AC3E}">
        <p14:creationId xmlns:p14="http://schemas.microsoft.com/office/powerpoint/2010/main" val="13354295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really good thing about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being a commercial product is that commercial products are usually really good when it comes to writing quality documentation.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t>
            </a:r>
            <a:r>
              <a:rPr lang="en-US" sz="1200" b="1" kern="1200" dirty="0">
                <a:solidFill>
                  <a:schemeClr val="tx1"/>
                </a:solidFill>
                <a:effectLst/>
                <a:latin typeface="+mn-lt"/>
                <a:ea typeface="+mn-ea"/>
                <a:cs typeface="+mn-cs"/>
              </a:rPr>
              <a:t>many ways you can ask for help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but the two most common ones are typing </a:t>
            </a:r>
            <a:r>
              <a:rPr lang="en-US" sz="1200" b="1" kern="1200" dirty="0">
                <a:solidFill>
                  <a:schemeClr val="tx1"/>
                </a:solidFill>
                <a:effectLst/>
                <a:latin typeface="+mn-lt"/>
                <a:ea typeface="+mn-ea"/>
                <a:cs typeface="+mn-cs"/>
              </a:rPr>
              <a:t>help</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doc</a:t>
            </a:r>
            <a:r>
              <a:rPr lang="en-US" sz="1200" kern="1200" dirty="0">
                <a:solidFill>
                  <a:schemeClr val="tx1"/>
                </a:solidFill>
                <a:effectLst/>
                <a:latin typeface="+mn-lt"/>
                <a:ea typeface="+mn-ea"/>
                <a:cs typeface="+mn-cs"/>
              </a:rPr>
              <a:t>, followed by the name of the function you want to know more about.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Using help</a:t>
            </a:r>
            <a:r>
              <a:rPr lang="en-US" sz="1200" kern="1200" dirty="0">
                <a:solidFill>
                  <a:schemeClr val="tx1"/>
                </a:solidFill>
                <a:effectLst/>
                <a:latin typeface="+mn-lt"/>
                <a:ea typeface="+mn-ea"/>
                <a:cs typeface="+mn-cs"/>
              </a:rPr>
              <a:t>, you will get a short summary of the main properties of a function, printed directly in the command window.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Using doc</a:t>
            </a:r>
            <a:r>
              <a:rPr lang="en-US" sz="1200" kern="1200" dirty="0">
                <a:solidFill>
                  <a:schemeClr val="tx1"/>
                </a:solidFill>
                <a:effectLst/>
                <a:latin typeface="+mn-lt"/>
                <a:ea typeface="+mn-ea"/>
                <a:cs typeface="+mn-cs"/>
              </a:rPr>
              <a:t>, instead, you will fire up the actual documentation, with an in-depth description of everything you can do with a certain function, a few examples of usage, and also a lot of theory and implementation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I’d really suggest you use it as much as possible.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14</a:t>
            </a:fld>
            <a:endParaRPr lang="en-US"/>
          </a:p>
        </p:txBody>
      </p:sp>
    </p:spTree>
    <p:extLst>
      <p:ext uri="{BB962C8B-B14F-4D97-AF65-F5344CB8AC3E}">
        <p14:creationId xmlns:p14="http://schemas.microsoft.com/office/powerpoint/2010/main" val="29306218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i="1" dirty="0"/>
              <a:t>Using </a:t>
            </a:r>
            <a:r>
              <a:rPr lang="en-US" i="1" dirty="0" err="1"/>
              <a:t>parfor</a:t>
            </a:r>
            <a:r>
              <a:rPr lang="en-US" i="1" dirty="0"/>
              <a:t> on launchpad it’s – often – useless and it might break your </a:t>
            </a:r>
            <a:r>
              <a:rPr lang="en-US" i="1" dirty="0" err="1"/>
              <a:t>licence</a:t>
            </a:r>
            <a:r>
              <a:rPr lang="en-US" i="1" dirty="0"/>
              <a:t> </a:t>
            </a:r>
            <a:r>
              <a:rPr lang="en-US" i="1" dirty="0" err="1"/>
              <a:t>numbe</a:t>
            </a:r>
            <a:r>
              <a:rPr lang="en-US" i="1" dirty="0"/>
              <a:t> limit  </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140</a:t>
            </a:fld>
            <a:endParaRPr lang="en-US"/>
          </a:p>
        </p:txBody>
      </p:sp>
    </p:spTree>
    <p:extLst>
      <p:ext uri="{BB962C8B-B14F-4D97-AF65-F5344CB8AC3E}">
        <p14:creationId xmlns:p14="http://schemas.microsoft.com/office/powerpoint/2010/main" val="194946296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141</a:t>
            </a:fld>
            <a:endParaRPr lang="en-US"/>
          </a:p>
        </p:txBody>
      </p:sp>
    </p:spTree>
    <p:extLst>
      <p:ext uri="{BB962C8B-B14F-4D97-AF65-F5344CB8AC3E}">
        <p14:creationId xmlns:p14="http://schemas.microsoft.com/office/powerpoint/2010/main" val="1607151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really good thing about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being a commercial product is that commercial products are usually really good when it comes to writing quality documentation.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t>
            </a:r>
            <a:r>
              <a:rPr lang="en-US" sz="1200" b="1" kern="1200" dirty="0">
                <a:solidFill>
                  <a:schemeClr val="tx1"/>
                </a:solidFill>
                <a:effectLst/>
                <a:latin typeface="+mn-lt"/>
                <a:ea typeface="+mn-ea"/>
                <a:cs typeface="+mn-cs"/>
              </a:rPr>
              <a:t>many ways you can ask for help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but the two most common ones are typing </a:t>
            </a:r>
            <a:r>
              <a:rPr lang="en-US" sz="1200" b="1" kern="1200" dirty="0">
                <a:solidFill>
                  <a:schemeClr val="tx1"/>
                </a:solidFill>
                <a:effectLst/>
                <a:latin typeface="+mn-lt"/>
                <a:ea typeface="+mn-ea"/>
                <a:cs typeface="+mn-cs"/>
              </a:rPr>
              <a:t>help</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doc</a:t>
            </a:r>
            <a:r>
              <a:rPr lang="en-US" sz="1200" kern="1200" dirty="0">
                <a:solidFill>
                  <a:schemeClr val="tx1"/>
                </a:solidFill>
                <a:effectLst/>
                <a:latin typeface="+mn-lt"/>
                <a:ea typeface="+mn-ea"/>
                <a:cs typeface="+mn-cs"/>
              </a:rPr>
              <a:t>, followed by the name of the function you want to know more about.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Using help</a:t>
            </a:r>
            <a:r>
              <a:rPr lang="en-US" sz="1200" kern="1200" dirty="0">
                <a:solidFill>
                  <a:schemeClr val="tx1"/>
                </a:solidFill>
                <a:effectLst/>
                <a:latin typeface="+mn-lt"/>
                <a:ea typeface="+mn-ea"/>
                <a:cs typeface="+mn-cs"/>
              </a:rPr>
              <a:t>, you will get a short summary of the main properties of a function, printed directly in the command window.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Using doc</a:t>
            </a:r>
            <a:r>
              <a:rPr lang="en-US" sz="1200" kern="1200" dirty="0">
                <a:solidFill>
                  <a:schemeClr val="tx1"/>
                </a:solidFill>
                <a:effectLst/>
                <a:latin typeface="+mn-lt"/>
                <a:ea typeface="+mn-ea"/>
                <a:cs typeface="+mn-cs"/>
              </a:rPr>
              <a:t>, instead, you will fire up the actual documentation, with an in-depth description of everything you can do with a certain function, a few examples of usage, and also a lot of theory and implementation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I’d really suggest you use it as much as possible.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15</a:t>
            </a:fld>
            <a:endParaRPr lang="en-US"/>
          </a:p>
        </p:txBody>
      </p:sp>
    </p:spTree>
    <p:extLst>
      <p:ext uri="{BB962C8B-B14F-4D97-AF65-F5344CB8AC3E}">
        <p14:creationId xmlns:p14="http://schemas.microsoft.com/office/powerpoint/2010/main" val="1455839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really good thing about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being a commercial product is that commercial products are usually really good when it comes to writing quality documentation.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t>
            </a:r>
            <a:r>
              <a:rPr lang="en-US" sz="1200" b="1" kern="1200" dirty="0">
                <a:solidFill>
                  <a:schemeClr val="tx1"/>
                </a:solidFill>
                <a:effectLst/>
                <a:latin typeface="+mn-lt"/>
                <a:ea typeface="+mn-ea"/>
                <a:cs typeface="+mn-cs"/>
              </a:rPr>
              <a:t>many ways you can ask for help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but the two most common ones are typing </a:t>
            </a:r>
            <a:r>
              <a:rPr lang="en-US" sz="1200" b="1" kern="1200" dirty="0">
                <a:solidFill>
                  <a:schemeClr val="tx1"/>
                </a:solidFill>
                <a:effectLst/>
                <a:latin typeface="+mn-lt"/>
                <a:ea typeface="+mn-ea"/>
                <a:cs typeface="+mn-cs"/>
              </a:rPr>
              <a:t>help</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doc</a:t>
            </a:r>
            <a:r>
              <a:rPr lang="en-US" sz="1200" kern="1200" dirty="0">
                <a:solidFill>
                  <a:schemeClr val="tx1"/>
                </a:solidFill>
                <a:effectLst/>
                <a:latin typeface="+mn-lt"/>
                <a:ea typeface="+mn-ea"/>
                <a:cs typeface="+mn-cs"/>
              </a:rPr>
              <a:t>, followed by the name of the function you want to know more about.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Using help</a:t>
            </a:r>
            <a:r>
              <a:rPr lang="en-US" sz="1200" kern="1200" dirty="0">
                <a:solidFill>
                  <a:schemeClr val="tx1"/>
                </a:solidFill>
                <a:effectLst/>
                <a:latin typeface="+mn-lt"/>
                <a:ea typeface="+mn-ea"/>
                <a:cs typeface="+mn-cs"/>
              </a:rPr>
              <a:t>, you will get a short summary of the main properties of a function, printed directly in the command window.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Using doc</a:t>
            </a:r>
            <a:r>
              <a:rPr lang="en-US" sz="1200" kern="1200" dirty="0">
                <a:solidFill>
                  <a:schemeClr val="tx1"/>
                </a:solidFill>
                <a:effectLst/>
                <a:latin typeface="+mn-lt"/>
                <a:ea typeface="+mn-ea"/>
                <a:cs typeface="+mn-cs"/>
              </a:rPr>
              <a:t>, instead, you will fire up the actual documentation, with an in-depth description of everything you can do with a certain function, a few examples of usage, and also a lot of theory and implementation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I’d really suggest you use it as much as possible.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16</a:t>
            </a:fld>
            <a:endParaRPr lang="en-US"/>
          </a:p>
        </p:txBody>
      </p:sp>
    </p:spTree>
    <p:extLst>
      <p:ext uri="{BB962C8B-B14F-4D97-AF65-F5344CB8AC3E}">
        <p14:creationId xmlns:p14="http://schemas.microsoft.com/office/powerpoint/2010/main" val="11139212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learning how to ask for help, the second most important thing to remember is that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stands for Matrix Laboratory, so knowing how to define matrices, vectors, array, is key.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Something that makes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way easier the most programming languages is that </a:t>
            </a:r>
            <a:r>
              <a:rPr lang="en-US" sz="1200" b="1" kern="1200" dirty="0">
                <a:solidFill>
                  <a:schemeClr val="tx1"/>
                </a:solidFill>
                <a:effectLst/>
                <a:latin typeface="+mn-lt"/>
                <a:ea typeface="+mn-ea"/>
                <a:cs typeface="+mn-cs"/>
              </a:rPr>
              <a:t>we don’t need to be too detailed when instantiating variables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t>
            </a:r>
            <a:r>
              <a:rPr lang="en-US" sz="1200" b="1" kern="1200" dirty="0">
                <a:solidFill>
                  <a:schemeClr val="tx1"/>
                </a:solidFill>
                <a:effectLst/>
                <a:latin typeface="+mn-lt"/>
                <a:ea typeface="+mn-ea"/>
                <a:cs typeface="+mn-cs"/>
              </a:rPr>
              <a:t>don’t need to specify the type or allocate memory</a:t>
            </a:r>
            <a:r>
              <a:rPr lang="en-US" sz="1200" kern="1200" dirty="0">
                <a:solidFill>
                  <a:schemeClr val="tx1"/>
                </a:solidFill>
                <a:effectLst/>
                <a:latin typeface="+mn-lt"/>
                <a:ea typeface="+mn-ea"/>
                <a:cs typeface="+mn-cs"/>
              </a:rPr>
              <a:t>. We </a:t>
            </a:r>
            <a:r>
              <a:rPr lang="en-US" sz="1200" b="1" kern="1200" dirty="0">
                <a:solidFill>
                  <a:schemeClr val="tx1"/>
                </a:solidFill>
                <a:effectLst/>
                <a:latin typeface="+mn-lt"/>
                <a:ea typeface="+mn-ea"/>
                <a:cs typeface="+mn-cs"/>
              </a:rPr>
              <a:t>just need to choose a name and set a value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value means our variable is a scalar, more than one means that it is an array.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want to create a vector, a 1D array,  we can use square brackets and list all the values in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use commas to separates values, we will get a row vector,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17</a:t>
            </a:fld>
            <a:endParaRPr lang="en-US"/>
          </a:p>
        </p:txBody>
      </p:sp>
    </p:spTree>
    <p:extLst>
      <p:ext uri="{BB962C8B-B14F-4D97-AF65-F5344CB8AC3E}">
        <p14:creationId xmlns:p14="http://schemas.microsoft.com/office/powerpoint/2010/main" val="2133228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learning how to ask for help, the second most important thing to remember is that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stands for Matrix Laboratory, so knowing how to define matrices, vectors, array, is key.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Something that makes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way easier the most programming languages is that </a:t>
            </a:r>
            <a:r>
              <a:rPr lang="en-US" sz="1200" b="1" kern="1200" dirty="0">
                <a:solidFill>
                  <a:schemeClr val="tx1"/>
                </a:solidFill>
                <a:effectLst/>
                <a:latin typeface="+mn-lt"/>
                <a:ea typeface="+mn-ea"/>
                <a:cs typeface="+mn-cs"/>
              </a:rPr>
              <a:t>we don’t need to be too detailed when instantiating variables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a:t>
            </a:r>
            <a:r>
              <a:rPr lang="en-US" sz="1200" b="1" kern="1200" dirty="0">
                <a:solidFill>
                  <a:schemeClr val="tx1"/>
                </a:solidFill>
                <a:effectLst/>
                <a:latin typeface="+mn-lt"/>
                <a:ea typeface="+mn-ea"/>
                <a:cs typeface="+mn-cs"/>
              </a:rPr>
              <a:t>don’t need to specify the type or allocate memory</a:t>
            </a:r>
            <a:r>
              <a:rPr lang="en-US" sz="1200" kern="1200" dirty="0">
                <a:solidFill>
                  <a:schemeClr val="tx1"/>
                </a:solidFill>
                <a:effectLst/>
                <a:latin typeface="+mn-lt"/>
                <a:ea typeface="+mn-ea"/>
                <a:cs typeface="+mn-cs"/>
              </a:rPr>
              <a:t>. We </a:t>
            </a:r>
            <a:r>
              <a:rPr lang="en-US" sz="1200" b="1" kern="1200" dirty="0">
                <a:solidFill>
                  <a:schemeClr val="tx1"/>
                </a:solidFill>
                <a:effectLst/>
                <a:latin typeface="+mn-lt"/>
                <a:ea typeface="+mn-ea"/>
                <a:cs typeface="+mn-cs"/>
              </a:rPr>
              <a:t>just need to choose a name and set a value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value means our variable is a scalar, more than one means that it is an array.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want to create a vector, a 1D array,  we can use square brackets and list all the values in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use commas to separates values, we will get a row vector,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18</a:t>
            </a:fld>
            <a:endParaRPr lang="en-US"/>
          </a:p>
        </p:txBody>
      </p:sp>
    </p:spTree>
    <p:extLst>
      <p:ext uri="{BB962C8B-B14F-4D97-AF65-F5344CB8AC3E}">
        <p14:creationId xmlns:p14="http://schemas.microsoft.com/office/powerpoint/2010/main" val="3881357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instead, we use </a:t>
            </a:r>
            <a:r>
              <a:rPr lang="en-US" sz="1200" b="1" kern="1200" dirty="0">
                <a:solidFill>
                  <a:schemeClr val="tx1"/>
                </a:solidFill>
                <a:effectLst/>
                <a:latin typeface="+mn-lt"/>
                <a:ea typeface="+mn-ea"/>
                <a:cs typeface="+mn-cs"/>
              </a:rPr>
              <a:t>semicolons</a:t>
            </a:r>
            <a:r>
              <a:rPr lang="en-US" sz="1200" kern="1200" dirty="0">
                <a:solidFill>
                  <a:schemeClr val="tx1"/>
                </a:solidFill>
                <a:effectLst/>
                <a:latin typeface="+mn-lt"/>
                <a:ea typeface="+mn-ea"/>
                <a:cs typeface="+mn-cs"/>
              </a:rPr>
              <a:t>, we will get a column vector.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19</a:t>
            </a:fld>
            <a:endParaRPr lang="en-US"/>
          </a:p>
        </p:txBody>
      </p:sp>
    </p:spTree>
    <p:extLst>
      <p:ext uri="{BB962C8B-B14F-4D97-AF65-F5344CB8AC3E}">
        <p14:creationId xmlns:p14="http://schemas.microsoft.com/office/powerpoint/2010/main" val="1188427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sz="1200" kern="1200" dirty="0">
                <a:solidFill>
                  <a:schemeClr val="tx1"/>
                </a:solidFill>
                <a:effectLst/>
                <a:latin typeface="+mn-lt"/>
                <a:ea typeface="+mn-ea"/>
                <a:cs typeface="+mn-cs"/>
              </a:rPr>
              <a:t>Hi everyone, </a:t>
            </a:r>
          </a:p>
          <a:p>
            <a:r>
              <a:rPr lang="en-US" sz="1200" kern="1200" dirty="0">
                <a:solidFill>
                  <a:schemeClr val="tx1"/>
                </a:solidFill>
                <a:effectLst/>
                <a:latin typeface="+mn-lt"/>
                <a:ea typeface="+mn-ea"/>
                <a:cs typeface="+mn-cs"/>
              </a:rPr>
              <a:t>Thanks to everybody who decided to virtually join for this first webinar version of the </a:t>
            </a:r>
            <a:r>
              <a:rPr lang="en-US" sz="1200" kern="1200" dirty="0" err="1">
                <a:solidFill>
                  <a:schemeClr val="tx1"/>
                </a:solidFill>
                <a:effectLst/>
                <a:latin typeface="+mn-lt"/>
                <a:ea typeface="+mn-ea"/>
                <a:cs typeface="+mn-cs"/>
              </a:rPr>
              <a:t>why&amp;how</a:t>
            </a:r>
            <a:r>
              <a:rPr lang="en-US" sz="1200" kern="1200" dirty="0">
                <a:solidFill>
                  <a:schemeClr val="tx1"/>
                </a:solidFill>
                <a:effectLst/>
                <a:latin typeface="+mn-lt"/>
                <a:ea typeface="+mn-ea"/>
                <a:cs typeface="+mn-cs"/>
              </a:rPr>
              <a:t> series hosted by the </a:t>
            </a:r>
            <a:r>
              <a:rPr lang="en-US" sz="1200" kern="1200" dirty="0" err="1">
                <a:solidFill>
                  <a:schemeClr val="tx1"/>
                </a:solidFill>
                <a:effectLst/>
                <a:latin typeface="+mn-lt"/>
                <a:ea typeface="+mn-ea"/>
                <a:cs typeface="+mn-cs"/>
              </a:rPr>
              <a:t>martinos</a:t>
            </a:r>
            <a:r>
              <a:rPr lang="en-US" sz="1200" kern="1200" dirty="0">
                <a:solidFill>
                  <a:schemeClr val="tx1"/>
                </a:solidFill>
                <a:effectLst/>
                <a:latin typeface="+mn-lt"/>
                <a:ea typeface="+mn-ea"/>
                <a:cs typeface="+mn-cs"/>
              </a:rPr>
              <a:t> center. </a:t>
            </a:r>
          </a:p>
          <a:p>
            <a:r>
              <a:rPr lang="en-US" sz="1200" kern="1200" dirty="0">
                <a:solidFill>
                  <a:schemeClr val="tx1"/>
                </a:solidFill>
                <a:effectLst/>
                <a:latin typeface="+mn-lt"/>
                <a:ea typeface="+mn-ea"/>
                <a:cs typeface="+mn-cs"/>
              </a:rPr>
              <a:t>So, the topic of today’s talk will be an introduction to the MATLAB computing environment. Ideally, I would have asked you how familiar you were with programming in general and with MATLAB, in particular, but given this new online settings I will make the call myself and I will be introducing the basics of how to use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with a particular focus on people with little-to-no CS background. We will see later on what I mean by that.</a:t>
            </a:r>
          </a:p>
          <a:p>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2</a:t>
            </a:fld>
            <a:endParaRPr lang="en-US"/>
          </a:p>
        </p:txBody>
      </p:sp>
    </p:spTree>
    <p:extLst>
      <p:ext uri="{BB962C8B-B14F-4D97-AF65-F5344CB8AC3E}">
        <p14:creationId xmlns:p14="http://schemas.microsoft.com/office/powerpoint/2010/main" val="2874851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may be easier to grasp the difference by looking at a matrix.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how we define a 3 by 3 matrix: we use commas to separate elements on the same row, and semicolons to separate different rows in the matrix.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Other interesting characters</a:t>
            </a:r>
            <a:r>
              <a:rPr lang="en-US" sz="1200" kern="1200" dirty="0">
                <a:solidFill>
                  <a:schemeClr val="tx1"/>
                </a:solidFill>
                <a:effectLst/>
                <a:latin typeface="+mn-lt"/>
                <a:ea typeface="+mn-ea"/>
                <a:cs typeface="+mn-cs"/>
              </a:rPr>
              <a:t> it is important to keep in mind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percentage sign, which is used for inline comments,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the semicolon at the end of each instruction.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20</a:t>
            </a:fld>
            <a:endParaRPr lang="en-US"/>
          </a:p>
        </p:txBody>
      </p:sp>
    </p:spTree>
    <p:extLst>
      <p:ext uri="{BB962C8B-B14F-4D97-AF65-F5344CB8AC3E}">
        <p14:creationId xmlns:p14="http://schemas.microsoft.com/office/powerpoint/2010/main" val="2060664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If we skip the semicolon at the end of each line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each instruction we will get the output directly printed on the interactive console.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Most of the time </a:t>
            </a:r>
            <a:r>
              <a:rPr lang="en-US" sz="1200" b="1" kern="1200" dirty="0">
                <a:solidFill>
                  <a:schemeClr val="tx1"/>
                </a:solidFill>
                <a:effectLst/>
                <a:latin typeface="+mn-lt"/>
                <a:ea typeface="+mn-ea"/>
                <a:cs typeface="+mn-cs"/>
              </a:rPr>
              <a:t>we don’t want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because it is annoying,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but also because printing to console slows down the code significantly.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a:t>
            </a:r>
            <a:r>
              <a:rPr lang="en-US" sz="1200" b="1" kern="1200" dirty="0">
                <a:solidFill>
                  <a:schemeClr val="tx1"/>
                </a:solidFill>
                <a:effectLst/>
                <a:latin typeface="+mn-lt"/>
                <a:ea typeface="+mn-ea"/>
                <a:cs typeface="+mn-cs"/>
              </a:rPr>
              <a:t>, don’t forget the semicolon!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21</a:t>
            </a:fld>
            <a:endParaRPr lang="en-US"/>
          </a:p>
        </p:txBody>
      </p:sp>
    </p:spTree>
    <p:extLst>
      <p:ext uri="{BB962C8B-B14F-4D97-AF65-F5344CB8AC3E}">
        <p14:creationId xmlns:p14="http://schemas.microsoft.com/office/powerpoint/2010/main" val="3193193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you can imagine, manually typing all the values in your arrays is not the only way you can use to create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long list of functions you can use to instantiate arrays of predefined shape, filled for instance with zeros, ones or random numbers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22</a:t>
            </a:fld>
            <a:endParaRPr lang="en-US"/>
          </a:p>
        </p:txBody>
      </p:sp>
    </p:spTree>
    <p:extLst>
      <p:ext uri="{BB962C8B-B14F-4D97-AF65-F5344CB8AC3E}">
        <p14:creationId xmlns:p14="http://schemas.microsoft.com/office/powerpoint/2010/main" val="9772024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we created our array, we may want to access elements of it. This action is called indexing or slicing, and to do that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it’s important to keep in mind that </a:t>
            </a:r>
            <a:r>
              <a:rPr lang="en-US" sz="1200" b="1" kern="1200" dirty="0">
                <a:solidFill>
                  <a:schemeClr val="tx1"/>
                </a:solidFill>
                <a:effectLst/>
                <a:latin typeface="+mn-lt"/>
                <a:ea typeface="+mn-ea"/>
                <a:cs typeface="+mn-cs"/>
              </a:rPr>
              <a:t>indexing starts from 1, and not from 0 as usual for many other languages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a:t>
            </a:r>
            <a:r>
              <a:rPr lang="en-US" sz="1200" b="1" kern="1200" dirty="0">
                <a:solidFill>
                  <a:schemeClr val="tx1"/>
                </a:solidFill>
                <a:effectLst/>
                <a:latin typeface="+mn-lt"/>
                <a:ea typeface="+mn-ea"/>
                <a:cs typeface="+mn-cs"/>
              </a:rPr>
              <a:t>if we want to access the element 3,2 </a:t>
            </a:r>
            <a:r>
              <a:rPr lang="en-US" sz="1200" kern="1200" dirty="0">
                <a:solidFill>
                  <a:schemeClr val="tx1"/>
                </a:solidFill>
                <a:effectLst/>
                <a:latin typeface="+mn-lt"/>
                <a:ea typeface="+mn-ea"/>
                <a:cs typeface="+mn-cs"/>
              </a:rPr>
              <a:t>of this matrix A, we will use parenthesis, and we will get the element on the third row, second column.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23</a:t>
            </a:fld>
            <a:endParaRPr lang="en-US"/>
          </a:p>
        </p:txBody>
      </p:sp>
    </p:spTree>
    <p:extLst>
      <p:ext uri="{BB962C8B-B14F-4D97-AF65-F5344CB8AC3E}">
        <p14:creationId xmlns:p14="http://schemas.microsoft.com/office/powerpoint/2010/main" val="1373314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instead, </a:t>
            </a:r>
            <a:r>
              <a:rPr lang="en-US" sz="1200" b="1" kern="1200" dirty="0">
                <a:solidFill>
                  <a:schemeClr val="tx1"/>
                </a:solidFill>
                <a:effectLst/>
                <a:latin typeface="+mn-lt"/>
                <a:ea typeface="+mn-ea"/>
                <a:cs typeface="+mn-cs"/>
              </a:rPr>
              <a:t>we want to extract the entire first column from A</a:t>
            </a:r>
            <a:r>
              <a:rPr lang="en-US" sz="1200" kern="1200" dirty="0">
                <a:solidFill>
                  <a:schemeClr val="tx1"/>
                </a:solidFill>
                <a:effectLst/>
                <a:latin typeface="+mn-lt"/>
                <a:ea typeface="+mn-ea"/>
                <a:cs typeface="+mn-cs"/>
              </a:rPr>
              <a:t>, this is as simple as using a </a:t>
            </a:r>
            <a:r>
              <a:rPr lang="en-US" sz="1200" b="1" kern="1200" dirty="0">
                <a:solidFill>
                  <a:schemeClr val="tx1"/>
                </a:solidFill>
                <a:effectLst/>
                <a:latin typeface="+mn-lt"/>
                <a:ea typeface="+mn-ea"/>
                <a:cs typeface="+mn-cs"/>
              </a:rPr>
              <a:t>colon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colon in the first position means that we want to select ALL elements on the first dimension of our array,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number 1 in the second spot means that we want just the first element of the second dimension.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same will do if we want an entire row, but we will have to switch the order.</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24</a:t>
            </a:fld>
            <a:endParaRPr lang="en-US"/>
          </a:p>
        </p:txBody>
      </p:sp>
    </p:spTree>
    <p:extLst>
      <p:ext uri="{BB962C8B-B14F-4D97-AF65-F5344CB8AC3E}">
        <p14:creationId xmlns:p14="http://schemas.microsoft.com/office/powerpoint/2010/main" val="48585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instead, </a:t>
            </a:r>
            <a:r>
              <a:rPr lang="en-US" sz="1200" b="1" kern="1200" dirty="0">
                <a:solidFill>
                  <a:schemeClr val="tx1"/>
                </a:solidFill>
                <a:effectLst/>
                <a:latin typeface="+mn-lt"/>
                <a:ea typeface="+mn-ea"/>
                <a:cs typeface="+mn-cs"/>
              </a:rPr>
              <a:t>we want just a subset of the second row</a:t>
            </a:r>
            <a:r>
              <a:rPr lang="en-US" sz="1200" kern="1200" dirty="0">
                <a:solidFill>
                  <a:schemeClr val="tx1"/>
                </a:solidFill>
                <a:effectLst/>
                <a:latin typeface="+mn-lt"/>
                <a:ea typeface="+mn-ea"/>
                <a:cs typeface="+mn-cs"/>
              </a:rPr>
              <a:t>, we can use this syntax, where we specify </a:t>
            </a:r>
            <a:r>
              <a:rPr lang="en-US" sz="1200" b="1" kern="1200" dirty="0">
                <a:solidFill>
                  <a:schemeClr val="tx1"/>
                </a:solidFill>
                <a:effectLst/>
                <a:latin typeface="+mn-lt"/>
                <a:ea typeface="+mn-ea"/>
                <a:cs typeface="+mn-cs"/>
              </a:rPr>
              <a:t>the first and last columns </a:t>
            </a:r>
            <a:r>
              <a:rPr lang="en-US" sz="1200" kern="1200" dirty="0">
                <a:solidFill>
                  <a:schemeClr val="tx1"/>
                </a:solidFill>
                <a:effectLst/>
                <a:latin typeface="+mn-lt"/>
                <a:ea typeface="+mn-ea"/>
                <a:cs typeface="+mn-cs"/>
              </a:rPr>
              <a:t>we are interested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Differently from Python and other languages, </a:t>
            </a:r>
            <a:r>
              <a:rPr lang="en-US" sz="1200" b="1" kern="1200" dirty="0">
                <a:solidFill>
                  <a:schemeClr val="tx1"/>
                </a:solidFill>
                <a:effectLst/>
                <a:latin typeface="+mn-lt"/>
                <a:ea typeface="+mn-ea"/>
                <a:cs typeface="+mn-cs"/>
              </a:rPr>
              <a:t>both indexes 2 and 5 will be included in slicing</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25</a:t>
            </a:fld>
            <a:endParaRPr lang="en-US"/>
          </a:p>
        </p:txBody>
      </p:sp>
    </p:spTree>
    <p:extLst>
      <p:ext uri="{BB962C8B-B14F-4D97-AF65-F5344CB8AC3E}">
        <p14:creationId xmlns:p14="http://schemas.microsoft.com/office/powerpoint/2010/main" val="4091184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More then that, </a:t>
            </a:r>
            <a:r>
              <a:rPr lang="en-US" sz="1200" b="1" kern="1200" dirty="0">
                <a:solidFill>
                  <a:schemeClr val="tx1"/>
                </a:solidFill>
                <a:effectLst/>
                <a:latin typeface="+mn-lt"/>
                <a:ea typeface="+mn-ea"/>
                <a:cs typeface="+mn-cs"/>
              </a:rPr>
              <a:t>operation of indexing and slicing can be directly combined with other operations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we can sum all the element on second row by simply using this syntax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26</a:t>
            </a:fld>
            <a:endParaRPr lang="en-US"/>
          </a:p>
        </p:txBody>
      </p:sp>
    </p:spTree>
    <p:extLst>
      <p:ext uri="{BB962C8B-B14F-4D97-AF65-F5344CB8AC3E}">
        <p14:creationId xmlns:p14="http://schemas.microsoft.com/office/powerpoint/2010/main" val="3230908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we can compute the maximum value of the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 column in this way.</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27</a:t>
            </a:fld>
            <a:endParaRPr lang="en-US"/>
          </a:p>
        </p:txBody>
      </p:sp>
    </p:spTree>
    <p:extLst>
      <p:ext uri="{BB962C8B-B14F-4D97-AF65-F5344CB8AC3E}">
        <p14:creationId xmlns:p14="http://schemas.microsoft.com/office/powerpoint/2010/main" val="4907153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28</a:t>
            </a:fld>
            <a:endParaRPr lang="en-US"/>
          </a:p>
        </p:txBody>
      </p:sp>
    </p:spTree>
    <p:extLst>
      <p:ext uri="{BB962C8B-B14F-4D97-AF65-F5344CB8AC3E}">
        <p14:creationId xmlns:p14="http://schemas.microsoft.com/office/powerpoint/2010/main" val="5204333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this covers </a:t>
            </a:r>
            <a:r>
              <a:rPr lang="en-US" sz="1200" b="1" kern="1200" dirty="0">
                <a:solidFill>
                  <a:schemeClr val="tx1"/>
                </a:solidFill>
                <a:effectLst/>
                <a:latin typeface="+mn-lt"/>
                <a:ea typeface="+mn-ea"/>
                <a:cs typeface="+mn-cs"/>
              </a:rPr>
              <a:t>pretty much the basics </a:t>
            </a:r>
            <a:r>
              <a:rPr lang="en-US" sz="1200" kern="1200" dirty="0">
                <a:solidFill>
                  <a:schemeClr val="tx1"/>
                </a:solidFill>
                <a:effectLst/>
                <a:latin typeface="+mn-lt"/>
                <a:ea typeface="+mn-ea"/>
                <a:cs typeface="+mn-cs"/>
              </a:rPr>
              <a:t>of array creation and manipulation.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as I said,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really built around the idea of making it AS easier and intuitive AS possible </a:t>
            </a:r>
            <a:r>
              <a:rPr lang="en-US" sz="1200" b="1" kern="1200" dirty="0">
                <a:solidFill>
                  <a:schemeClr val="tx1"/>
                </a:solidFill>
                <a:effectLst/>
                <a:latin typeface="+mn-lt"/>
                <a:ea typeface="+mn-ea"/>
                <a:cs typeface="+mn-cs"/>
              </a:rPr>
              <a:t>working with multidimensional arrays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slide, </a:t>
            </a:r>
            <a:r>
              <a:rPr lang="en-US" sz="1200" b="1" kern="1200" dirty="0">
                <a:solidFill>
                  <a:schemeClr val="tx1"/>
                </a:solidFill>
                <a:effectLst/>
                <a:latin typeface="+mn-lt"/>
                <a:ea typeface="+mn-ea"/>
                <a:cs typeface="+mn-cs"/>
              </a:rPr>
              <a:t>I list a lot of basic operations you can do on a vector, a 1D array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are not going to discuss all of them, but you can use it as a cheat sheet if you want.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just want to focus your attention on a couple of interesting operations.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Let’s say we have 3 vectors</a:t>
            </a:r>
            <a:r>
              <a:rPr lang="en-US" sz="1200" kern="1200" dirty="0">
                <a:solidFill>
                  <a:schemeClr val="tx1"/>
                </a:solidFill>
                <a:effectLst/>
                <a:latin typeface="+mn-lt"/>
                <a:ea typeface="+mn-ea"/>
                <a:cs typeface="+mn-cs"/>
              </a:rPr>
              <a:t>. A and B are row vectors, because we used commas when listing the elements; C is a column vector, because of the semicolons. Ok?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Well, transposing a vector in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as simple as using an </a:t>
            </a:r>
            <a:r>
              <a:rPr lang="en-US" sz="1200" b="1" kern="1200" dirty="0">
                <a:solidFill>
                  <a:schemeClr val="tx1"/>
                </a:solidFill>
                <a:effectLst/>
                <a:latin typeface="+mn-lt"/>
                <a:ea typeface="+mn-ea"/>
                <a:cs typeface="+mn-cs"/>
              </a:rPr>
              <a:t>apostrophe</a:t>
            </a:r>
            <a:r>
              <a:rPr lang="en-US" sz="1200" kern="1200" dirty="0">
                <a:solidFill>
                  <a:schemeClr val="tx1"/>
                </a:solidFill>
                <a:effectLst/>
                <a:latin typeface="+mn-lt"/>
                <a:ea typeface="+mn-ea"/>
                <a:cs typeface="+mn-cs"/>
              </a:rPr>
              <a:t> after the name of the vector. As you can see, we get a column vector as a result.</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29</a:t>
            </a:fld>
            <a:endParaRPr lang="en-US"/>
          </a:p>
        </p:txBody>
      </p:sp>
    </p:spTree>
    <p:extLst>
      <p:ext uri="{BB962C8B-B14F-4D97-AF65-F5344CB8AC3E}">
        <p14:creationId xmlns:p14="http://schemas.microsoft.com/office/powerpoint/2010/main" val="356694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overall outline of the talk, …</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3</a:t>
            </a:fld>
            <a:endParaRPr lang="en-US" dirty="0"/>
          </a:p>
        </p:txBody>
      </p:sp>
    </p:spTree>
    <p:extLst>
      <p:ext uri="{BB962C8B-B14F-4D97-AF65-F5344CB8AC3E}">
        <p14:creationId xmlns:p14="http://schemas.microsoft.com/office/powerpoint/2010/main" val="3502118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this covers </a:t>
            </a:r>
            <a:r>
              <a:rPr lang="en-US" sz="1200" b="1" kern="1200" dirty="0">
                <a:solidFill>
                  <a:schemeClr val="tx1"/>
                </a:solidFill>
                <a:effectLst/>
                <a:latin typeface="+mn-lt"/>
                <a:ea typeface="+mn-ea"/>
                <a:cs typeface="+mn-cs"/>
              </a:rPr>
              <a:t>pretty much the basics </a:t>
            </a:r>
            <a:r>
              <a:rPr lang="en-US" sz="1200" kern="1200" dirty="0">
                <a:solidFill>
                  <a:schemeClr val="tx1"/>
                </a:solidFill>
                <a:effectLst/>
                <a:latin typeface="+mn-lt"/>
                <a:ea typeface="+mn-ea"/>
                <a:cs typeface="+mn-cs"/>
              </a:rPr>
              <a:t>of array creation and manipulation.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Then, as I said,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really built around the idea of making it AS easier and intuitive AS possible </a:t>
            </a:r>
            <a:r>
              <a:rPr lang="en-US" sz="1200" b="1" kern="1200" dirty="0">
                <a:solidFill>
                  <a:schemeClr val="tx1"/>
                </a:solidFill>
                <a:effectLst/>
                <a:latin typeface="+mn-lt"/>
                <a:ea typeface="+mn-ea"/>
                <a:cs typeface="+mn-cs"/>
              </a:rPr>
              <a:t>working with multidimensional arrays</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slide, </a:t>
            </a:r>
            <a:r>
              <a:rPr lang="en-US" sz="1200" b="1" kern="1200" dirty="0">
                <a:solidFill>
                  <a:schemeClr val="tx1"/>
                </a:solidFill>
                <a:effectLst/>
                <a:latin typeface="+mn-lt"/>
                <a:ea typeface="+mn-ea"/>
                <a:cs typeface="+mn-cs"/>
              </a:rPr>
              <a:t>I list a lot of basic operations you can do on a vector, a 1D array</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are not going to discuss all of them, but you can use it as a cheat sheet if you want.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just want to focus your attention on a couple of interesting operations.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Let’s say we have 3 vectors</a:t>
            </a:r>
            <a:r>
              <a:rPr lang="en-US" sz="1200" kern="1200" dirty="0">
                <a:solidFill>
                  <a:schemeClr val="tx1"/>
                </a:solidFill>
                <a:effectLst/>
                <a:latin typeface="+mn-lt"/>
                <a:ea typeface="+mn-ea"/>
                <a:cs typeface="+mn-cs"/>
              </a:rPr>
              <a:t>. A and B are row vectors, because we used commas when listing the elements; C is a column vector, because of the semicolons. Ok?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Well, transposing a vector in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as simple as using an </a:t>
            </a:r>
            <a:r>
              <a:rPr lang="en-US" sz="1200" b="1" kern="1200" dirty="0">
                <a:solidFill>
                  <a:schemeClr val="tx1"/>
                </a:solidFill>
                <a:effectLst/>
                <a:latin typeface="+mn-lt"/>
                <a:ea typeface="+mn-ea"/>
                <a:cs typeface="+mn-cs"/>
              </a:rPr>
              <a:t>apostrophe</a:t>
            </a:r>
            <a:r>
              <a:rPr lang="en-US" sz="1200" kern="1200" dirty="0">
                <a:solidFill>
                  <a:schemeClr val="tx1"/>
                </a:solidFill>
                <a:effectLst/>
                <a:latin typeface="+mn-lt"/>
                <a:ea typeface="+mn-ea"/>
                <a:cs typeface="+mn-cs"/>
              </a:rPr>
              <a:t> after the name of the vector. As you can see, we get a column vector as a result.</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30</a:t>
            </a:fld>
            <a:endParaRPr lang="en-US"/>
          </a:p>
        </p:txBody>
      </p:sp>
    </p:spTree>
    <p:extLst>
      <p:ext uri="{BB962C8B-B14F-4D97-AF65-F5344CB8AC3E}">
        <p14:creationId xmlns:p14="http://schemas.microsoft.com/office/powerpoint/2010/main" val="2620080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another </a:t>
            </a:r>
            <a:r>
              <a:rPr lang="en-US" sz="1200" b="1" kern="1200" dirty="0">
                <a:solidFill>
                  <a:schemeClr val="tx1"/>
                </a:solidFill>
                <a:effectLst/>
                <a:latin typeface="+mn-lt"/>
                <a:ea typeface="+mn-ea"/>
                <a:cs typeface="+mn-cs"/>
              </a:rPr>
              <a:t>interesting syntax choice </a:t>
            </a:r>
            <a:r>
              <a:rPr lang="en-US" sz="1200" kern="1200" dirty="0">
                <a:solidFill>
                  <a:schemeClr val="tx1"/>
                </a:solidFill>
                <a:effectLst/>
                <a:latin typeface="+mn-lt"/>
                <a:ea typeface="+mn-ea"/>
                <a:cs typeface="+mn-cs"/>
              </a:rPr>
              <a:t>is when we want to perform element-by-element operations between arrays with the same shape.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Elementwise multiplication </a:t>
            </a:r>
            <a:r>
              <a:rPr lang="en-US" sz="1200" kern="1200" dirty="0">
                <a:solidFill>
                  <a:schemeClr val="tx1"/>
                </a:solidFill>
                <a:effectLst/>
                <a:latin typeface="+mn-lt"/>
                <a:ea typeface="+mn-ea"/>
                <a:cs typeface="+mn-cs"/>
              </a:rPr>
              <a:t>between two row vectors can be performed by </a:t>
            </a:r>
            <a:r>
              <a:rPr lang="en-US" sz="1200" b="1" kern="1200" dirty="0">
                <a:solidFill>
                  <a:schemeClr val="tx1"/>
                </a:solidFill>
                <a:effectLst/>
                <a:latin typeface="+mn-lt"/>
                <a:ea typeface="+mn-ea"/>
                <a:cs typeface="+mn-cs"/>
              </a:rPr>
              <a:t>pre-pending a dot to the star operator</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As a result, we get a new row vector, with each element resulting from …</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31</a:t>
            </a:fld>
            <a:endParaRPr lang="en-US"/>
          </a:p>
        </p:txBody>
      </p:sp>
    </p:spTree>
    <p:extLst>
      <p:ext uri="{BB962C8B-B14F-4D97-AF65-F5344CB8AC3E}">
        <p14:creationId xmlns:p14="http://schemas.microsoft.com/office/powerpoint/2010/main" val="2095620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And the same goes for elementwise division, obviously.</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32</a:t>
            </a:fld>
            <a:endParaRPr lang="en-US"/>
          </a:p>
        </p:txBody>
      </p:sp>
    </p:spTree>
    <p:extLst>
      <p:ext uri="{BB962C8B-B14F-4D97-AF65-F5344CB8AC3E}">
        <p14:creationId xmlns:p14="http://schemas.microsoft.com/office/powerpoint/2010/main" val="1452935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don’t use a dot and we just call for a ‘star’ product, we are implicitly asking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to perform a dot-product between the two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Clearly, this can be done only if the shape of the two arrays is suitable for dot product.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case, we are multiplying a 1 by 3 vector for a 3 by 1 vector, and the result is a scalar, as expected.</a:t>
            </a:r>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33</a:t>
            </a:fld>
            <a:endParaRPr lang="en-US"/>
          </a:p>
        </p:txBody>
      </p:sp>
    </p:spTree>
    <p:extLst>
      <p:ext uri="{BB962C8B-B14F-4D97-AF65-F5344CB8AC3E}">
        <p14:creationId xmlns:p14="http://schemas.microsoft.com/office/powerpoint/2010/main" val="3439283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hlinkClick r:id="rId3" tooltip="&lt;div class='nobold'&gt;See examples translated by &lt;em class='translation'&gt;apostrophe&lt;/em&gt;&lt;br&gt;Noun&lt;br&gt;(105 examples with alignment)&lt;/div&gt;"/>
              </a:rPr>
              <a:t>Apostrophe</a:t>
            </a:r>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Star</a:t>
            </a:r>
          </a:p>
          <a:p>
            <a:r>
              <a:rPr lang="en-US" sz="1200" b="0" i="0" u="none" strike="noStrike" kern="1200" dirty="0">
                <a:solidFill>
                  <a:schemeClr val="tx1"/>
                </a:solidFill>
                <a:effectLst/>
                <a:latin typeface="+mn-lt"/>
                <a:ea typeface="+mn-ea"/>
                <a:cs typeface="+mn-cs"/>
              </a:rPr>
              <a:t>Slash </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34</a:t>
            </a:fld>
            <a:endParaRPr lang="en-US"/>
          </a:p>
        </p:txBody>
      </p:sp>
    </p:spTree>
    <p:extLst>
      <p:ext uri="{BB962C8B-B14F-4D97-AF65-F5344CB8AC3E}">
        <p14:creationId xmlns:p14="http://schemas.microsoft.com/office/powerpoint/2010/main" val="1965495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Working with matrices, which in general are just n-dimensional arrays, is no more difficult than working with vectors.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interface to basic operations is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still use dot operator for element-by-element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apostrophe for transposition, and so on.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35</a:t>
            </a:fld>
            <a:endParaRPr lang="en-US"/>
          </a:p>
        </p:txBody>
      </p:sp>
    </p:spTree>
    <p:extLst>
      <p:ext uri="{BB962C8B-B14F-4D97-AF65-F5344CB8AC3E}">
        <p14:creationId xmlns:p14="http://schemas.microsoft.com/office/powerpoint/2010/main" val="15652403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Working with matrices, which in general are just n-dimensional arrays, is no more difficult than working with vectors.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interface to basic operations is the same: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still use dot operator for element-by-element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apostrophe for transposition, and so on.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36</a:t>
            </a:fld>
            <a:endParaRPr lang="en-US"/>
          </a:p>
        </p:txBody>
      </p:sp>
    </p:spTree>
    <p:extLst>
      <p:ext uri="{BB962C8B-B14F-4D97-AF65-F5344CB8AC3E}">
        <p14:creationId xmlns:p14="http://schemas.microsoft.com/office/powerpoint/2010/main" val="492228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noStrike" kern="1200" dirty="0">
                <a:solidFill>
                  <a:schemeClr val="tx1"/>
                </a:solidFill>
                <a:effectLst/>
                <a:latin typeface="+mn-lt"/>
                <a:ea typeface="+mn-ea"/>
                <a:cs typeface="+mn-cs"/>
              </a:rPr>
              <a:t>Other than simple arrays. There two less common data types that you may find quite often in </a:t>
            </a:r>
            <a:r>
              <a:rPr lang="en-US" sz="1200" strike="noStrike" kern="1200" dirty="0" err="1">
                <a:solidFill>
                  <a:schemeClr val="tx1"/>
                </a:solidFill>
                <a:effectLst/>
                <a:latin typeface="+mn-lt"/>
                <a:ea typeface="+mn-ea"/>
                <a:cs typeface="+mn-cs"/>
              </a:rPr>
              <a:t>Matlab</a:t>
            </a:r>
            <a:r>
              <a:rPr lang="en-US" sz="1200" strike="noStrike" kern="1200" dirty="0">
                <a:solidFill>
                  <a:schemeClr val="tx1"/>
                </a:solidFill>
                <a:effectLst/>
                <a:latin typeface="+mn-lt"/>
                <a:ea typeface="+mn-ea"/>
                <a:cs typeface="+mn-cs"/>
              </a:rPr>
              <a:t> scripts. The first one is Structure, and it is a sort of a container of labeled data. It is similar to a Python dictionary if you know what I am talking about. Each label identifies a field in the structure, and each field can contain any type of data. The simplest way to build a structure is by using dot notation, like this. Here our struct has 3 fields: two of them are arrays, the third one is a string.</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37</a:t>
            </a:fld>
            <a:endParaRPr lang="en-US"/>
          </a:p>
        </p:txBody>
      </p:sp>
    </p:spTree>
    <p:extLst>
      <p:ext uri="{BB962C8B-B14F-4D97-AF65-F5344CB8AC3E}">
        <p14:creationId xmlns:p14="http://schemas.microsoft.com/office/powerpoint/2010/main" val="16659751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an alternative, we can use the function ‘struct’ to create a new structure by passing a list of field-names and field-values as inputs. In this case, out struct as shape 2 by 4, meaning that we actually created 2 structures each one with 4 fields.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38</a:t>
            </a:fld>
            <a:endParaRPr lang="en-US"/>
          </a:p>
        </p:txBody>
      </p:sp>
    </p:spTree>
    <p:extLst>
      <p:ext uri="{BB962C8B-B14F-4D97-AF65-F5344CB8AC3E}">
        <p14:creationId xmlns:p14="http://schemas.microsoft.com/office/powerpoint/2010/main" val="1021081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use parenthesis to access the two sub-structures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39</a:t>
            </a:fld>
            <a:endParaRPr lang="en-US"/>
          </a:p>
        </p:txBody>
      </p:sp>
    </p:spTree>
    <p:extLst>
      <p:ext uri="{BB962C8B-B14F-4D97-AF65-F5344CB8AC3E}">
        <p14:creationId xmlns:p14="http://schemas.microsoft.com/office/powerpoint/2010/main" val="1062883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but without further ado, let’s just go ahead and clarify ‘what’ we are talking about when we say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4</a:t>
            </a:fld>
            <a:endParaRPr lang="en-US" dirty="0"/>
          </a:p>
        </p:txBody>
      </p:sp>
    </p:spTree>
    <p:extLst>
      <p:ext uri="{BB962C8B-B14F-4D97-AF65-F5344CB8AC3E}">
        <p14:creationId xmlns:p14="http://schemas.microsoft.com/office/powerpoint/2010/main" val="4155063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40</a:t>
            </a:fld>
            <a:endParaRPr lang="en-US"/>
          </a:p>
        </p:txBody>
      </p:sp>
    </p:spTree>
    <p:extLst>
      <p:ext uri="{BB962C8B-B14F-4D97-AF65-F5344CB8AC3E}">
        <p14:creationId xmlns:p14="http://schemas.microsoft.com/office/powerpoint/2010/main" val="1367208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other special data type which is typical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code is the so-called ‘cell array’. A cell array is an indexed data container that groups together ‘cells’ of data. Each cell can contain any type of data. To create a cell array you can use curly brackets: everything within these brackets will be part of a cell in our array, and elements of a cell are separated by commas. Unlike structures, the shape of each cell should be consistent. Additionally, you can use both parenthesis and curly brackets to index a cell array. When you use parenthesis, the output will still be a cell array that is a subset of the original one. When you use bracket it means you are interested in the value of a specific element of a cell, and therefore the type of the output will be relevant to what’s inside the cell itself.</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41</a:t>
            </a:fld>
            <a:endParaRPr lang="en-US"/>
          </a:p>
        </p:txBody>
      </p:sp>
    </p:spTree>
    <p:extLst>
      <p:ext uri="{BB962C8B-B14F-4D97-AF65-F5344CB8AC3E}">
        <p14:creationId xmlns:p14="http://schemas.microsoft.com/office/powerpoint/2010/main" val="32737760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Moving on from data type and basic operations, as any proper programming language,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needs tools to control the flow </a:t>
            </a:r>
            <a:r>
              <a:rPr lang="en-US" sz="1200" kern="1200" dirty="0">
                <a:solidFill>
                  <a:schemeClr val="tx1"/>
                </a:solidFill>
                <a:effectLst/>
                <a:latin typeface="+mn-lt"/>
                <a:ea typeface="+mn-ea"/>
                <a:cs typeface="+mn-cs"/>
              </a:rPr>
              <a:t>of how the code is executed.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Every main type of control flow is there.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we can use </a:t>
            </a:r>
            <a:r>
              <a:rPr lang="en-US" sz="1200" b="1" kern="1200" dirty="0">
                <a:solidFill>
                  <a:schemeClr val="tx1"/>
                </a:solidFill>
                <a:effectLst/>
                <a:latin typeface="+mn-lt"/>
                <a:ea typeface="+mn-ea"/>
                <a:cs typeface="+mn-cs"/>
              </a:rPr>
              <a:t>if-else condition to execute a snippet of code only if a condition is matched</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just need an </a:t>
            </a:r>
            <a:r>
              <a:rPr lang="en-US" sz="1200" b="1" kern="1200" dirty="0">
                <a:solidFill>
                  <a:schemeClr val="tx1"/>
                </a:solidFill>
                <a:effectLst/>
                <a:latin typeface="+mn-lt"/>
                <a:ea typeface="+mn-ea"/>
                <a:cs typeface="+mn-cs"/>
              </a:rPr>
              <a:t>IF opening </a:t>
            </a:r>
            <a:r>
              <a:rPr lang="en-US" sz="1200" kern="1200" dirty="0">
                <a:solidFill>
                  <a:schemeClr val="tx1"/>
                </a:solidFill>
                <a:effectLst/>
                <a:latin typeface="+mn-lt"/>
                <a:ea typeface="+mn-ea"/>
                <a:cs typeface="+mn-cs"/>
              </a:rPr>
              <a:t>keyword and an </a:t>
            </a:r>
            <a:r>
              <a:rPr lang="en-US" sz="1200" b="1" kern="1200" dirty="0">
                <a:solidFill>
                  <a:schemeClr val="tx1"/>
                </a:solidFill>
                <a:effectLst/>
                <a:latin typeface="+mn-lt"/>
                <a:ea typeface="+mn-ea"/>
                <a:cs typeface="+mn-cs"/>
              </a:rPr>
              <a:t>END closing </a:t>
            </a:r>
            <a:r>
              <a:rPr lang="en-US" sz="1200" kern="1200" dirty="0">
                <a:solidFill>
                  <a:schemeClr val="tx1"/>
                </a:solidFill>
                <a:effectLst/>
                <a:latin typeface="+mn-lt"/>
                <a:ea typeface="+mn-ea"/>
                <a:cs typeface="+mn-cs"/>
              </a:rPr>
              <a:t>keyword to determine the portion of the code interested.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We don need brackets or special indentation.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ELSE and ELSEIF </a:t>
            </a:r>
            <a:r>
              <a:rPr lang="en-US" sz="1200" kern="1200" dirty="0">
                <a:solidFill>
                  <a:schemeClr val="tx1"/>
                </a:solidFill>
                <a:effectLst/>
                <a:latin typeface="+mn-lt"/>
                <a:ea typeface="+mn-ea"/>
                <a:cs typeface="+mn-cs"/>
              </a:rPr>
              <a:t>conditions are also available to test multiple options at once.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42</a:t>
            </a:fld>
            <a:endParaRPr lang="en-US"/>
          </a:p>
        </p:txBody>
      </p:sp>
    </p:spTree>
    <p:extLst>
      <p:ext uri="{BB962C8B-B14F-4D97-AF65-F5344CB8AC3E}">
        <p14:creationId xmlns:p14="http://schemas.microsoft.com/office/powerpoint/2010/main" val="17900285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Moving on from data type and basic operations, as any proper programming language,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needs tools to control the flow </a:t>
            </a:r>
            <a:r>
              <a:rPr lang="en-US" sz="1200" kern="1200" dirty="0">
                <a:solidFill>
                  <a:schemeClr val="tx1"/>
                </a:solidFill>
                <a:effectLst/>
                <a:latin typeface="+mn-lt"/>
                <a:ea typeface="+mn-ea"/>
                <a:cs typeface="+mn-cs"/>
              </a:rPr>
              <a:t>of how the code is executed.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Every main type of control flow is there.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we can use </a:t>
            </a:r>
            <a:r>
              <a:rPr lang="en-US" sz="1200" b="1" kern="1200" dirty="0">
                <a:solidFill>
                  <a:schemeClr val="tx1"/>
                </a:solidFill>
                <a:effectLst/>
                <a:latin typeface="+mn-lt"/>
                <a:ea typeface="+mn-ea"/>
                <a:cs typeface="+mn-cs"/>
              </a:rPr>
              <a:t>if-else condition to execute a snippet of code only if a condition is matched</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just need an </a:t>
            </a:r>
            <a:r>
              <a:rPr lang="en-US" sz="1200" b="1" kern="1200" dirty="0">
                <a:solidFill>
                  <a:schemeClr val="tx1"/>
                </a:solidFill>
                <a:effectLst/>
                <a:latin typeface="+mn-lt"/>
                <a:ea typeface="+mn-ea"/>
                <a:cs typeface="+mn-cs"/>
              </a:rPr>
              <a:t>IF opening </a:t>
            </a:r>
            <a:r>
              <a:rPr lang="en-US" sz="1200" kern="1200" dirty="0">
                <a:solidFill>
                  <a:schemeClr val="tx1"/>
                </a:solidFill>
                <a:effectLst/>
                <a:latin typeface="+mn-lt"/>
                <a:ea typeface="+mn-ea"/>
                <a:cs typeface="+mn-cs"/>
              </a:rPr>
              <a:t>keyword and an </a:t>
            </a:r>
            <a:r>
              <a:rPr lang="en-US" sz="1200" b="1" kern="1200" dirty="0">
                <a:solidFill>
                  <a:schemeClr val="tx1"/>
                </a:solidFill>
                <a:effectLst/>
                <a:latin typeface="+mn-lt"/>
                <a:ea typeface="+mn-ea"/>
                <a:cs typeface="+mn-cs"/>
              </a:rPr>
              <a:t>END closing </a:t>
            </a:r>
            <a:r>
              <a:rPr lang="en-US" sz="1200" kern="1200" dirty="0">
                <a:solidFill>
                  <a:schemeClr val="tx1"/>
                </a:solidFill>
                <a:effectLst/>
                <a:latin typeface="+mn-lt"/>
                <a:ea typeface="+mn-ea"/>
                <a:cs typeface="+mn-cs"/>
              </a:rPr>
              <a:t>keyword to determine the portion of the code interested.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We don need brackets or special indentation.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ELSE and ELSEIF </a:t>
            </a:r>
            <a:r>
              <a:rPr lang="en-US" sz="1200" kern="1200" dirty="0">
                <a:solidFill>
                  <a:schemeClr val="tx1"/>
                </a:solidFill>
                <a:effectLst/>
                <a:latin typeface="+mn-lt"/>
                <a:ea typeface="+mn-ea"/>
                <a:cs typeface="+mn-cs"/>
              </a:rPr>
              <a:t>conditions are also available to test multiple options at once.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43</a:t>
            </a:fld>
            <a:endParaRPr lang="en-US"/>
          </a:p>
        </p:txBody>
      </p:sp>
    </p:spTree>
    <p:extLst>
      <p:ext uri="{BB962C8B-B14F-4D97-AF65-F5344CB8AC3E}">
        <p14:creationId xmlns:p14="http://schemas.microsoft.com/office/powerpoint/2010/main" val="2585701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Moving on from data type and basic operations, as any proper programming language,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needs tools to control the flow </a:t>
            </a:r>
            <a:r>
              <a:rPr lang="en-US" sz="1200" kern="1200" dirty="0">
                <a:solidFill>
                  <a:schemeClr val="tx1"/>
                </a:solidFill>
                <a:effectLst/>
                <a:latin typeface="+mn-lt"/>
                <a:ea typeface="+mn-ea"/>
                <a:cs typeface="+mn-cs"/>
              </a:rPr>
              <a:t>of how the code is executed.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Every main type of control flow is there.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we can use </a:t>
            </a:r>
            <a:r>
              <a:rPr lang="en-US" sz="1200" b="1" kern="1200" dirty="0">
                <a:solidFill>
                  <a:schemeClr val="tx1"/>
                </a:solidFill>
                <a:effectLst/>
                <a:latin typeface="+mn-lt"/>
                <a:ea typeface="+mn-ea"/>
                <a:cs typeface="+mn-cs"/>
              </a:rPr>
              <a:t>if-else condition to execute a snippet of code only if a condition is matched</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just need an </a:t>
            </a:r>
            <a:r>
              <a:rPr lang="en-US" sz="1200" b="1" kern="1200" dirty="0">
                <a:solidFill>
                  <a:schemeClr val="tx1"/>
                </a:solidFill>
                <a:effectLst/>
                <a:latin typeface="+mn-lt"/>
                <a:ea typeface="+mn-ea"/>
                <a:cs typeface="+mn-cs"/>
              </a:rPr>
              <a:t>IF opening </a:t>
            </a:r>
            <a:r>
              <a:rPr lang="en-US" sz="1200" kern="1200" dirty="0">
                <a:solidFill>
                  <a:schemeClr val="tx1"/>
                </a:solidFill>
                <a:effectLst/>
                <a:latin typeface="+mn-lt"/>
                <a:ea typeface="+mn-ea"/>
                <a:cs typeface="+mn-cs"/>
              </a:rPr>
              <a:t>keyword and an </a:t>
            </a:r>
            <a:r>
              <a:rPr lang="en-US" sz="1200" b="1" kern="1200" dirty="0">
                <a:solidFill>
                  <a:schemeClr val="tx1"/>
                </a:solidFill>
                <a:effectLst/>
                <a:latin typeface="+mn-lt"/>
                <a:ea typeface="+mn-ea"/>
                <a:cs typeface="+mn-cs"/>
              </a:rPr>
              <a:t>END closing </a:t>
            </a:r>
            <a:r>
              <a:rPr lang="en-US" sz="1200" kern="1200" dirty="0">
                <a:solidFill>
                  <a:schemeClr val="tx1"/>
                </a:solidFill>
                <a:effectLst/>
                <a:latin typeface="+mn-lt"/>
                <a:ea typeface="+mn-ea"/>
                <a:cs typeface="+mn-cs"/>
              </a:rPr>
              <a:t>keyword to determine the portion of the code interested.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We don need brackets or special indentation.</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ELSE and ELSEIF </a:t>
            </a:r>
            <a:r>
              <a:rPr lang="en-US" sz="1200" kern="1200" dirty="0">
                <a:solidFill>
                  <a:schemeClr val="tx1"/>
                </a:solidFill>
                <a:effectLst/>
                <a:latin typeface="+mn-lt"/>
                <a:ea typeface="+mn-ea"/>
                <a:cs typeface="+mn-cs"/>
              </a:rPr>
              <a:t>conditions are also available to test multiple options at once.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44</a:t>
            </a:fld>
            <a:endParaRPr lang="en-US"/>
          </a:p>
        </p:txBody>
      </p:sp>
    </p:spTree>
    <p:extLst>
      <p:ext uri="{BB962C8B-B14F-4D97-AF65-F5344CB8AC3E}">
        <p14:creationId xmlns:p14="http://schemas.microsoft.com/office/powerpoint/2010/main" val="31147328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Also, a </a:t>
            </a:r>
            <a:r>
              <a:rPr lang="en-US" sz="1200" b="1" kern="1200" dirty="0">
                <a:solidFill>
                  <a:schemeClr val="tx1"/>
                </a:solidFill>
                <a:effectLst/>
                <a:latin typeface="+mn-lt"/>
                <a:ea typeface="+mn-ea"/>
                <a:cs typeface="+mn-cs"/>
              </a:rPr>
              <a:t>FOR loop </a:t>
            </a:r>
            <a:r>
              <a:rPr lang="en-US" sz="1200" kern="1200" dirty="0">
                <a:solidFill>
                  <a:schemeClr val="tx1"/>
                </a:solidFill>
                <a:effectLst/>
                <a:latin typeface="+mn-lt"/>
                <a:ea typeface="+mn-ea"/>
                <a:cs typeface="+mn-cs"/>
              </a:rPr>
              <a:t>is available to allow you to run a piece of code for a fixed and known number of times.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way you call is again by using the keyword </a:t>
            </a:r>
            <a:r>
              <a:rPr lang="en-US" sz="1200" b="1" kern="1200" dirty="0">
                <a:solidFill>
                  <a:schemeClr val="tx1"/>
                </a:solidFill>
                <a:effectLst/>
                <a:latin typeface="+mn-lt"/>
                <a:ea typeface="+mn-ea"/>
                <a:cs typeface="+mn-cs"/>
              </a:rPr>
              <a:t>FOR to open the loop, and END to close </a:t>
            </a:r>
            <a:r>
              <a:rPr lang="en-US" sz="1200" kern="1200" dirty="0">
                <a:solidFill>
                  <a:schemeClr val="tx1"/>
                </a:solidFill>
                <a:effectLst/>
                <a:latin typeface="+mn-lt"/>
                <a:ea typeface="+mn-ea"/>
                <a:cs typeface="+mn-cs"/>
              </a:rPr>
              <a:t>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also nest more the one loop inside the other.</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45</a:t>
            </a:fld>
            <a:endParaRPr lang="en-US"/>
          </a:p>
        </p:txBody>
      </p:sp>
    </p:spTree>
    <p:extLst>
      <p:ext uri="{BB962C8B-B14F-4D97-AF65-F5344CB8AC3E}">
        <p14:creationId xmlns:p14="http://schemas.microsoft.com/office/powerpoint/2010/main" val="31632468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last major control flow mechanism is the </a:t>
            </a:r>
            <a:r>
              <a:rPr lang="en-US" sz="1200" b="1" kern="1200" dirty="0">
                <a:solidFill>
                  <a:schemeClr val="tx1"/>
                </a:solidFill>
                <a:effectLst/>
                <a:latin typeface="+mn-lt"/>
                <a:ea typeface="+mn-ea"/>
                <a:cs typeface="+mn-cs"/>
              </a:rPr>
              <a:t>while loop</a:t>
            </a:r>
            <a:r>
              <a:rPr lang="en-US" sz="1200" kern="1200" dirty="0">
                <a:solidFill>
                  <a:schemeClr val="tx1"/>
                </a:solidFill>
                <a:effectLst/>
                <a:latin typeface="+mn-lt"/>
                <a:ea typeface="+mn-ea"/>
                <a:cs typeface="+mn-cs"/>
              </a:rPr>
              <a:t>, which you can use when you need to run some code multiple time but you don’t have an exact number of repetitions.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while loop checks the value of a condition and keeps looping as long as that condition is met.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want to exit the loop early, or you want to check a secondary condition, you can also use a </a:t>
            </a:r>
            <a:r>
              <a:rPr lang="en-US" sz="1200" b="1" kern="1200" dirty="0">
                <a:solidFill>
                  <a:schemeClr val="tx1"/>
                </a:solidFill>
                <a:effectLst/>
                <a:latin typeface="+mn-lt"/>
                <a:ea typeface="+mn-ea"/>
                <a:cs typeface="+mn-cs"/>
              </a:rPr>
              <a:t>break</a:t>
            </a:r>
            <a:r>
              <a:rPr lang="en-US" sz="1200" kern="1200" dirty="0">
                <a:solidFill>
                  <a:schemeClr val="tx1"/>
                </a:solidFill>
                <a:effectLst/>
                <a:latin typeface="+mn-lt"/>
                <a:ea typeface="+mn-ea"/>
                <a:cs typeface="+mn-cs"/>
              </a:rPr>
              <a:t> statement somewhere inside the while loop.</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46</a:t>
            </a:fld>
            <a:endParaRPr lang="en-US"/>
          </a:p>
        </p:txBody>
      </p:sp>
    </p:spTree>
    <p:extLst>
      <p:ext uri="{BB962C8B-B14F-4D97-AF65-F5344CB8AC3E}">
        <p14:creationId xmlns:p14="http://schemas.microsoft.com/office/powerpoint/2010/main" val="2239070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Ok, we made it this far covering as quickly as possible the basic syntax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as a programming language.</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47</a:t>
            </a:fld>
            <a:endParaRPr lang="en-US" dirty="0"/>
          </a:p>
        </p:txBody>
      </p:sp>
    </p:spTree>
    <p:extLst>
      <p:ext uri="{BB962C8B-B14F-4D97-AF65-F5344CB8AC3E}">
        <p14:creationId xmlns:p14="http://schemas.microsoft.com/office/powerpoint/2010/main" val="2075262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move a step forward and see a few best practices of code writing.</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48</a:t>
            </a:fld>
            <a:endParaRPr lang="en-US" dirty="0"/>
          </a:p>
        </p:txBody>
      </p:sp>
    </p:spTree>
    <p:extLst>
      <p:ext uri="{BB962C8B-B14F-4D97-AF65-F5344CB8AC3E}">
        <p14:creationId xmlns:p14="http://schemas.microsoft.com/office/powerpoint/2010/main" val="19144890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said previously that you can write code in the command window.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a:t>
            </a:r>
            <a:r>
              <a:rPr lang="en-US" sz="1200" b="1" kern="1200" dirty="0">
                <a:solidFill>
                  <a:schemeClr val="tx1"/>
                </a:solidFill>
                <a:effectLst/>
                <a:latin typeface="+mn-lt"/>
                <a:ea typeface="+mn-ea"/>
                <a:cs typeface="+mn-cs"/>
              </a:rPr>
              <a:t>that doesn’t mean that you should really do it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Command window is great to check variables values, calling scripts, debugging your code and so on, but </a:t>
            </a:r>
            <a:r>
              <a:rPr lang="en-US" sz="1200" b="1" kern="1200" dirty="0">
                <a:solidFill>
                  <a:schemeClr val="tx1"/>
                </a:solidFill>
                <a:effectLst/>
                <a:latin typeface="+mn-lt"/>
                <a:ea typeface="+mn-ea"/>
                <a:cs typeface="+mn-cs"/>
              </a:rPr>
              <a:t>it’s not a great place to write actual code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click the first button on the menu bar, where it says “</a:t>
            </a:r>
            <a:r>
              <a:rPr lang="en-US" sz="1200" b="1" kern="1200" dirty="0">
                <a:solidFill>
                  <a:schemeClr val="tx1"/>
                </a:solidFill>
                <a:effectLst/>
                <a:latin typeface="+mn-lt"/>
                <a:ea typeface="+mn-ea"/>
                <a:cs typeface="+mn-cs"/>
              </a:rPr>
              <a:t>new script</a:t>
            </a:r>
            <a:r>
              <a:rPr lang="en-US" sz="1200" kern="1200" dirty="0">
                <a:solidFill>
                  <a:schemeClr val="tx1"/>
                </a:solidFill>
                <a:effectLst/>
                <a:latin typeface="+mn-lt"/>
                <a:ea typeface="+mn-ea"/>
                <a:cs typeface="+mn-cs"/>
              </a:rPr>
              <a:t>”, a new window will pop up which is the </a:t>
            </a:r>
            <a:r>
              <a:rPr lang="en-US" sz="1200" b="1" kern="1200" dirty="0">
                <a:solidFill>
                  <a:schemeClr val="tx1"/>
                </a:solidFill>
                <a:effectLst/>
                <a:latin typeface="+mn-lt"/>
                <a:ea typeface="+mn-ea"/>
                <a:cs typeface="+mn-cs"/>
              </a:rPr>
              <a:t>Editor window</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49</a:t>
            </a:fld>
            <a:endParaRPr lang="en-US"/>
          </a:p>
        </p:txBody>
      </p:sp>
    </p:spTree>
    <p:extLst>
      <p:ext uri="{BB962C8B-B14F-4D97-AF65-F5344CB8AC3E}">
        <p14:creationId xmlns:p14="http://schemas.microsoft.com/office/powerpoint/2010/main" val="2033849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the word MATLAB comes from the full name of Matrix Laboratory, because the </a:t>
            </a:r>
            <a:r>
              <a:rPr lang="en-US" sz="1200" b="1" kern="1200" dirty="0">
                <a:solidFill>
                  <a:schemeClr val="tx1"/>
                </a:solidFill>
                <a:effectLst/>
                <a:latin typeface="+mn-lt"/>
                <a:ea typeface="+mn-ea"/>
                <a:cs typeface="+mn-cs"/>
              </a:rPr>
              <a:t>basic data structure in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are matrices</a:t>
            </a:r>
            <a:r>
              <a:rPr lang="en-US" sz="1200" kern="1200" dirty="0">
                <a:solidFill>
                  <a:schemeClr val="tx1"/>
                </a:solidFill>
                <a:effectLst/>
                <a:latin typeface="+mn-lt"/>
                <a:ea typeface="+mn-ea"/>
                <a:cs typeface="+mn-cs"/>
              </a:rPr>
              <a:t>, and everything is built around the idea of </a:t>
            </a:r>
            <a:r>
              <a:rPr lang="en-US" sz="1200" b="1" kern="1200" dirty="0">
                <a:solidFill>
                  <a:schemeClr val="tx1"/>
                </a:solidFill>
                <a:effectLst/>
                <a:latin typeface="+mn-lt"/>
                <a:ea typeface="+mn-ea"/>
                <a:cs typeface="+mn-cs"/>
              </a:rPr>
              <a:t>simplifying as much as possible matrix-vector operations</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err="1">
                <a:solidFill>
                  <a:schemeClr val="tx1"/>
                </a:solidFill>
                <a:effectLst/>
                <a:latin typeface="+mn-lt"/>
                <a:ea typeface="+mn-ea"/>
                <a:cs typeface="+mn-cs"/>
              </a:rPr>
              <a:t>Mathworks</a:t>
            </a:r>
            <a:r>
              <a:rPr lang="en-US" sz="1200" b="1" kern="1200" dirty="0">
                <a:solidFill>
                  <a:schemeClr val="tx1"/>
                </a:solidFill>
                <a:effectLst/>
                <a:latin typeface="+mn-lt"/>
                <a:ea typeface="+mn-ea"/>
                <a:cs typeface="+mn-cs"/>
              </a:rPr>
              <a:t>, which is the company behind </a:t>
            </a:r>
            <a:r>
              <a:rPr lang="en-US" sz="1200" b="1"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has built an entire framework comprising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high-level scripting language,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 interactive computing environment based on a perfectly tailored graphic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an ever-growing number of additional toolboxes designed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make of MATLAB possibly </a:t>
            </a:r>
            <a:r>
              <a:rPr lang="en-US" sz="1200" b="1" kern="1200" dirty="0">
                <a:solidFill>
                  <a:schemeClr val="tx1"/>
                </a:solidFill>
                <a:effectLst/>
                <a:latin typeface="+mn-lt"/>
                <a:ea typeface="+mn-ea"/>
                <a:cs typeface="+mn-cs"/>
              </a:rPr>
              <a:t>one of the easiest options when it comes to </a:t>
            </a:r>
            <a:r>
              <a:rPr lang="en-US" sz="1200" kern="1200" dirty="0">
                <a:solidFill>
                  <a:schemeClr val="tx1"/>
                </a:solidFill>
                <a:effectLst/>
                <a:latin typeface="+mn-lt"/>
                <a:ea typeface="+mn-ea"/>
                <a:cs typeface="+mn-cs"/>
              </a:rPr>
              <a:t>automating complex processing pipelines, visually exploring datasets, algorithm prototyping, and model development.</a:t>
            </a:r>
          </a:p>
          <a:p>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Matlab’s</a:t>
            </a:r>
            <a:r>
              <a:rPr lang="en-US" sz="1200" kern="1200" dirty="0">
                <a:solidFill>
                  <a:schemeClr val="tx1"/>
                </a:solidFill>
                <a:effectLst/>
                <a:latin typeface="+mn-lt"/>
                <a:ea typeface="+mn-ea"/>
                <a:cs typeface="+mn-cs"/>
              </a:rPr>
              <a:t> editor is a </a:t>
            </a:r>
            <a:r>
              <a:rPr lang="en-US" sz="1200" b="1" kern="1200" dirty="0">
                <a:solidFill>
                  <a:schemeClr val="tx1"/>
                </a:solidFill>
                <a:effectLst/>
                <a:latin typeface="+mn-lt"/>
                <a:ea typeface="+mn-ea"/>
                <a:cs typeface="+mn-cs"/>
              </a:rPr>
              <a:t>dedicate text editor</a:t>
            </a:r>
            <a:r>
              <a:rPr lang="en-US" sz="1200" kern="1200" dirty="0">
                <a:solidFill>
                  <a:schemeClr val="tx1"/>
                </a:solidFill>
                <a:effectLst/>
                <a:latin typeface="+mn-lt"/>
                <a:ea typeface="+mn-ea"/>
                <a:cs typeface="+mn-cs"/>
              </a:rPr>
              <a:t> where you can write text and save it as an m-file.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m-file, at its core, is nothing more than a text file containing a sequence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instructions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that will be executed one at a time, top to bottom.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Running a script produces the exact same results as if we were to execute each line of it in the command window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but it allows you to keep track of what you are doing, saving your script, and reuse it later on, maybe on a different dataset.</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50</a:t>
            </a:fld>
            <a:endParaRPr lang="en-US"/>
          </a:p>
        </p:txBody>
      </p:sp>
    </p:spTree>
    <p:extLst>
      <p:ext uri="{BB962C8B-B14F-4D97-AF65-F5344CB8AC3E}">
        <p14:creationId xmlns:p14="http://schemas.microsoft.com/office/powerpoint/2010/main" val="1090849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as easy as it sounds, but this comes at the cost of some </a:t>
            </a:r>
            <a:r>
              <a:rPr lang="en-US" sz="1200" b="1" kern="1200" dirty="0">
                <a:solidFill>
                  <a:schemeClr val="tx1"/>
                </a:solidFill>
                <a:effectLst/>
                <a:latin typeface="+mn-lt"/>
                <a:ea typeface="+mn-ea"/>
                <a:cs typeface="+mn-cs"/>
              </a:rPr>
              <a:t>‘security’ issues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a:t>
            </a:r>
            <a:r>
              <a:rPr lang="en-US" sz="1200" b="1" kern="1200" dirty="0">
                <a:solidFill>
                  <a:schemeClr val="tx1"/>
                </a:solidFill>
                <a:effectLst/>
                <a:latin typeface="+mn-lt"/>
                <a:ea typeface="+mn-ea"/>
                <a:cs typeface="+mn-cs"/>
              </a:rPr>
              <a:t>scripts do not have a dedicate memory space</a:t>
            </a:r>
            <a:r>
              <a:rPr lang="en-US" sz="1200" kern="1200" dirty="0">
                <a:solidFill>
                  <a:schemeClr val="tx1"/>
                </a:solidFill>
                <a:effectLst/>
                <a:latin typeface="+mn-lt"/>
                <a:ea typeface="+mn-ea"/>
                <a:cs typeface="+mn-cs"/>
              </a:rPr>
              <a:t>, and they share the same workspace as the command window.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means that if we create a variable A using the console, and then we run a script which redefines a new variable A, we loose the original one and there is no coming back.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Being aware of this is a matter of practice, but it is something you need to be careful about while using scripts.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51</a:t>
            </a:fld>
            <a:endParaRPr lang="en-US"/>
          </a:p>
        </p:txBody>
      </p:sp>
    </p:spTree>
    <p:extLst>
      <p:ext uri="{BB962C8B-B14F-4D97-AF65-F5344CB8AC3E}">
        <p14:creationId xmlns:p14="http://schemas.microsoft.com/office/powerpoint/2010/main" val="34221267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want to have </a:t>
            </a:r>
            <a:r>
              <a:rPr lang="en-US" sz="1200" b="1" kern="1200" dirty="0">
                <a:solidFill>
                  <a:schemeClr val="tx1"/>
                </a:solidFill>
                <a:effectLst/>
                <a:latin typeface="+mn-lt"/>
                <a:ea typeface="+mn-ea"/>
                <a:cs typeface="+mn-cs"/>
              </a:rPr>
              <a:t>better control over what our code does</a:t>
            </a:r>
            <a:r>
              <a:rPr lang="en-US" sz="1200" kern="1200" dirty="0">
                <a:solidFill>
                  <a:schemeClr val="tx1"/>
                </a:solidFill>
                <a:effectLst/>
                <a:latin typeface="+mn-lt"/>
                <a:ea typeface="+mn-ea"/>
                <a:cs typeface="+mn-cs"/>
              </a:rPr>
              <a:t>, and which part of memory it can read and write, we can resort to a different type of m-file which is called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Writing a function allows us to </a:t>
            </a:r>
            <a:r>
              <a:rPr lang="en-US" sz="1200" b="1" kern="1200" dirty="0">
                <a:solidFill>
                  <a:schemeClr val="tx1"/>
                </a:solidFill>
                <a:effectLst/>
                <a:latin typeface="+mn-lt"/>
                <a:ea typeface="+mn-ea"/>
                <a:cs typeface="+mn-cs"/>
              </a:rPr>
              <a:t>encapsulate a set of commands </a:t>
            </a:r>
            <a:r>
              <a:rPr lang="en-US" sz="1200" kern="1200" dirty="0">
                <a:solidFill>
                  <a:schemeClr val="tx1"/>
                </a:solidFill>
                <a:effectLst/>
                <a:latin typeface="+mn-lt"/>
                <a:ea typeface="+mn-ea"/>
                <a:cs typeface="+mn-cs"/>
              </a:rPr>
              <a:t>in a dedicate space, and to give them a name, an alias, we can use to call that piece of code multiple times during our 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main difference between a script m-file and a function m-file </a:t>
            </a:r>
            <a:r>
              <a:rPr lang="en-US" sz="1200" kern="1200" dirty="0">
                <a:solidFill>
                  <a:schemeClr val="tx1"/>
                </a:solidFill>
                <a:effectLst/>
                <a:latin typeface="+mn-lt"/>
                <a:ea typeface="+mn-ea"/>
                <a:cs typeface="+mn-cs"/>
              </a:rPr>
              <a:t>is in the first row of the function file.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It starts with a keyword ‘function’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closes with an ‘end’ keyword like we have seen for all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statements that encloses a portion of our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Then we can list a set of </a:t>
            </a:r>
            <a:r>
              <a:rPr lang="en-US" sz="1200" b="1" kern="1200" dirty="0">
                <a:solidFill>
                  <a:schemeClr val="tx1"/>
                </a:solidFill>
                <a:effectLst/>
                <a:latin typeface="+mn-lt"/>
                <a:ea typeface="+mn-ea"/>
                <a:cs typeface="+mn-cs"/>
              </a:rPr>
              <a:t>output variables </a:t>
            </a:r>
            <a:r>
              <a:rPr lang="en-US" sz="1200" kern="1200" dirty="0">
                <a:solidFill>
                  <a:schemeClr val="tx1"/>
                </a:solidFill>
                <a:effectLst/>
                <a:latin typeface="+mn-lt"/>
                <a:ea typeface="+mn-ea"/>
                <a:cs typeface="+mn-cs"/>
              </a:rPr>
              <a:t>using square brackets (which avoid the need of using return statements)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input variables </a:t>
            </a:r>
            <a:r>
              <a:rPr lang="en-US" sz="1200" kern="1200" dirty="0">
                <a:solidFill>
                  <a:schemeClr val="tx1"/>
                </a:solidFill>
                <a:effectLst/>
                <a:latin typeface="+mn-lt"/>
                <a:ea typeface="+mn-ea"/>
                <a:cs typeface="+mn-cs"/>
              </a:rPr>
              <a:t>using parenthesis.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The body of the function will be used to process the inputs and to produce the outputs.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We can then give a name to our function and save the file using the same name.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52</a:t>
            </a:fld>
            <a:endParaRPr lang="en-US"/>
          </a:p>
        </p:txBody>
      </p:sp>
    </p:spTree>
    <p:extLst>
      <p:ext uri="{BB962C8B-B14F-4D97-AF65-F5344CB8AC3E}">
        <p14:creationId xmlns:p14="http://schemas.microsoft.com/office/powerpoint/2010/main" val="10144355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Choosing a unique name</a:t>
            </a:r>
            <a:r>
              <a:rPr lang="en-US" sz="1200" kern="1200" dirty="0">
                <a:solidFill>
                  <a:schemeClr val="tx1"/>
                </a:solidFill>
                <a:effectLst/>
                <a:latin typeface="+mn-lt"/>
                <a:ea typeface="+mn-ea"/>
                <a:cs typeface="+mn-cs"/>
              </a:rPr>
              <a:t> is important because that’s how we can call the function later on to use its functionalities.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what’s good about functions is that, unlike scripts, </a:t>
            </a:r>
            <a:r>
              <a:rPr lang="en-US" sz="1200" b="1" kern="1200" dirty="0">
                <a:solidFill>
                  <a:schemeClr val="tx1"/>
                </a:solidFill>
                <a:effectLst/>
                <a:latin typeface="+mn-lt"/>
                <a:ea typeface="+mn-ea"/>
                <a:cs typeface="+mn-cs"/>
              </a:rPr>
              <a:t>they have their own memory space </a:t>
            </a:r>
            <a:r>
              <a:rPr lang="en-US" sz="1200" kern="1200" dirty="0">
                <a:solidFill>
                  <a:schemeClr val="tx1"/>
                </a:solidFill>
                <a:effectLst/>
                <a:latin typeface="+mn-lt"/>
                <a:ea typeface="+mn-ea"/>
                <a:cs typeface="+mn-cs"/>
              </a:rPr>
              <a:t>which does not interfere with the main workspace, so we are safe that the only way running a function will affect our code is through the outputs of the function themselves.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53</a:t>
            </a:fld>
            <a:endParaRPr lang="en-US"/>
          </a:p>
        </p:txBody>
      </p:sp>
    </p:spTree>
    <p:extLst>
      <p:ext uri="{BB962C8B-B14F-4D97-AF65-F5344CB8AC3E}">
        <p14:creationId xmlns:p14="http://schemas.microsoft.com/office/powerpoint/2010/main" val="1261881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general rule, my suggestion is every time you need to write some code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try to refactor as much code as possible into as small as possible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you write only one big script file, which will act as your main file that you can use to call as many functions as you can, either your own function, or the ones provided by some toolbox.</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54</a:t>
            </a:fld>
            <a:endParaRPr lang="en-US"/>
          </a:p>
        </p:txBody>
      </p:sp>
    </p:spTree>
    <p:extLst>
      <p:ext uri="{BB962C8B-B14F-4D97-AF65-F5344CB8AC3E}">
        <p14:creationId xmlns:p14="http://schemas.microsoft.com/office/powerpoint/2010/main" val="14678174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said previously that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editor is mostly a text editor. Well, a better definition of it is probably a </a:t>
            </a:r>
            <a:r>
              <a:rPr lang="en-US" sz="1200" b="1" kern="1200" dirty="0">
                <a:solidFill>
                  <a:schemeClr val="tx1"/>
                </a:solidFill>
                <a:effectLst/>
                <a:latin typeface="+mn-lt"/>
                <a:ea typeface="+mn-ea"/>
                <a:cs typeface="+mn-cs"/>
              </a:rPr>
              <a:t>text editor on steroids</a:t>
            </a:r>
            <a:r>
              <a:rPr lang="en-US" sz="1200" kern="1200" dirty="0">
                <a:solidFill>
                  <a:schemeClr val="tx1"/>
                </a:solidFill>
                <a:effectLst/>
                <a:latin typeface="+mn-lt"/>
                <a:ea typeface="+mn-ea"/>
                <a:cs typeface="+mn-cs"/>
              </a:rPr>
              <a:t>, as it has a lot, really a lot, of hidden functionalities to assist you while writing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most interesting ones is that </a:t>
            </a:r>
            <a:r>
              <a:rPr lang="en-US" sz="1200" b="1" kern="1200" dirty="0">
                <a:solidFill>
                  <a:schemeClr val="tx1"/>
                </a:solidFill>
                <a:effectLst/>
                <a:latin typeface="+mn-lt"/>
                <a:ea typeface="+mn-ea"/>
                <a:cs typeface="+mn-cs"/>
              </a:rPr>
              <a:t>it continuously performs automatic code checking </a:t>
            </a:r>
            <a:r>
              <a:rPr lang="en-US" sz="1200" kern="1200" dirty="0">
                <a:solidFill>
                  <a:schemeClr val="tx1"/>
                </a:solidFill>
                <a:effectLst/>
                <a:latin typeface="+mn-lt"/>
                <a:ea typeface="+mn-ea"/>
                <a:cs typeface="+mn-cs"/>
              </a:rPr>
              <a:t>of what you are writing, giving you </a:t>
            </a:r>
            <a:r>
              <a:rPr lang="en-US" sz="1200" b="1" kern="1200" dirty="0">
                <a:solidFill>
                  <a:schemeClr val="tx1"/>
                </a:solidFill>
                <a:effectLst/>
                <a:latin typeface="+mn-lt"/>
                <a:ea typeface="+mn-ea"/>
                <a:cs typeface="+mn-cs"/>
              </a:rPr>
              <a:t>suggestions</a:t>
            </a:r>
            <a:r>
              <a:rPr lang="en-US" sz="1200" kern="1200" dirty="0">
                <a:solidFill>
                  <a:schemeClr val="tx1"/>
                </a:solidFill>
                <a:effectLst/>
                <a:latin typeface="+mn-lt"/>
                <a:ea typeface="+mn-ea"/>
                <a:cs typeface="+mn-cs"/>
              </a:rPr>
              <a:t> about how to improve your code, or </a:t>
            </a:r>
            <a:r>
              <a:rPr lang="en-US" sz="1200" b="1" kern="1200" dirty="0">
                <a:solidFill>
                  <a:schemeClr val="tx1"/>
                </a:solidFill>
                <a:effectLst/>
                <a:latin typeface="+mn-lt"/>
                <a:ea typeface="+mn-ea"/>
                <a:cs typeface="+mn-cs"/>
              </a:rPr>
              <a:t>warnings</a:t>
            </a:r>
            <a:r>
              <a:rPr lang="en-US" sz="1200" kern="1200" dirty="0">
                <a:solidFill>
                  <a:schemeClr val="tx1"/>
                </a:solidFill>
                <a:effectLst/>
                <a:latin typeface="+mn-lt"/>
                <a:ea typeface="+mn-ea"/>
                <a:cs typeface="+mn-cs"/>
              </a:rPr>
              <a:t> about errors you may have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see all of this on a </a:t>
            </a:r>
            <a:r>
              <a:rPr lang="en-US" sz="1200" b="1" kern="1200" dirty="0">
                <a:solidFill>
                  <a:schemeClr val="tx1"/>
                </a:solidFill>
                <a:effectLst/>
                <a:latin typeface="+mn-lt"/>
                <a:ea typeface="+mn-ea"/>
                <a:cs typeface="+mn-cs"/>
              </a:rPr>
              <a:t>sidebar on the right side of the editor </a:t>
            </a:r>
            <a:r>
              <a:rPr lang="en-US" sz="1200" kern="1200" dirty="0">
                <a:solidFill>
                  <a:schemeClr val="tx1"/>
                </a:solidFill>
                <a:effectLst/>
                <a:latin typeface="+mn-lt"/>
                <a:ea typeface="+mn-ea"/>
                <a:cs typeface="+mn-cs"/>
              </a:rPr>
              <a:t>window.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a:t>
            </a:r>
            <a:r>
              <a:rPr lang="en-US" sz="1200" b="1" kern="1200" dirty="0">
                <a:solidFill>
                  <a:schemeClr val="tx1"/>
                </a:solidFill>
                <a:effectLst/>
                <a:latin typeface="+mn-lt"/>
                <a:ea typeface="+mn-ea"/>
                <a:cs typeface="+mn-cs"/>
              </a:rPr>
              <a:t>click on each marker to jump to </a:t>
            </a:r>
            <a:r>
              <a:rPr lang="en-US" sz="1200" kern="1200" dirty="0">
                <a:solidFill>
                  <a:schemeClr val="tx1"/>
                </a:solidFill>
                <a:effectLst/>
                <a:latin typeface="+mn-lt"/>
                <a:ea typeface="+mn-ea"/>
                <a:cs typeface="+mn-cs"/>
              </a:rPr>
              <a:t>the relevant line of code and read the message that the editor is trying to give you.</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55</a:t>
            </a:fld>
            <a:endParaRPr lang="en-US"/>
          </a:p>
        </p:txBody>
      </p:sp>
    </p:spTree>
    <p:extLst>
      <p:ext uri="{BB962C8B-B14F-4D97-AF65-F5344CB8AC3E}">
        <p14:creationId xmlns:p14="http://schemas.microsoft.com/office/powerpoint/2010/main" val="12991469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the editor you can also resort to one of the </a:t>
            </a:r>
            <a:r>
              <a:rPr lang="en-US" sz="1200" b="1" kern="1200" dirty="0">
                <a:solidFill>
                  <a:schemeClr val="tx1"/>
                </a:solidFill>
                <a:effectLst/>
                <a:latin typeface="+mn-lt"/>
                <a:ea typeface="+mn-ea"/>
                <a:cs typeface="+mn-cs"/>
              </a:rPr>
              <a:t>easiest ways to debug your code “live” </a:t>
            </a:r>
            <a:r>
              <a:rPr lang="en-US" sz="1200" kern="1200" dirty="0">
                <a:solidFill>
                  <a:schemeClr val="tx1"/>
                </a:solidFill>
                <a:effectLst/>
                <a:latin typeface="+mn-lt"/>
                <a:ea typeface="+mn-ea"/>
                <a:cs typeface="+mn-cs"/>
              </a:rPr>
              <a:t>while coding.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as easy as </a:t>
            </a:r>
            <a:r>
              <a:rPr lang="en-US" sz="1200" b="1" kern="1200" dirty="0">
                <a:solidFill>
                  <a:schemeClr val="tx1"/>
                </a:solidFill>
                <a:effectLst/>
                <a:latin typeface="+mn-lt"/>
                <a:ea typeface="+mn-ea"/>
                <a:cs typeface="+mn-cs"/>
              </a:rPr>
              <a:t>highlighting a section of your code and pressing F9</a:t>
            </a:r>
            <a:r>
              <a:rPr lang="en-US" sz="1200" kern="1200" dirty="0">
                <a:solidFill>
                  <a:schemeClr val="tx1"/>
                </a:solidFill>
                <a:effectLst/>
                <a:latin typeface="+mn-lt"/>
                <a:ea typeface="+mn-ea"/>
                <a:cs typeface="+mn-cs"/>
              </a:rPr>
              <a:t>: as long as al the variables needed by that snippet have already been defined in the workspace, you will immediately see the output pop out on the command window, so that you can check for errors, or just see if the outcome is what you were expecting.</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56</a:t>
            </a:fld>
            <a:endParaRPr lang="en-US"/>
          </a:p>
        </p:txBody>
      </p:sp>
    </p:spTree>
    <p:extLst>
      <p:ext uri="{BB962C8B-B14F-4D97-AF65-F5344CB8AC3E}">
        <p14:creationId xmlns:p14="http://schemas.microsoft.com/office/powerpoint/2010/main" val="10842444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Clearly, you can also choose to opt for </a:t>
            </a:r>
            <a:r>
              <a:rPr lang="en-US" sz="1200" b="1" kern="1200" dirty="0">
                <a:solidFill>
                  <a:schemeClr val="tx1"/>
                </a:solidFill>
                <a:effectLst/>
                <a:latin typeface="+mn-lt"/>
                <a:ea typeface="+mn-ea"/>
                <a:cs typeface="+mn-cs"/>
              </a:rPr>
              <a:t>more proper ways to debug your code</a:t>
            </a:r>
            <a:r>
              <a:rPr lang="en-US" sz="1200" kern="1200" dirty="0">
                <a:solidFill>
                  <a:schemeClr val="tx1"/>
                </a:solidFill>
                <a:effectLst/>
                <a:latin typeface="+mn-lt"/>
                <a:ea typeface="+mn-ea"/>
                <a:cs typeface="+mn-cs"/>
              </a:rPr>
              <a:t>, and this is done from the editor windows,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Again, this is as simple as </a:t>
            </a:r>
            <a:r>
              <a:rPr lang="en-US" sz="1200" b="1" kern="1200" dirty="0">
                <a:solidFill>
                  <a:schemeClr val="tx1"/>
                </a:solidFill>
                <a:effectLst/>
                <a:latin typeface="+mn-lt"/>
                <a:ea typeface="+mn-ea"/>
                <a:cs typeface="+mn-cs"/>
              </a:rPr>
              <a:t>double-clicking a line number</a:t>
            </a:r>
            <a:r>
              <a:rPr lang="en-US" sz="1200" kern="1200" dirty="0">
                <a:solidFill>
                  <a:schemeClr val="tx1"/>
                </a:solidFill>
                <a:effectLst/>
                <a:latin typeface="+mn-lt"/>
                <a:ea typeface="+mn-ea"/>
                <a:cs typeface="+mn-cs"/>
              </a:rPr>
              <a:t>: this will create a </a:t>
            </a:r>
            <a:r>
              <a:rPr lang="en-US" sz="1200" b="1" kern="1200" dirty="0">
                <a:solidFill>
                  <a:schemeClr val="tx1"/>
                </a:solidFill>
                <a:effectLst/>
                <a:latin typeface="+mn-lt"/>
                <a:ea typeface="+mn-ea"/>
                <a:cs typeface="+mn-cs"/>
              </a:rPr>
              <a:t>breakpoint</a:t>
            </a:r>
            <a:r>
              <a:rPr lang="en-US" sz="1200" kern="1200" dirty="0">
                <a:solidFill>
                  <a:schemeClr val="tx1"/>
                </a:solidFill>
                <a:effectLst/>
                <a:latin typeface="+mn-lt"/>
                <a:ea typeface="+mn-ea"/>
                <a:cs typeface="+mn-cs"/>
              </a:rPr>
              <a:t> at that position and the next time you will run the script, the execution will stop right at that point for you to check if everything is going as expected.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may place </a:t>
            </a:r>
            <a:r>
              <a:rPr lang="en-US" sz="1200" b="1" kern="1200" dirty="0">
                <a:solidFill>
                  <a:schemeClr val="tx1"/>
                </a:solidFill>
                <a:effectLst/>
                <a:latin typeface="+mn-lt"/>
                <a:ea typeface="+mn-ea"/>
                <a:cs typeface="+mn-cs"/>
              </a:rPr>
              <a:t>as many breakpoints as you want </a:t>
            </a:r>
            <a:r>
              <a:rPr lang="en-US" sz="1200" kern="1200" dirty="0">
                <a:solidFill>
                  <a:schemeClr val="tx1"/>
                </a:solidFill>
                <a:effectLst/>
                <a:latin typeface="+mn-lt"/>
                <a:ea typeface="+mn-ea"/>
                <a:cs typeface="+mn-cs"/>
              </a:rPr>
              <a:t>in your code, and while executing a green arrow while highlighting the current breakpoints.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Debugging is quite intuitive because </a:t>
            </a:r>
            <a:r>
              <a:rPr lang="en-US" sz="1200" b="1" kern="1200" dirty="0">
                <a:solidFill>
                  <a:schemeClr val="tx1"/>
                </a:solidFill>
                <a:effectLst/>
                <a:latin typeface="+mn-lt"/>
                <a:ea typeface="+mn-ea"/>
                <a:cs typeface="+mn-cs"/>
              </a:rPr>
              <a:t>there is no real ‘debug mode</a:t>
            </a:r>
            <a:r>
              <a:rPr lang="en-US" sz="1200" kern="1200" dirty="0">
                <a:solidFill>
                  <a:schemeClr val="tx1"/>
                </a:solidFill>
                <a:effectLst/>
                <a:latin typeface="+mn-lt"/>
                <a:ea typeface="+mn-ea"/>
                <a:cs typeface="+mn-cs"/>
              </a:rPr>
              <a:t>’: if there are breakpoints, running the script will stop at them, if there are no breakpoints, all the code will be executed.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That’s it.</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57</a:t>
            </a:fld>
            <a:endParaRPr lang="en-US"/>
          </a:p>
        </p:txBody>
      </p:sp>
    </p:spTree>
    <p:extLst>
      <p:ext uri="{BB962C8B-B14F-4D97-AF65-F5344CB8AC3E}">
        <p14:creationId xmlns:p14="http://schemas.microsoft.com/office/powerpoint/2010/main" val="34025698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58</a:t>
            </a:fld>
            <a:endParaRPr lang="en-US"/>
          </a:p>
        </p:txBody>
      </p:sp>
    </p:spTree>
    <p:extLst>
      <p:ext uri="{BB962C8B-B14F-4D97-AF65-F5344CB8AC3E}">
        <p14:creationId xmlns:p14="http://schemas.microsoft.com/office/powerpoint/2010/main" val="34677483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While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editor is super cool and full of functionalities, in the latest releases </a:t>
            </a:r>
            <a:r>
              <a:rPr lang="en-US" sz="1200" kern="1200" dirty="0" err="1">
                <a:solidFill>
                  <a:schemeClr val="tx1"/>
                </a:solidFill>
                <a:effectLst/>
                <a:latin typeface="+mn-lt"/>
                <a:ea typeface="+mn-ea"/>
                <a:cs typeface="+mn-cs"/>
              </a:rPr>
              <a:t>Mathworks</a:t>
            </a:r>
            <a:r>
              <a:rPr lang="en-US" sz="1200" kern="1200" dirty="0">
                <a:solidFill>
                  <a:schemeClr val="tx1"/>
                </a:solidFill>
                <a:effectLst/>
                <a:latin typeface="+mn-lt"/>
                <a:ea typeface="+mn-ea"/>
                <a:cs typeface="+mn-cs"/>
              </a:rPr>
              <a:t> added also a new type of editor called Live Editor, that you can open by clicking on the second button on the menu toolbar. </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59</a:t>
            </a:fld>
            <a:endParaRPr lang="en-US"/>
          </a:p>
        </p:txBody>
      </p:sp>
    </p:spTree>
    <p:extLst>
      <p:ext uri="{BB962C8B-B14F-4D97-AF65-F5344CB8AC3E}">
        <p14:creationId xmlns:p14="http://schemas.microsoft.com/office/powerpoint/2010/main" val="1941782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now focus on a new question: </a:t>
            </a:r>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6</a:t>
            </a:fld>
            <a:endParaRPr lang="en-US" dirty="0"/>
          </a:p>
        </p:txBody>
      </p:sp>
    </p:spTree>
    <p:extLst>
      <p:ext uri="{BB962C8B-B14F-4D97-AF65-F5344CB8AC3E}">
        <p14:creationId xmlns:p14="http://schemas.microsoft.com/office/powerpoint/2010/main" val="33968693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shares all the same basic functionalities of the basic editor, but can also combine MATLAB code with formatted text, latex equations, and images. In addition, live scripts can store and display output alongside the code that creates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way you can also </a:t>
            </a:r>
            <a:r>
              <a:rPr lang="en-US" sz="1200" kern="1200" dirty="0" err="1">
                <a:solidFill>
                  <a:schemeClr val="tx1"/>
                </a:solidFill>
                <a:effectLst/>
                <a:latin typeface="+mn-lt"/>
                <a:ea typeface="+mn-ea"/>
                <a:cs typeface="+mn-cs"/>
              </a:rPr>
              <a:t>creaty</a:t>
            </a:r>
            <a:r>
              <a:rPr lang="en-US" sz="1200" kern="1200" dirty="0">
                <a:solidFill>
                  <a:schemeClr val="tx1"/>
                </a:solidFill>
                <a:effectLst/>
                <a:latin typeface="+mn-lt"/>
                <a:ea typeface="+mn-ea"/>
                <a:cs typeface="+mn-cs"/>
              </a:rPr>
              <a:t> high-quality report with code and results together, that you can save as PDF, HTML or LATEX.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Give it a try, because it’s really cool!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basically a </a:t>
            </a:r>
            <a:r>
              <a:rPr lang="en-US" sz="1200" b="1" kern="1200" dirty="0">
                <a:solidFill>
                  <a:schemeClr val="tx1"/>
                </a:solidFill>
                <a:effectLst/>
                <a:latin typeface="+mn-lt"/>
                <a:ea typeface="+mn-ea"/>
                <a:cs typeface="+mn-cs"/>
              </a:rPr>
              <a:t>duplicate of the idea behind project </a:t>
            </a:r>
            <a:r>
              <a:rPr lang="en-US" sz="1200" b="1"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for those of you who know Python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a:t>
            </a:r>
            <a:r>
              <a:rPr lang="en-US" sz="1200" b="1" kern="1200" dirty="0">
                <a:solidFill>
                  <a:schemeClr val="tx1"/>
                </a:solidFill>
                <a:effectLst/>
                <a:latin typeface="+mn-lt"/>
                <a:ea typeface="+mn-ea"/>
                <a:cs typeface="+mn-cs"/>
              </a:rPr>
              <a:t>don’t tell them I said that</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60</a:t>
            </a:fld>
            <a:endParaRPr lang="en-US"/>
          </a:p>
        </p:txBody>
      </p:sp>
    </p:spTree>
    <p:extLst>
      <p:ext uri="{BB962C8B-B14F-4D97-AF65-F5344CB8AC3E}">
        <p14:creationId xmlns:p14="http://schemas.microsoft.com/office/powerpoint/2010/main" val="15990704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shares all the same basic functionalities of the basic editor, but can also combine MATLAB code with formatted text, latex equations, and images. In addition, live scripts can store and display output alongside the code that creates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way you can also </a:t>
            </a:r>
            <a:r>
              <a:rPr lang="en-US" sz="1200" kern="1200" dirty="0" err="1">
                <a:solidFill>
                  <a:schemeClr val="tx1"/>
                </a:solidFill>
                <a:effectLst/>
                <a:latin typeface="+mn-lt"/>
                <a:ea typeface="+mn-ea"/>
                <a:cs typeface="+mn-cs"/>
              </a:rPr>
              <a:t>creaty</a:t>
            </a:r>
            <a:r>
              <a:rPr lang="en-US" sz="1200" kern="1200" dirty="0">
                <a:solidFill>
                  <a:schemeClr val="tx1"/>
                </a:solidFill>
                <a:effectLst/>
                <a:latin typeface="+mn-lt"/>
                <a:ea typeface="+mn-ea"/>
                <a:cs typeface="+mn-cs"/>
              </a:rPr>
              <a:t> high-quality report with code and results together, that you can save as PDF, HTML or LATEX.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Give it a try, because it’s really cool!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basically a </a:t>
            </a:r>
            <a:r>
              <a:rPr lang="en-US" sz="1200" b="1" kern="1200" dirty="0">
                <a:solidFill>
                  <a:schemeClr val="tx1"/>
                </a:solidFill>
                <a:effectLst/>
                <a:latin typeface="+mn-lt"/>
                <a:ea typeface="+mn-ea"/>
                <a:cs typeface="+mn-cs"/>
              </a:rPr>
              <a:t>duplicate of the idea behind project </a:t>
            </a:r>
            <a:r>
              <a:rPr lang="en-US" sz="1200" b="1"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for those of you who know Python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a:t>
            </a:r>
            <a:r>
              <a:rPr lang="en-US" sz="1200" b="1" kern="1200" dirty="0">
                <a:solidFill>
                  <a:schemeClr val="tx1"/>
                </a:solidFill>
                <a:effectLst/>
                <a:latin typeface="+mn-lt"/>
                <a:ea typeface="+mn-ea"/>
                <a:cs typeface="+mn-cs"/>
              </a:rPr>
              <a:t>don’t tell them I said that</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61</a:t>
            </a:fld>
            <a:endParaRPr lang="en-US"/>
          </a:p>
        </p:txBody>
      </p:sp>
    </p:spTree>
    <p:extLst>
      <p:ext uri="{BB962C8B-B14F-4D97-AF65-F5344CB8AC3E}">
        <p14:creationId xmlns:p14="http://schemas.microsoft.com/office/powerpoint/2010/main" val="36054681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so, another interesting way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can be very useful for people working in research and data analysis, is because it offers plenty of resources designed for the purpose of data exploration and visualization. </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62</a:t>
            </a:fld>
            <a:endParaRPr lang="en-US" dirty="0"/>
          </a:p>
        </p:txBody>
      </p:sp>
    </p:spTree>
    <p:extLst>
      <p:ext uri="{BB962C8B-B14F-4D97-AF65-F5344CB8AC3E}">
        <p14:creationId xmlns:p14="http://schemas.microsoft.com/office/powerpoint/2010/main" val="3942757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following set of slides don’t want to be an exhaustive list of all the graphic functionalities provided by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but I thought that it could be interesting to provide you an overview of the most common ones and to show you how creating even very complex images is often a matter of calling one or two ad hoc functions.</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63</a:t>
            </a:fld>
            <a:endParaRPr lang="en-US" dirty="0"/>
          </a:p>
        </p:txBody>
      </p:sp>
    </p:spTree>
    <p:extLst>
      <p:ext uri="{BB962C8B-B14F-4D97-AF65-F5344CB8AC3E}">
        <p14:creationId xmlns:p14="http://schemas.microsoft.com/office/powerpoint/2010/main" val="17910029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start with the simplest one, plotting arrays.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function ‘plot’ requires 2 main inputs: an independent and a dependent variable.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for the latter, it can also be a matrix: in which case, as shown here, all the rows in that matrix will be plotted on the graph versus the independent variable.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you can personalize almost everything: labels, axis name, title, legend, and so on.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64</a:t>
            </a:fld>
            <a:endParaRPr lang="en-US"/>
          </a:p>
        </p:txBody>
      </p:sp>
    </p:spTree>
    <p:extLst>
      <p:ext uri="{BB962C8B-B14F-4D97-AF65-F5344CB8AC3E}">
        <p14:creationId xmlns:p14="http://schemas.microsoft.com/office/powerpoint/2010/main" val="20637891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say you want to plot your signal highlighting the fact it is not time </a:t>
            </a:r>
            <a:r>
              <a:rPr lang="en-US" sz="1200" kern="1200" dirty="0" err="1">
                <a:solidFill>
                  <a:schemeClr val="tx1"/>
                </a:solidFill>
                <a:effectLst/>
                <a:latin typeface="+mn-lt"/>
                <a:ea typeface="+mn-ea"/>
                <a:cs typeface="+mn-cs"/>
              </a:rPr>
              <a:t>continuos</a:t>
            </a:r>
            <a:r>
              <a:rPr lang="en-US" sz="1200" kern="1200" dirty="0">
                <a:solidFill>
                  <a:schemeClr val="tx1"/>
                </a:solidFill>
                <a:effectLst/>
                <a:latin typeface="+mn-lt"/>
                <a:ea typeface="+mn-ea"/>
                <a:cs typeface="+mn-cs"/>
              </a:rPr>
              <a:t>: the function ‘stem’ offer you the same exact interface of ‘plot’, but with a totally different output.</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65</a:t>
            </a:fld>
            <a:endParaRPr lang="en-US"/>
          </a:p>
        </p:txBody>
      </p:sp>
    </p:spTree>
    <p:extLst>
      <p:ext uri="{BB962C8B-B14F-4D97-AF65-F5344CB8AC3E}">
        <p14:creationId xmlns:p14="http://schemas.microsoft.com/office/powerpoint/2010/main" val="826198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now imagine we have some data and we want to fit a model to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results of our fitting would be a continuous curve and a confidence interval.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the function ‘line’ uses the same interface as plot and allow us to easily show upper and lower confidence interval together with the result of the fitting.</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66</a:t>
            </a:fld>
            <a:endParaRPr lang="en-US"/>
          </a:p>
        </p:txBody>
      </p:sp>
    </p:spTree>
    <p:extLst>
      <p:ext uri="{BB962C8B-B14F-4D97-AF65-F5344CB8AC3E}">
        <p14:creationId xmlns:p14="http://schemas.microsoft.com/office/powerpoint/2010/main" val="11086395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Something else that can happen is that we want to show two sets of data on the same plot, but if we use the same scale for the y axis, one of them will be almost invisible.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using </a:t>
            </a:r>
            <a:r>
              <a:rPr lang="en-US" sz="1200" b="1" kern="1200" dirty="0">
                <a:solidFill>
                  <a:schemeClr val="tx1"/>
                </a:solidFill>
                <a:effectLst/>
                <a:latin typeface="+mn-lt"/>
                <a:ea typeface="+mn-ea"/>
                <a:cs typeface="+mn-cs"/>
              </a:rPr>
              <a:t>two different y axis on the same plot</a:t>
            </a:r>
            <a:r>
              <a:rPr lang="en-US" sz="1200" kern="1200" dirty="0">
                <a:solidFill>
                  <a:schemeClr val="tx1"/>
                </a:solidFill>
                <a:effectLst/>
                <a:latin typeface="+mn-lt"/>
                <a:ea typeface="+mn-ea"/>
                <a:cs typeface="+mn-cs"/>
              </a:rPr>
              <a:t>,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just a matter of calling the right keyword, right before executing the plot command.</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67</a:t>
            </a:fld>
            <a:endParaRPr lang="en-US"/>
          </a:p>
        </p:txBody>
      </p:sp>
    </p:spTree>
    <p:extLst>
      <p:ext uri="{BB962C8B-B14F-4D97-AF65-F5344CB8AC3E}">
        <p14:creationId xmlns:p14="http://schemas.microsoft.com/office/powerpoint/2010/main" val="36847634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Clearly, 2D plots are not the only thing that can be done.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use the </a:t>
            </a:r>
            <a:r>
              <a:rPr lang="en-US" sz="1200" b="1" kern="1200" dirty="0">
                <a:solidFill>
                  <a:schemeClr val="tx1"/>
                </a:solidFill>
                <a:effectLst/>
                <a:latin typeface="+mn-lt"/>
                <a:ea typeface="+mn-ea"/>
                <a:cs typeface="+mn-cs"/>
              </a:rPr>
              <a:t>plot3</a:t>
            </a:r>
            <a:r>
              <a:rPr lang="en-US" sz="1200" kern="1200" dirty="0">
                <a:solidFill>
                  <a:schemeClr val="tx1"/>
                </a:solidFill>
                <a:effectLst/>
                <a:latin typeface="+mn-lt"/>
                <a:ea typeface="+mn-ea"/>
                <a:cs typeface="+mn-cs"/>
              </a:rPr>
              <a:t> function to obtain 3D plots, very useful to show </a:t>
            </a:r>
            <a:r>
              <a:rPr lang="en-US" sz="1200" b="1" kern="1200" dirty="0">
                <a:solidFill>
                  <a:schemeClr val="tx1"/>
                </a:solidFill>
                <a:effectLst/>
                <a:latin typeface="+mn-lt"/>
                <a:ea typeface="+mn-ea"/>
                <a:cs typeface="+mn-cs"/>
              </a:rPr>
              <a:t>MR spectra</a:t>
            </a:r>
            <a:r>
              <a:rPr lang="en-US" sz="1200" kern="1200" dirty="0">
                <a:solidFill>
                  <a:schemeClr val="tx1"/>
                </a:solidFill>
                <a:effectLst/>
                <a:latin typeface="+mn-lt"/>
                <a:ea typeface="+mn-ea"/>
                <a:cs typeface="+mn-cs"/>
              </a:rPr>
              <a:t>, for instance.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68</a:t>
            </a:fld>
            <a:endParaRPr lang="en-US"/>
          </a:p>
        </p:txBody>
      </p:sp>
    </p:spTree>
    <p:extLst>
      <p:ext uri="{BB962C8B-B14F-4D97-AF65-F5344CB8AC3E}">
        <p14:creationId xmlns:p14="http://schemas.microsoft.com/office/powerpoint/2010/main" val="20789392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 bar, to obtain a </a:t>
            </a:r>
            <a:r>
              <a:rPr lang="en-US" sz="1200" b="1" kern="1200" dirty="0">
                <a:solidFill>
                  <a:schemeClr val="tx1"/>
                </a:solidFill>
                <a:effectLst/>
                <a:latin typeface="+mn-lt"/>
                <a:ea typeface="+mn-ea"/>
                <a:cs typeface="+mn-cs"/>
              </a:rPr>
              <a:t>bar plot </a:t>
            </a:r>
            <a:r>
              <a:rPr lang="en-US" sz="1200" kern="1200" dirty="0">
                <a:solidFill>
                  <a:schemeClr val="tx1"/>
                </a:solidFill>
                <a:effectLst/>
                <a:latin typeface="+mn-lt"/>
                <a:ea typeface="+mn-ea"/>
                <a:cs typeface="+mn-cs"/>
              </a:rPr>
              <a:t>that is by default able to </a:t>
            </a:r>
            <a:r>
              <a:rPr lang="en-US" sz="1200" b="1" kern="1200" dirty="0">
                <a:solidFill>
                  <a:schemeClr val="tx1"/>
                </a:solidFill>
                <a:effectLst/>
                <a:latin typeface="+mn-lt"/>
                <a:ea typeface="+mn-ea"/>
                <a:cs typeface="+mn-cs"/>
              </a:rPr>
              <a:t>group together data </a:t>
            </a:r>
            <a:r>
              <a:rPr lang="en-US" sz="1200" kern="1200" dirty="0">
                <a:solidFill>
                  <a:schemeClr val="tx1"/>
                </a:solidFill>
                <a:effectLst/>
                <a:latin typeface="+mn-lt"/>
                <a:ea typeface="+mn-ea"/>
                <a:cs typeface="+mn-cs"/>
              </a:rPr>
              <a:t>relevant to the same value of the x axis.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69</a:t>
            </a:fld>
            <a:endParaRPr lang="en-US"/>
          </a:p>
        </p:txBody>
      </p:sp>
    </p:spTree>
    <p:extLst>
      <p:ext uri="{BB962C8B-B14F-4D97-AF65-F5344CB8AC3E}">
        <p14:creationId xmlns:p14="http://schemas.microsoft.com/office/powerpoint/2010/main" val="1595643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Why should you start learning and using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does it compare with other alternatives?</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7</a:t>
            </a:fld>
            <a:endParaRPr lang="en-US" dirty="0"/>
          </a:p>
        </p:txBody>
      </p:sp>
    </p:spTree>
    <p:extLst>
      <p:ext uri="{BB962C8B-B14F-4D97-AF65-F5344CB8AC3E}">
        <p14:creationId xmlns:p14="http://schemas.microsoft.com/office/powerpoint/2010/main" val="41755561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Histogram, or histogram2 provide straightforward ways to compute and show histogram of arrays or matrices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70</a:t>
            </a:fld>
            <a:endParaRPr lang="en-US"/>
          </a:p>
        </p:txBody>
      </p:sp>
    </p:spTree>
    <p:extLst>
      <p:ext uri="{BB962C8B-B14F-4D97-AF65-F5344CB8AC3E}">
        <p14:creationId xmlns:p14="http://schemas.microsoft.com/office/powerpoint/2010/main" val="22907798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Than we have a new function, which has been introduced in the most recent version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which is heatmap. Like histogram, more than just taking care of the visualization, it also computes the heatmap of the dataset passed as input, allowing us to select which variable to use to set the </a:t>
            </a:r>
            <a:r>
              <a:rPr lang="en-US" sz="1200" kern="1200" dirty="0" err="1">
                <a:solidFill>
                  <a:schemeClr val="tx1"/>
                </a:solidFill>
                <a:effectLst/>
                <a:latin typeface="+mn-lt"/>
                <a:ea typeface="+mn-ea"/>
                <a:cs typeface="+mn-cs"/>
              </a:rPr>
              <a:t>colorbar</a:t>
            </a:r>
            <a:r>
              <a:rPr lang="en-US" sz="1200" kern="1200" dirty="0">
                <a:solidFill>
                  <a:schemeClr val="tx1"/>
                </a:solidFill>
                <a:effectLst/>
                <a:latin typeface="+mn-lt"/>
                <a:ea typeface="+mn-ea"/>
                <a:cs typeface="+mn-cs"/>
              </a:rPr>
              <a:t>. Have you ever thought of using this function to show connectivity maps?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71</a:t>
            </a:fld>
            <a:endParaRPr lang="en-US"/>
          </a:p>
        </p:txBody>
      </p:sp>
    </p:spTree>
    <p:extLst>
      <p:ext uri="{BB962C8B-B14F-4D97-AF65-F5344CB8AC3E}">
        <p14:creationId xmlns:p14="http://schemas.microsoft.com/office/powerpoint/2010/main" val="39881255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of course, every plotting library worth of its name should give you the </a:t>
            </a:r>
            <a:r>
              <a:rPr lang="en-US" sz="1200" b="1" kern="1200" dirty="0">
                <a:solidFill>
                  <a:schemeClr val="tx1"/>
                </a:solidFill>
                <a:effectLst/>
                <a:latin typeface="+mn-lt"/>
                <a:ea typeface="+mn-ea"/>
                <a:cs typeface="+mn-cs"/>
              </a:rPr>
              <a:t>full power of assembling your figure as you see fit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this is </a:t>
            </a:r>
            <a:r>
              <a:rPr lang="en-US" sz="1200" b="1" kern="1200" dirty="0">
                <a:solidFill>
                  <a:schemeClr val="tx1"/>
                </a:solidFill>
                <a:effectLst/>
                <a:latin typeface="+mn-lt"/>
                <a:ea typeface="+mn-ea"/>
                <a:cs typeface="+mn-cs"/>
              </a:rPr>
              <a:t>as simple as calling the function subplot </a:t>
            </a:r>
            <a:r>
              <a:rPr lang="en-US" sz="1200" kern="1200" dirty="0">
                <a:solidFill>
                  <a:schemeClr val="tx1"/>
                </a:solidFill>
                <a:effectLst/>
                <a:latin typeface="+mn-lt"/>
                <a:ea typeface="+mn-ea"/>
                <a:cs typeface="+mn-cs"/>
              </a:rPr>
              <a:t>before any other plotting instruction.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two inputs are the total number of rows and columns of the subplot grid, and the third one is the position in the grid we want to use for the current plot.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now instead of having 4 separate figures, you have just one, with 4 subplots.</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72</a:t>
            </a:fld>
            <a:endParaRPr lang="en-US"/>
          </a:p>
        </p:txBody>
      </p:sp>
    </p:spTree>
    <p:extLst>
      <p:ext uri="{BB962C8B-B14F-4D97-AF65-F5344CB8AC3E}">
        <p14:creationId xmlns:p14="http://schemas.microsoft.com/office/powerpoint/2010/main" val="3785588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You</a:t>
            </a:r>
            <a:r>
              <a:rPr lang="it-IT" dirty="0"/>
              <a:t> can </a:t>
            </a:r>
            <a:r>
              <a:rPr lang="it-IT" dirty="0" err="1"/>
              <a:t>also</a:t>
            </a:r>
            <a:r>
              <a:rPr lang="it-IT" dirty="0"/>
              <a:t> look </a:t>
            </a:r>
            <a:r>
              <a:rPr lang="it-IT" dirty="0" err="1"/>
              <a:t>at</a:t>
            </a:r>
            <a:r>
              <a:rPr lang="it-IT" dirty="0"/>
              <a:t> 2D and 3D </a:t>
            </a:r>
            <a:r>
              <a:rPr lang="it-IT" dirty="0" err="1"/>
              <a:t>vector</a:t>
            </a:r>
            <a:r>
              <a:rPr lang="it-IT" dirty="0"/>
              <a:t> fields, for </a:t>
            </a:r>
            <a:r>
              <a:rPr lang="it-IT" dirty="0" err="1"/>
              <a:t>instance</a:t>
            </a:r>
            <a:r>
              <a:rPr lang="it-IT" dirty="0"/>
              <a:t> </a:t>
            </a:r>
            <a:r>
              <a:rPr lang="it-IT" dirty="0" err="1"/>
              <a:t>if</a:t>
            </a:r>
            <a:r>
              <a:rPr lang="it-IT" dirty="0"/>
              <a:t> </a:t>
            </a:r>
            <a:r>
              <a:rPr lang="it-IT" dirty="0" err="1"/>
              <a:t>you</a:t>
            </a:r>
            <a:r>
              <a:rPr lang="it-IT" dirty="0"/>
              <a:t> </a:t>
            </a:r>
            <a:r>
              <a:rPr lang="it-IT" dirty="0" err="1"/>
              <a:t>want</a:t>
            </a:r>
            <a:r>
              <a:rPr lang="it-IT" dirty="0"/>
              <a:t> to study the </a:t>
            </a:r>
            <a:r>
              <a:rPr lang="it-IT" dirty="0" err="1"/>
              <a:t>magnetic</a:t>
            </a:r>
            <a:r>
              <a:rPr lang="it-IT" dirty="0"/>
              <a:t> field </a:t>
            </a:r>
            <a:r>
              <a:rPr lang="it-IT" dirty="0" err="1"/>
              <a:t>across</a:t>
            </a:r>
            <a:r>
              <a:rPr lang="it-IT" dirty="0"/>
              <a:t> a </a:t>
            </a:r>
            <a:r>
              <a:rPr lang="it-IT" dirty="0" err="1"/>
              <a:t>certain</a:t>
            </a:r>
            <a:r>
              <a:rPr lang="it-IT" dirty="0"/>
              <a:t> area, and to </a:t>
            </a:r>
            <a:r>
              <a:rPr lang="it-IT" dirty="0" err="1"/>
              <a:t>see</a:t>
            </a:r>
            <a:r>
              <a:rPr lang="it-IT" dirty="0"/>
              <a:t> </a:t>
            </a:r>
            <a:r>
              <a:rPr lang="it-IT" dirty="0" err="1"/>
              <a:t>its</a:t>
            </a:r>
            <a:r>
              <a:rPr lang="it-IT" dirty="0"/>
              <a:t> </a:t>
            </a:r>
            <a:r>
              <a:rPr lang="it-IT" dirty="0" err="1"/>
              <a:t>direction</a:t>
            </a:r>
            <a:r>
              <a:rPr lang="it-IT" dirty="0"/>
              <a:t> and </a:t>
            </a:r>
            <a:r>
              <a:rPr lang="it-IT" dirty="0" err="1"/>
              <a:t>how</a:t>
            </a:r>
            <a:r>
              <a:rPr lang="it-IT" dirty="0"/>
              <a:t> strong </a:t>
            </a:r>
            <a:r>
              <a:rPr lang="it-IT" dirty="0" err="1"/>
              <a:t>it</a:t>
            </a:r>
            <a:r>
              <a:rPr lang="it-IT" dirty="0"/>
              <a:t> </a:t>
            </a:r>
            <a:r>
              <a:rPr lang="it-IT" dirty="0" err="1"/>
              <a:t>is</a:t>
            </a:r>
            <a:r>
              <a:rPr lang="it-IT" dirty="0"/>
              <a:t>. </a:t>
            </a:r>
          </a:p>
          <a:p>
            <a:endParaRPr lang="it-IT" dirty="0"/>
          </a:p>
          <a:p>
            <a:r>
              <a:rPr lang="it-IT" dirty="0" err="1"/>
              <a:t>You</a:t>
            </a:r>
            <a:r>
              <a:rPr lang="it-IT" dirty="0"/>
              <a:t> can use the </a:t>
            </a:r>
            <a:r>
              <a:rPr lang="it-IT" b="1" dirty="0" err="1"/>
              <a:t>quiver</a:t>
            </a:r>
            <a:r>
              <a:rPr lang="it-IT" dirty="0"/>
              <a:t> </a:t>
            </a:r>
            <a:r>
              <a:rPr lang="it-IT" dirty="0" err="1"/>
              <a:t>function</a:t>
            </a:r>
            <a:r>
              <a:rPr lang="it-IT" dirty="0"/>
              <a:t> to just show </a:t>
            </a:r>
            <a:r>
              <a:rPr lang="it-IT" dirty="0" err="1"/>
              <a:t>all</a:t>
            </a:r>
            <a:r>
              <a:rPr lang="it-IT" dirty="0"/>
              <a:t> </a:t>
            </a:r>
            <a:r>
              <a:rPr lang="it-IT" dirty="0" err="1"/>
              <a:t>this</a:t>
            </a:r>
            <a:r>
              <a:rPr lang="it-IT" dirty="0"/>
              <a:t> </a:t>
            </a:r>
            <a:r>
              <a:rPr lang="it-IT" dirty="0" err="1"/>
              <a:t>arrows</a:t>
            </a:r>
            <a:r>
              <a:rPr lang="it-IT" dirty="0"/>
              <a:t>, </a:t>
            </a:r>
            <a:r>
              <a:rPr lang="it-IT" dirty="0" err="1"/>
              <a:t>whose</a:t>
            </a:r>
            <a:r>
              <a:rPr lang="it-IT" dirty="0"/>
              <a:t> </a:t>
            </a:r>
            <a:r>
              <a:rPr lang="it-IT" dirty="0" err="1"/>
              <a:t>length</a:t>
            </a:r>
            <a:r>
              <a:rPr lang="it-IT" dirty="0"/>
              <a:t> </a:t>
            </a:r>
            <a:r>
              <a:rPr lang="it-IT" dirty="0" err="1"/>
              <a:t>is</a:t>
            </a:r>
            <a:r>
              <a:rPr lang="it-IT" dirty="0"/>
              <a:t> </a:t>
            </a:r>
            <a:r>
              <a:rPr lang="it-IT" dirty="0" err="1"/>
              <a:t>based</a:t>
            </a:r>
            <a:r>
              <a:rPr lang="it-IT" dirty="0"/>
              <a:t> on the </a:t>
            </a:r>
            <a:r>
              <a:rPr lang="it-IT" dirty="0" err="1"/>
              <a:t>strength</a:t>
            </a:r>
            <a:r>
              <a:rPr lang="it-IT" dirty="0"/>
              <a:t> of the field in </a:t>
            </a:r>
            <a:r>
              <a:rPr lang="it-IT" dirty="0" err="1"/>
              <a:t>that</a:t>
            </a:r>
            <a:r>
              <a:rPr lang="it-IT" dirty="0"/>
              <a:t> point.</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73</a:t>
            </a:fld>
            <a:endParaRPr lang="en-US"/>
          </a:p>
        </p:txBody>
      </p:sp>
    </p:spTree>
    <p:extLst>
      <p:ext uri="{BB962C8B-B14F-4D97-AF65-F5344CB8AC3E}">
        <p14:creationId xmlns:p14="http://schemas.microsoft.com/office/powerpoint/2010/main" val="3432496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You</a:t>
            </a:r>
            <a:r>
              <a:rPr lang="it-IT" dirty="0"/>
              <a:t> can </a:t>
            </a:r>
            <a:r>
              <a:rPr lang="it-IT" dirty="0" err="1"/>
              <a:t>also</a:t>
            </a:r>
            <a:r>
              <a:rPr lang="it-IT" dirty="0"/>
              <a:t> </a:t>
            </a:r>
            <a:r>
              <a:rPr lang="it-IT" b="1" dirty="0"/>
              <a:t>build a video or a GIF out of </a:t>
            </a:r>
            <a:r>
              <a:rPr lang="it-IT" b="1" dirty="0" err="1"/>
              <a:t>this</a:t>
            </a:r>
            <a:r>
              <a:rPr lang="it-IT" b="1" dirty="0"/>
              <a:t> field </a:t>
            </a:r>
            <a:r>
              <a:rPr lang="it-IT" b="1" dirty="0" err="1"/>
              <a:t>quiver</a:t>
            </a:r>
            <a:r>
              <a:rPr lang="it-IT" b="1" dirty="0"/>
              <a:t> plot</a:t>
            </a:r>
            <a:r>
              <a:rPr lang="it-IT" dirty="0"/>
              <a:t>.</a:t>
            </a:r>
          </a:p>
          <a:p>
            <a:endParaRPr lang="it-IT" dirty="0"/>
          </a:p>
          <a:p>
            <a:r>
              <a:rPr lang="it-IT" dirty="0"/>
              <a:t>For </a:t>
            </a:r>
            <a:r>
              <a:rPr lang="it-IT" dirty="0" err="1"/>
              <a:t>instance</a:t>
            </a:r>
            <a:r>
              <a:rPr lang="it-IT" dirty="0"/>
              <a:t> </a:t>
            </a:r>
            <a:r>
              <a:rPr lang="it-IT" dirty="0" err="1"/>
              <a:t>you</a:t>
            </a:r>
            <a:r>
              <a:rPr lang="it-IT" dirty="0"/>
              <a:t> can make the </a:t>
            </a:r>
            <a:r>
              <a:rPr lang="it-IT" dirty="0" err="1"/>
              <a:t>vector</a:t>
            </a:r>
            <a:r>
              <a:rPr lang="it-IT" dirty="0"/>
              <a:t> field time </a:t>
            </a:r>
            <a:r>
              <a:rPr lang="it-IT" dirty="0" err="1"/>
              <a:t>dependent</a:t>
            </a:r>
            <a:r>
              <a:rPr lang="it-IT" dirty="0"/>
              <a:t>, and show </a:t>
            </a:r>
            <a:r>
              <a:rPr lang="it-IT" dirty="0" err="1"/>
              <a:t>how</a:t>
            </a:r>
            <a:r>
              <a:rPr lang="it-IT" dirty="0"/>
              <a:t> the </a:t>
            </a:r>
            <a:r>
              <a:rPr lang="it-IT" dirty="0" err="1"/>
              <a:t>voltage</a:t>
            </a:r>
            <a:r>
              <a:rPr lang="it-IT" dirty="0"/>
              <a:t> </a:t>
            </a:r>
            <a:r>
              <a:rPr lang="it-IT" dirty="0" err="1"/>
              <a:t>changes</a:t>
            </a:r>
            <a:r>
              <a:rPr lang="it-IT" dirty="0"/>
              <a:t> </a:t>
            </a:r>
            <a:r>
              <a:rPr lang="it-IT" dirty="0" err="1"/>
              <a:t>across</a:t>
            </a:r>
            <a:r>
              <a:rPr lang="it-IT" dirty="0"/>
              <a:t> time.</a:t>
            </a:r>
            <a:endParaRPr lang="en-US" dirty="0"/>
          </a:p>
        </p:txBody>
      </p:sp>
      <p:sp>
        <p:nvSpPr>
          <p:cNvPr id="4" name="Slide Number Placeholder 3"/>
          <p:cNvSpPr>
            <a:spLocks noGrp="1"/>
          </p:cNvSpPr>
          <p:nvPr>
            <p:ph type="sldNum" sz="quarter" idx="10"/>
          </p:nvPr>
        </p:nvSpPr>
        <p:spPr/>
        <p:txBody>
          <a:bodyPr/>
          <a:lstStyle/>
          <a:p>
            <a:fld id="{0A6C2A36-2C03-4A02-B156-15D866E06888}" type="slidenum">
              <a:rPr lang="en-US" smtClean="0"/>
              <a:t>74</a:t>
            </a:fld>
            <a:endParaRPr lang="en-US" dirty="0"/>
          </a:p>
        </p:txBody>
      </p:sp>
    </p:spTree>
    <p:extLst>
      <p:ext uri="{BB962C8B-B14F-4D97-AF65-F5344CB8AC3E}">
        <p14:creationId xmlns:p14="http://schemas.microsoft.com/office/powerpoint/2010/main" val="21649263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75</a:t>
            </a:fld>
            <a:endParaRPr lang="en-US"/>
          </a:p>
        </p:txBody>
      </p:sp>
    </p:spTree>
    <p:extLst>
      <p:ext uri="{BB962C8B-B14F-4D97-AF65-F5344CB8AC3E}">
        <p14:creationId xmlns:p14="http://schemas.microsoft.com/office/powerpoint/2010/main" val="838380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want to go even fancier, you can be interested in trying surface rendering, for which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provides, between others, functions like </a:t>
            </a:r>
            <a:r>
              <a:rPr lang="en-US" sz="1200" b="1" kern="1200" dirty="0" err="1">
                <a:solidFill>
                  <a:schemeClr val="tx1"/>
                </a:solidFill>
                <a:effectLst/>
                <a:latin typeface="+mn-lt"/>
                <a:ea typeface="+mn-ea"/>
                <a:cs typeface="+mn-cs"/>
              </a:rPr>
              <a:t>surfc</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mesh</a:t>
            </a:r>
            <a:r>
              <a:rPr lang="en-US"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76</a:t>
            </a:fld>
            <a:endParaRPr lang="en-US"/>
          </a:p>
        </p:txBody>
      </p:sp>
    </p:spTree>
    <p:extLst>
      <p:ext uri="{BB962C8B-B14F-4D97-AF65-F5344CB8AC3E}">
        <p14:creationId xmlns:p14="http://schemas.microsoft.com/office/powerpoint/2010/main" val="17317770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you can use to visualize brain meshing resulting from your </a:t>
            </a:r>
            <a:r>
              <a:rPr lang="en-US" sz="1200" b="1" kern="1200" dirty="0" err="1">
                <a:solidFill>
                  <a:schemeClr val="tx1"/>
                </a:solidFill>
                <a:effectLst/>
                <a:latin typeface="+mn-lt"/>
                <a:ea typeface="+mn-ea"/>
                <a:cs typeface="+mn-cs"/>
              </a:rPr>
              <a:t>freesurfer</a:t>
            </a:r>
            <a:r>
              <a:rPr lang="en-US" sz="1200" kern="1200" dirty="0">
                <a:solidFill>
                  <a:schemeClr val="tx1"/>
                </a:solidFill>
                <a:effectLst/>
                <a:latin typeface="+mn-lt"/>
                <a:ea typeface="+mn-ea"/>
                <a:cs typeface="+mn-cs"/>
              </a:rPr>
              <a:t> reconstruction.</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77</a:t>
            </a:fld>
            <a:endParaRPr lang="en-US"/>
          </a:p>
        </p:txBody>
      </p:sp>
    </p:spTree>
    <p:extLst>
      <p:ext uri="{BB962C8B-B14F-4D97-AF65-F5344CB8AC3E}">
        <p14:creationId xmlns:p14="http://schemas.microsoft.com/office/powerpoint/2010/main" val="15000509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what if you want instead to show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you can use the ‘</a:t>
            </a:r>
            <a:r>
              <a:rPr lang="en-US" sz="1200" b="1" kern="1200" dirty="0">
                <a:solidFill>
                  <a:schemeClr val="tx1"/>
                </a:solidFill>
                <a:effectLst/>
                <a:latin typeface="+mn-lt"/>
                <a:ea typeface="+mn-ea"/>
                <a:cs typeface="+mn-cs"/>
              </a:rPr>
              <a:t>image</a:t>
            </a:r>
            <a:r>
              <a:rPr lang="en-US" sz="1200" kern="1200" dirty="0">
                <a:solidFill>
                  <a:schemeClr val="tx1"/>
                </a:solidFill>
                <a:effectLst/>
                <a:latin typeface="+mn-lt"/>
                <a:ea typeface="+mn-ea"/>
                <a:cs typeface="+mn-cs"/>
              </a:rPr>
              <a:t>’ function to let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take care of everything or the ‘</a:t>
            </a:r>
            <a:r>
              <a:rPr lang="en-US" sz="1200" b="1" kern="1200" dirty="0" err="1">
                <a:solidFill>
                  <a:schemeClr val="tx1"/>
                </a:solidFill>
                <a:effectLst/>
                <a:latin typeface="+mn-lt"/>
                <a:ea typeface="+mn-ea"/>
                <a:cs typeface="+mn-cs"/>
              </a:rPr>
              <a:t>imagesc</a:t>
            </a:r>
            <a:r>
              <a:rPr lang="en-US" sz="1200" kern="1200" dirty="0">
                <a:solidFill>
                  <a:schemeClr val="tx1"/>
                </a:solidFill>
                <a:effectLst/>
                <a:latin typeface="+mn-lt"/>
                <a:ea typeface="+mn-ea"/>
                <a:cs typeface="+mn-cs"/>
              </a:rPr>
              <a:t>’ that allow you more control on the scaling of the visualization.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both these functions, you can have fun </a:t>
            </a:r>
            <a:r>
              <a:rPr lang="en-US" sz="1200" b="1" kern="1200" dirty="0">
                <a:solidFill>
                  <a:schemeClr val="tx1"/>
                </a:solidFill>
                <a:effectLst/>
                <a:latin typeface="+mn-lt"/>
                <a:ea typeface="+mn-ea"/>
                <a:cs typeface="+mn-cs"/>
              </a:rPr>
              <a:t>changing colormaps</a:t>
            </a:r>
            <a:r>
              <a:rPr lang="en-US" sz="1200" kern="1200" dirty="0">
                <a:solidFill>
                  <a:schemeClr val="tx1"/>
                </a:solidFill>
                <a:effectLst/>
                <a:latin typeface="+mn-lt"/>
                <a:ea typeface="+mn-ea"/>
                <a:cs typeface="+mn-cs"/>
              </a:rPr>
              <a:t> until you find the best one for your specific purpose.</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78</a:t>
            </a:fld>
            <a:endParaRPr lang="en-US"/>
          </a:p>
        </p:txBody>
      </p:sp>
    </p:spTree>
    <p:extLst>
      <p:ext uri="{BB962C8B-B14F-4D97-AF65-F5344CB8AC3E}">
        <p14:creationId xmlns:p14="http://schemas.microsoft.com/office/powerpoint/2010/main" val="28254074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that’s just the tip of the iceberg.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crazy you want to go with complex visualizations, is totally up to you, your imagination … and obviously, your data!</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79</a:t>
            </a:fld>
            <a:endParaRPr lang="en-US"/>
          </a:p>
        </p:txBody>
      </p:sp>
    </p:spTree>
    <p:extLst>
      <p:ext uri="{BB962C8B-B14F-4D97-AF65-F5344CB8AC3E}">
        <p14:creationId xmlns:p14="http://schemas.microsoft.com/office/powerpoint/2010/main" val="1452922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the fact that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 scripting language makes it hard to compare it with Low- level, general-purpose, compiled languages like C/C++/Fortran.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not designed with fast execution and high performance in mind, and to build applications from the ground 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on its side,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combines a set of really powerful tool with being much easier to learn for people with minimum CS expertise.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it achieves that goal by offering a full package of professionally developed tools and applications that often you can use without even needing to write a single line of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Clearly, this comes with the downside that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 commercial product, and a rather expensive one.</a:t>
            </a: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8</a:t>
            </a:fld>
            <a:endParaRPr lang="en-US"/>
          </a:p>
        </p:txBody>
      </p:sp>
    </p:spTree>
    <p:extLst>
      <p:ext uri="{BB962C8B-B14F-4D97-AF65-F5344CB8AC3E}">
        <p14:creationId xmlns:p14="http://schemas.microsoft.com/office/powerpoint/2010/main" val="40559322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err="1"/>
              <a:t>All</a:t>
            </a:r>
            <a:r>
              <a:rPr lang="it-IT" dirty="0"/>
              <a:t> </a:t>
            </a:r>
            <a:r>
              <a:rPr lang="it-IT" dirty="0" err="1"/>
              <a:t>this</a:t>
            </a:r>
            <a:r>
              <a:rPr lang="it-IT" dirty="0"/>
              <a:t> </a:t>
            </a:r>
            <a:r>
              <a:rPr lang="it-IT" dirty="0" err="1"/>
              <a:t>visualizations</a:t>
            </a:r>
            <a:r>
              <a:rPr lang="it-IT" dirty="0"/>
              <a:t> </a:t>
            </a:r>
            <a:r>
              <a:rPr lang="it-IT" dirty="0" err="1"/>
              <a:t>were</a:t>
            </a:r>
            <a:r>
              <a:rPr lang="it-IT" dirty="0"/>
              <a:t> made </a:t>
            </a:r>
            <a:r>
              <a:rPr lang="it-IT" dirty="0" err="1"/>
              <a:t>using</a:t>
            </a:r>
            <a:r>
              <a:rPr lang="it-IT" dirty="0"/>
              <a:t> </a:t>
            </a:r>
            <a:r>
              <a:rPr lang="it-IT" dirty="0" err="1"/>
              <a:t>Matlab</a:t>
            </a:r>
            <a:r>
              <a:rPr lang="it-IT" dirty="0"/>
              <a:t>, so </a:t>
            </a:r>
            <a:r>
              <a:rPr lang="it-IT" dirty="0" err="1"/>
              <a:t>if</a:t>
            </a:r>
            <a:r>
              <a:rPr lang="it-IT" dirty="0"/>
              <a:t> </a:t>
            </a:r>
            <a:r>
              <a:rPr lang="it-IT" dirty="0" err="1"/>
              <a:t>you</a:t>
            </a:r>
            <a:r>
              <a:rPr lang="it-IT" dirty="0"/>
              <a:t> </a:t>
            </a:r>
            <a:r>
              <a:rPr lang="it-IT" dirty="0" err="1"/>
              <a:t>want</a:t>
            </a:r>
            <a:r>
              <a:rPr lang="it-IT" dirty="0"/>
              <a:t> to display a </a:t>
            </a:r>
            <a:r>
              <a:rPr lang="it-IT" dirty="0" err="1"/>
              <a:t>certain</a:t>
            </a:r>
            <a:r>
              <a:rPr lang="it-IT" dirty="0"/>
              <a:t> </a:t>
            </a:r>
            <a:r>
              <a:rPr lang="it-IT" dirty="0" err="1"/>
              <a:t>results</a:t>
            </a:r>
            <a:r>
              <a:rPr lang="it-IT" dirty="0"/>
              <a:t>, </a:t>
            </a:r>
            <a:r>
              <a:rPr lang="it-IT" dirty="0" err="1"/>
              <a:t>rest</a:t>
            </a:r>
            <a:r>
              <a:rPr lang="it-IT" dirty="0"/>
              <a:t> </a:t>
            </a:r>
            <a:r>
              <a:rPr lang="it-IT" dirty="0" err="1"/>
              <a:t>assured</a:t>
            </a:r>
            <a:r>
              <a:rPr lang="it-IT" dirty="0"/>
              <a:t> </a:t>
            </a:r>
            <a:r>
              <a:rPr lang="it-IT" dirty="0" err="1"/>
              <a:t>that</a:t>
            </a:r>
            <a:r>
              <a:rPr lang="it-IT" dirty="0"/>
              <a:t> </a:t>
            </a:r>
            <a:r>
              <a:rPr lang="it-IT" dirty="0" err="1"/>
              <a:t>there</a:t>
            </a:r>
            <a:r>
              <a:rPr lang="it-IT" dirty="0"/>
              <a:t> </a:t>
            </a:r>
            <a:r>
              <a:rPr lang="it-IT" dirty="0" err="1"/>
              <a:t>is</a:t>
            </a:r>
            <a:r>
              <a:rPr lang="it-IT" dirty="0"/>
              <a:t> </a:t>
            </a:r>
            <a:r>
              <a:rPr lang="it-IT" dirty="0" err="1"/>
              <a:t>probably</a:t>
            </a:r>
            <a:r>
              <a:rPr lang="it-IT" dirty="0"/>
              <a:t> a way </a:t>
            </a:r>
            <a:r>
              <a:rPr lang="it-IT" dirty="0" err="1"/>
              <a:t>that</a:t>
            </a:r>
            <a:r>
              <a:rPr lang="it-IT" dirty="0"/>
              <a:t> </a:t>
            </a:r>
            <a:r>
              <a:rPr lang="it-IT" dirty="0" err="1"/>
              <a:t>you</a:t>
            </a:r>
            <a:r>
              <a:rPr lang="it-IT" dirty="0"/>
              <a:t> can do </a:t>
            </a:r>
            <a:r>
              <a:rPr lang="it-IT" dirty="0" err="1"/>
              <a:t>it</a:t>
            </a:r>
            <a:r>
              <a:rPr lang="it-IT" dirty="0"/>
              <a:t> with </a:t>
            </a:r>
            <a:r>
              <a:rPr lang="it-IT" dirty="0" err="1"/>
              <a:t>Matlab</a:t>
            </a:r>
            <a:r>
              <a:rPr lang="it-IT" dirty="0"/>
              <a:t>.</a:t>
            </a:r>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80</a:t>
            </a:fld>
            <a:endParaRPr lang="en-US"/>
          </a:p>
        </p:txBody>
      </p:sp>
    </p:spTree>
    <p:extLst>
      <p:ext uri="{BB962C8B-B14F-4D97-AF65-F5344CB8AC3E}">
        <p14:creationId xmlns:p14="http://schemas.microsoft.com/office/powerpoint/2010/main" val="14282465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Great, so, I began this presentation saying that I wanted to target an audience of people without a CS background, but so far, I have been just talking about writing code, defining variables, functions, scripts,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a:t>
            </a:r>
            <a:r>
              <a:rPr lang="en-US" sz="1200" b="1" kern="1200" dirty="0">
                <a:solidFill>
                  <a:schemeClr val="tx1"/>
                </a:solidFill>
                <a:effectLst/>
                <a:latin typeface="+mn-lt"/>
                <a:ea typeface="+mn-ea"/>
                <a:cs typeface="+mn-cs"/>
              </a:rPr>
              <a:t>is it true or not that you can use </a:t>
            </a:r>
            <a:r>
              <a:rPr lang="en-US" sz="1200" b="1" kern="1200" dirty="0" err="1">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even without writing a single line of code? </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81</a:t>
            </a:fld>
            <a:endParaRPr lang="en-US" dirty="0"/>
          </a:p>
        </p:txBody>
      </p:sp>
    </p:spTree>
    <p:extLst>
      <p:ext uri="{BB962C8B-B14F-4D97-AF65-F5344CB8AC3E}">
        <p14:creationId xmlns:p14="http://schemas.microsoft.com/office/powerpoint/2010/main" val="34938409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as weird as it may sound, while with all other languages, like C++, Python, and even R, to get something done you need to sit down and speak the same language as the compiler,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has a lot of tools that allow people who don’t know how to code …</a:t>
            </a:r>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82</a:t>
            </a:fld>
            <a:endParaRPr lang="en-US" dirty="0"/>
          </a:p>
        </p:txBody>
      </p:sp>
    </p:spTree>
    <p:extLst>
      <p:ext uri="{BB962C8B-B14F-4D97-AF65-F5344CB8AC3E}">
        <p14:creationId xmlns:p14="http://schemas.microsoft.com/office/powerpoint/2010/main" val="28569186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BETTER, that DON’T WANT to code, to enjoy it capabilities.</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83</a:t>
            </a:fld>
            <a:endParaRPr lang="en-US" dirty="0"/>
          </a:p>
        </p:txBody>
      </p:sp>
    </p:spTree>
    <p:extLst>
      <p:ext uri="{BB962C8B-B14F-4D97-AF65-F5344CB8AC3E}">
        <p14:creationId xmlns:p14="http://schemas.microsoft.com/office/powerpoint/2010/main" val="10066642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even better, you don’t need strange workarounds to do that, because a lot of functionalities are already available within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itself.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see what I mean.</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84</a:t>
            </a:fld>
            <a:endParaRPr lang="en-US" dirty="0"/>
          </a:p>
        </p:txBody>
      </p:sp>
    </p:spTree>
    <p:extLst>
      <p:ext uri="{BB962C8B-B14F-4D97-AF65-F5344CB8AC3E}">
        <p14:creationId xmlns:p14="http://schemas.microsoft.com/office/powerpoint/2010/main" val="31028314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look at the menu toolbar, we can find a tab called APPS.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there you can find a library of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Apps, which are self-contained MATLAB programs that allow the user to complete a task just using an ad hoc user interface.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expand the drop-down menu …</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85</a:t>
            </a:fld>
            <a:endParaRPr lang="en-US" dirty="0"/>
          </a:p>
        </p:txBody>
      </p:sp>
    </p:spTree>
    <p:extLst>
      <p:ext uri="{BB962C8B-B14F-4D97-AF65-F5344CB8AC3E}">
        <p14:creationId xmlns:p14="http://schemas.microsoft.com/office/powerpoint/2010/main" val="17609142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will see a huge list of app that ready to be used.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at least you will see all the apps that come with the toolboxes for which you bought a license, but that’s another story.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understand what I mean, let’s see a couple of examples of such apps.</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86</a:t>
            </a:fld>
            <a:endParaRPr lang="en-US" dirty="0"/>
          </a:p>
        </p:txBody>
      </p:sp>
    </p:spTree>
    <p:extLst>
      <p:ext uri="{BB962C8B-B14F-4D97-AF65-F5344CB8AC3E}">
        <p14:creationId xmlns:p14="http://schemas.microsoft.com/office/powerpoint/2010/main" val="12021311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of the most used and always available is the </a:t>
            </a:r>
            <a:r>
              <a:rPr lang="en-US" sz="1200" b="1" kern="1200" dirty="0">
                <a:solidFill>
                  <a:schemeClr val="tx1"/>
                </a:solidFill>
                <a:effectLst/>
                <a:latin typeface="+mn-lt"/>
                <a:ea typeface="+mn-ea"/>
                <a:cs typeface="+mn-cs"/>
              </a:rPr>
              <a:t>interactive data import app.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say you have done some processing, maybe in excel, and </a:t>
            </a:r>
            <a:r>
              <a:rPr lang="en-US" sz="1200" b="1" kern="1200" dirty="0">
                <a:solidFill>
                  <a:schemeClr val="tx1"/>
                </a:solidFill>
                <a:effectLst/>
                <a:latin typeface="+mn-lt"/>
                <a:ea typeface="+mn-ea"/>
                <a:cs typeface="+mn-cs"/>
              </a:rPr>
              <a:t>you have a CSV file </a:t>
            </a:r>
            <a:r>
              <a:rPr lang="en-US" sz="1200" kern="1200" dirty="0">
                <a:solidFill>
                  <a:schemeClr val="tx1"/>
                </a:solidFill>
                <a:effectLst/>
                <a:latin typeface="+mn-lt"/>
                <a:ea typeface="+mn-ea"/>
                <a:cs typeface="+mn-cs"/>
              </a:rPr>
              <a:t>you want to open in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can either click the import data button,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drag and drop the file in the command window.</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87</a:t>
            </a:fld>
            <a:endParaRPr lang="en-US" dirty="0"/>
          </a:p>
        </p:txBody>
      </p:sp>
    </p:spTree>
    <p:extLst>
      <p:ext uri="{BB962C8B-B14F-4D97-AF65-F5344CB8AC3E}">
        <p14:creationId xmlns:p14="http://schemas.microsoft.com/office/powerpoint/2010/main" val="7823403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Either choice will </a:t>
            </a:r>
            <a:r>
              <a:rPr lang="en-US" sz="1200" b="1" kern="1200" dirty="0">
                <a:solidFill>
                  <a:schemeClr val="tx1"/>
                </a:solidFill>
                <a:effectLst/>
                <a:latin typeface="+mn-lt"/>
                <a:ea typeface="+mn-ea"/>
                <a:cs typeface="+mn-cs"/>
              </a:rPr>
              <a:t>fire up the interactive import app </a:t>
            </a:r>
            <a:r>
              <a:rPr lang="en-US" sz="1200" kern="1200" dirty="0">
                <a:solidFill>
                  <a:schemeClr val="tx1"/>
                </a:solidFill>
                <a:effectLst/>
                <a:latin typeface="+mn-lt"/>
                <a:ea typeface="+mn-ea"/>
                <a:cs typeface="+mn-cs"/>
              </a:rPr>
              <a:t>that will scan your file, trying to guess the best way to read it and showing you a preview.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Once there, </a:t>
            </a:r>
            <a:r>
              <a:rPr lang="en-US" sz="1200" b="1" kern="1200" dirty="0">
                <a:solidFill>
                  <a:schemeClr val="tx1"/>
                </a:solidFill>
                <a:effectLst/>
                <a:latin typeface="+mn-lt"/>
                <a:ea typeface="+mn-ea"/>
                <a:cs typeface="+mn-cs"/>
              </a:rPr>
              <a:t>you may adjust some import parameter</a:t>
            </a:r>
            <a:r>
              <a:rPr lang="en-US" sz="1200" kern="1200" dirty="0">
                <a:solidFill>
                  <a:schemeClr val="tx1"/>
                </a:solidFill>
                <a:effectLst/>
                <a:latin typeface="+mn-lt"/>
                <a:ea typeface="+mn-ea"/>
                <a:cs typeface="+mn-cs"/>
              </a:rPr>
              <a:t>, like choosing a different column delimiter, if the autodetection somehow failed;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you can decide the </a:t>
            </a:r>
            <a:r>
              <a:rPr lang="en-US" sz="1200" b="1" kern="1200" dirty="0">
                <a:solidFill>
                  <a:schemeClr val="tx1"/>
                </a:solidFill>
                <a:effectLst/>
                <a:latin typeface="+mn-lt"/>
                <a:ea typeface="+mn-ea"/>
                <a:cs typeface="+mn-cs"/>
              </a:rPr>
              <a:t>type of workspace variable </a:t>
            </a:r>
            <a:r>
              <a:rPr lang="en-US" sz="1200" kern="1200" dirty="0">
                <a:solidFill>
                  <a:schemeClr val="tx1"/>
                </a:solidFill>
                <a:effectLst/>
                <a:latin typeface="+mn-lt"/>
                <a:ea typeface="+mn-ea"/>
                <a:cs typeface="+mn-cs"/>
              </a:rPr>
              <a:t>you want to use to read your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can choose a strategy to </a:t>
            </a:r>
            <a:r>
              <a:rPr lang="en-US" sz="1200" b="1" kern="1200" dirty="0">
                <a:solidFill>
                  <a:schemeClr val="tx1"/>
                </a:solidFill>
                <a:effectLst/>
                <a:latin typeface="+mn-lt"/>
                <a:ea typeface="+mn-ea"/>
                <a:cs typeface="+mn-cs"/>
              </a:rPr>
              <a:t>fill missing data</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eventually, </a:t>
            </a:r>
            <a:r>
              <a:rPr lang="en-US" sz="1200" b="1" kern="1200" dirty="0">
                <a:solidFill>
                  <a:schemeClr val="tx1"/>
                </a:solidFill>
                <a:effectLst/>
                <a:latin typeface="+mn-lt"/>
                <a:ea typeface="+mn-ea"/>
                <a:cs typeface="+mn-cs"/>
              </a:rPr>
              <a:t>you can import what has been read from your file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Quite interesting, you can also </a:t>
            </a:r>
            <a:r>
              <a:rPr lang="en-US" sz="1200" b="1" kern="1200" dirty="0">
                <a:solidFill>
                  <a:schemeClr val="tx1"/>
                </a:solidFill>
                <a:effectLst/>
                <a:latin typeface="+mn-lt"/>
                <a:ea typeface="+mn-ea"/>
                <a:cs typeface="+mn-cs"/>
              </a:rPr>
              <a:t>save a script or a function </a:t>
            </a:r>
            <a:r>
              <a:rPr lang="en-US" sz="1200" kern="1200" dirty="0">
                <a:solidFill>
                  <a:schemeClr val="tx1"/>
                </a:solidFill>
                <a:effectLst/>
                <a:latin typeface="+mn-lt"/>
                <a:ea typeface="+mn-ea"/>
                <a:cs typeface="+mn-cs"/>
              </a:rPr>
              <a:t>for the input: in this way, next time you want to import the same type of file, you can just call the function instead of having to set all the parameters manually again.</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88</a:t>
            </a:fld>
            <a:endParaRPr lang="en-US" dirty="0"/>
          </a:p>
        </p:txBody>
      </p:sp>
    </p:spTree>
    <p:extLst>
      <p:ext uri="{BB962C8B-B14F-4D97-AF65-F5344CB8AC3E}">
        <p14:creationId xmlns:p14="http://schemas.microsoft.com/office/powerpoint/2010/main" val="28980441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Either choice will </a:t>
            </a:r>
            <a:r>
              <a:rPr lang="en-US" sz="1200" b="1" kern="1200" dirty="0">
                <a:solidFill>
                  <a:schemeClr val="tx1"/>
                </a:solidFill>
                <a:effectLst/>
                <a:latin typeface="+mn-lt"/>
                <a:ea typeface="+mn-ea"/>
                <a:cs typeface="+mn-cs"/>
              </a:rPr>
              <a:t>fire up the interactive import app </a:t>
            </a:r>
            <a:r>
              <a:rPr lang="en-US" sz="1200" kern="1200" dirty="0">
                <a:solidFill>
                  <a:schemeClr val="tx1"/>
                </a:solidFill>
                <a:effectLst/>
                <a:latin typeface="+mn-lt"/>
                <a:ea typeface="+mn-ea"/>
                <a:cs typeface="+mn-cs"/>
              </a:rPr>
              <a:t>that will scan your file, trying to guess the best way to read it and showing you a preview.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Once there, </a:t>
            </a:r>
            <a:r>
              <a:rPr lang="en-US" sz="1200" b="1" kern="1200" dirty="0">
                <a:solidFill>
                  <a:schemeClr val="tx1"/>
                </a:solidFill>
                <a:effectLst/>
                <a:latin typeface="+mn-lt"/>
                <a:ea typeface="+mn-ea"/>
                <a:cs typeface="+mn-cs"/>
              </a:rPr>
              <a:t>you may adjust some import parameter</a:t>
            </a:r>
            <a:r>
              <a:rPr lang="en-US" sz="1200" kern="1200" dirty="0">
                <a:solidFill>
                  <a:schemeClr val="tx1"/>
                </a:solidFill>
                <a:effectLst/>
                <a:latin typeface="+mn-lt"/>
                <a:ea typeface="+mn-ea"/>
                <a:cs typeface="+mn-cs"/>
              </a:rPr>
              <a:t>, like choosing a different column delimiter, if the autodetection somehow failed;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you can decide the </a:t>
            </a:r>
            <a:r>
              <a:rPr lang="en-US" sz="1200" b="1" kern="1200" dirty="0">
                <a:solidFill>
                  <a:schemeClr val="tx1"/>
                </a:solidFill>
                <a:effectLst/>
                <a:latin typeface="+mn-lt"/>
                <a:ea typeface="+mn-ea"/>
                <a:cs typeface="+mn-cs"/>
              </a:rPr>
              <a:t>type of workspace variable </a:t>
            </a:r>
            <a:r>
              <a:rPr lang="en-US" sz="1200" kern="1200" dirty="0">
                <a:solidFill>
                  <a:schemeClr val="tx1"/>
                </a:solidFill>
                <a:effectLst/>
                <a:latin typeface="+mn-lt"/>
                <a:ea typeface="+mn-ea"/>
                <a:cs typeface="+mn-cs"/>
              </a:rPr>
              <a:t>you want to use to read your file;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you can choose a strategy to </a:t>
            </a:r>
            <a:r>
              <a:rPr lang="en-US" sz="1200" b="1" kern="1200" dirty="0">
                <a:solidFill>
                  <a:schemeClr val="tx1"/>
                </a:solidFill>
                <a:effectLst/>
                <a:latin typeface="+mn-lt"/>
                <a:ea typeface="+mn-ea"/>
                <a:cs typeface="+mn-cs"/>
              </a:rPr>
              <a:t>fill missing data</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eventually, </a:t>
            </a:r>
            <a:r>
              <a:rPr lang="en-US" sz="1200" b="1" kern="1200" dirty="0">
                <a:solidFill>
                  <a:schemeClr val="tx1"/>
                </a:solidFill>
                <a:effectLst/>
                <a:latin typeface="+mn-lt"/>
                <a:ea typeface="+mn-ea"/>
                <a:cs typeface="+mn-cs"/>
              </a:rPr>
              <a:t>you can import what has been read from your file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Quite interesting, you can also </a:t>
            </a:r>
            <a:r>
              <a:rPr lang="en-US" sz="1200" b="1" kern="1200" dirty="0">
                <a:solidFill>
                  <a:schemeClr val="tx1"/>
                </a:solidFill>
                <a:effectLst/>
                <a:latin typeface="+mn-lt"/>
                <a:ea typeface="+mn-ea"/>
                <a:cs typeface="+mn-cs"/>
              </a:rPr>
              <a:t>save a script or a function </a:t>
            </a:r>
            <a:r>
              <a:rPr lang="en-US" sz="1200" kern="1200" dirty="0">
                <a:solidFill>
                  <a:schemeClr val="tx1"/>
                </a:solidFill>
                <a:effectLst/>
                <a:latin typeface="+mn-lt"/>
                <a:ea typeface="+mn-ea"/>
                <a:cs typeface="+mn-cs"/>
              </a:rPr>
              <a:t>for the input: in this way, next time you want to import the same type of file, you can just call the function instead of having to set all the parameters manually again.</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89</a:t>
            </a:fld>
            <a:endParaRPr lang="en-US" dirty="0"/>
          </a:p>
        </p:txBody>
      </p:sp>
    </p:spTree>
    <p:extLst>
      <p:ext uri="{BB962C8B-B14F-4D97-AF65-F5344CB8AC3E}">
        <p14:creationId xmlns:p14="http://schemas.microsoft.com/office/powerpoint/2010/main" val="445696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25603"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comparison with Python, instead, is a bit easier.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while Python is still a true, general-purpose language, it shares with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 few more similarities, like the possibility to be “treated” also as a scripting language, an overall easy portability due to both being interpreted languages, and a generally more relaxed syntax, when compared to C/C++.</a:t>
            </a:r>
          </a:p>
          <a:p>
            <a:endParaRPr lang="en-US" dirty="0">
              <a:ea typeface="ＭＳ Ｐゴシック" pitchFamily="-1" charset="-128"/>
              <a:cs typeface="ＭＳ Ｐゴシック" pitchFamily="-1" charset="-128"/>
            </a:endParaRPr>
          </a:p>
        </p:txBody>
      </p:sp>
      <p:sp>
        <p:nvSpPr>
          <p:cNvPr id="4" name="Slide Number Placeholder 3"/>
          <p:cNvSpPr>
            <a:spLocks noGrp="1"/>
          </p:cNvSpPr>
          <p:nvPr>
            <p:ph type="sldNum" sz="quarter" idx="5"/>
          </p:nvPr>
        </p:nvSpPr>
        <p:spPr/>
        <p:txBody>
          <a:bodyPr/>
          <a:lstStyle/>
          <a:p>
            <a:pPr>
              <a:defRPr/>
            </a:pPr>
            <a:fld id="{C7CBC064-1E02-3449-BD3E-202FF0307AA0}" type="slidenum">
              <a:rPr lang="en-US" smtClean="0"/>
              <a:pPr>
                <a:defRPr/>
              </a:pPr>
              <a:t>9</a:t>
            </a:fld>
            <a:endParaRPr lang="en-US"/>
          </a:p>
        </p:txBody>
      </p:sp>
    </p:spTree>
    <p:extLst>
      <p:ext uri="{BB962C8B-B14F-4D97-AF65-F5344CB8AC3E}">
        <p14:creationId xmlns:p14="http://schemas.microsoft.com/office/powerpoint/2010/main" val="13453901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so let’s say now that the imported data are </a:t>
            </a:r>
            <a:r>
              <a:rPr lang="en-US" sz="1200" b="1" kern="1200" dirty="0">
                <a:solidFill>
                  <a:schemeClr val="tx1"/>
                </a:solidFill>
                <a:effectLst/>
                <a:latin typeface="+mn-lt"/>
                <a:ea typeface="+mn-ea"/>
                <a:cs typeface="+mn-cs"/>
              </a:rPr>
              <a:t>some time series we want to fit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instead of going through the doc and looking for the best way to write a function to fit our data, </a:t>
            </a:r>
            <a:r>
              <a:rPr lang="en-US" sz="1200" b="1" kern="1200" dirty="0">
                <a:solidFill>
                  <a:schemeClr val="tx1"/>
                </a:solidFill>
                <a:effectLst/>
                <a:latin typeface="+mn-lt"/>
                <a:ea typeface="+mn-ea"/>
                <a:cs typeface="+mn-cs"/>
              </a:rPr>
              <a:t>we could give a try at the curve fitting app available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is as simple as </a:t>
            </a:r>
            <a:r>
              <a:rPr lang="en-US" sz="1200" b="1" kern="1200" dirty="0">
                <a:solidFill>
                  <a:schemeClr val="tx1"/>
                </a:solidFill>
                <a:effectLst/>
                <a:latin typeface="+mn-lt"/>
                <a:ea typeface="+mn-ea"/>
                <a:cs typeface="+mn-cs"/>
              </a:rPr>
              <a:t>selecting from the works</a:t>
            </a:r>
            <a:r>
              <a:rPr lang="en-US" sz="1200" kern="1200" dirty="0">
                <a:solidFill>
                  <a:schemeClr val="tx1"/>
                </a:solidFill>
                <a:effectLst/>
                <a:latin typeface="+mn-lt"/>
                <a:ea typeface="+mn-ea"/>
                <a:cs typeface="+mn-cs"/>
              </a:rPr>
              <a:t>pace the independent variable, and our noisy time series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picking a model </a:t>
            </a:r>
            <a:r>
              <a:rPr lang="en-US" sz="1200" kern="1200" dirty="0">
                <a:solidFill>
                  <a:schemeClr val="tx1"/>
                </a:solidFill>
                <a:effectLst/>
                <a:latin typeface="+mn-lt"/>
                <a:ea typeface="+mn-ea"/>
                <a:cs typeface="+mn-cs"/>
              </a:rPr>
              <a:t>from a dropdown menu.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Depending on the chosen model </a:t>
            </a:r>
            <a:r>
              <a:rPr lang="en-US" sz="1200" b="1" kern="1200" dirty="0">
                <a:solidFill>
                  <a:schemeClr val="tx1"/>
                </a:solidFill>
                <a:effectLst/>
                <a:latin typeface="+mn-lt"/>
                <a:ea typeface="+mn-ea"/>
                <a:cs typeface="+mn-cs"/>
              </a:rPr>
              <a:t>we may have to set some additional parameters</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we may want to </a:t>
            </a:r>
            <a:r>
              <a:rPr lang="en-US" sz="1200" b="1" kern="1200" dirty="0">
                <a:solidFill>
                  <a:schemeClr val="tx1"/>
                </a:solidFill>
                <a:effectLst/>
                <a:latin typeface="+mn-lt"/>
                <a:ea typeface="+mn-ea"/>
                <a:cs typeface="+mn-cs"/>
              </a:rPr>
              <a:t>write down our own custom function</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90</a:t>
            </a:fld>
            <a:endParaRPr lang="en-US" dirty="0"/>
          </a:p>
        </p:txBody>
      </p:sp>
    </p:spTree>
    <p:extLst>
      <p:ext uri="{BB962C8B-B14F-4D97-AF65-F5344CB8AC3E}">
        <p14:creationId xmlns:p14="http://schemas.microsoft.com/office/powerpoint/2010/main" val="375328353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Ok, so let’s say now that the imported data are </a:t>
            </a:r>
            <a:r>
              <a:rPr lang="en-US" sz="1200" b="1" kern="1200" dirty="0">
                <a:solidFill>
                  <a:schemeClr val="tx1"/>
                </a:solidFill>
                <a:effectLst/>
                <a:latin typeface="+mn-lt"/>
                <a:ea typeface="+mn-ea"/>
                <a:cs typeface="+mn-cs"/>
              </a:rPr>
              <a:t>some time series we want to fit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Well, instead of going through the doc and looking for the best way to write a function to fit our data, </a:t>
            </a:r>
            <a:r>
              <a:rPr lang="en-US" sz="1200" b="1" kern="1200" dirty="0">
                <a:solidFill>
                  <a:schemeClr val="tx1"/>
                </a:solidFill>
                <a:effectLst/>
                <a:latin typeface="+mn-lt"/>
                <a:ea typeface="+mn-ea"/>
                <a:cs typeface="+mn-cs"/>
              </a:rPr>
              <a:t>we could give a try at the curve fitting app available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is as simple as </a:t>
            </a:r>
            <a:r>
              <a:rPr lang="en-US" sz="1200" b="1" kern="1200" dirty="0">
                <a:solidFill>
                  <a:schemeClr val="tx1"/>
                </a:solidFill>
                <a:effectLst/>
                <a:latin typeface="+mn-lt"/>
                <a:ea typeface="+mn-ea"/>
                <a:cs typeface="+mn-cs"/>
              </a:rPr>
              <a:t>selecting from the works</a:t>
            </a:r>
            <a:r>
              <a:rPr lang="en-US" sz="1200" kern="1200" dirty="0">
                <a:solidFill>
                  <a:schemeClr val="tx1"/>
                </a:solidFill>
                <a:effectLst/>
                <a:latin typeface="+mn-lt"/>
                <a:ea typeface="+mn-ea"/>
                <a:cs typeface="+mn-cs"/>
              </a:rPr>
              <a:t>pace the independent variable, and our noisy time series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picking a model </a:t>
            </a:r>
            <a:r>
              <a:rPr lang="en-US" sz="1200" kern="1200" dirty="0">
                <a:solidFill>
                  <a:schemeClr val="tx1"/>
                </a:solidFill>
                <a:effectLst/>
                <a:latin typeface="+mn-lt"/>
                <a:ea typeface="+mn-ea"/>
                <a:cs typeface="+mn-cs"/>
              </a:rPr>
              <a:t>from a dropdown menu.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Depending on the chosen model </a:t>
            </a:r>
            <a:r>
              <a:rPr lang="en-US" sz="1200" b="1" kern="1200" dirty="0">
                <a:solidFill>
                  <a:schemeClr val="tx1"/>
                </a:solidFill>
                <a:effectLst/>
                <a:latin typeface="+mn-lt"/>
                <a:ea typeface="+mn-ea"/>
                <a:cs typeface="+mn-cs"/>
              </a:rPr>
              <a:t>we may have to set some additional parameters</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or we may want to </a:t>
            </a:r>
            <a:r>
              <a:rPr lang="en-US" sz="1200" b="1" kern="1200" dirty="0">
                <a:solidFill>
                  <a:schemeClr val="tx1"/>
                </a:solidFill>
                <a:effectLst/>
                <a:latin typeface="+mn-lt"/>
                <a:ea typeface="+mn-ea"/>
                <a:cs typeface="+mn-cs"/>
              </a:rPr>
              <a:t>write down our own custom function</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91</a:t>
            </a:fld>
            <a:endParaRPr lang="en-US" dirty="0"/>
          </a:p>
        </p:txBody>
      </p:sp>
    </p:spTree>
    <p:extLst>
      <p:ext uri="{BB962C8B-B14F-4D97-AF65-F5344CB8AC3E}">
        <p14:creationId xmlns:p14="http://schemas.microsoft.com/office/powerpoint/2010/main" val="187237565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you are done, the app will immediately </a:t>
            </a:r>
            <a:r>
              <a:rPr lang="en-US" sz="1200" b="1" kern="1200" dirty="0">
                <a:solidFill>
                  <a:schemeClr val="tx1"/>
                </a:solidFill>
                <a:effectLst/>
                <a:latin typeface="+mn-lt"/>
                <a:ea typeface="+mn-ea"/>
                <a:cs typeface="+mn-cs"/>
              </a:rPr>
              <a:t>show us the fitted curve and the residual plots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left panel we could read all the </a:t>
            </a:r>
            <a:r>
              <a:rPr lang="en-US" sz="1200" b="1" kern="1200" dirty="0">
                <a:solidFill>
                  <a:schemeClr val="tx1"/>
                </a:solidFill>
                <a:effectLst/>
                <a:latin typeface="+mn-lt"/>
                <a:ea typeface="+mn-ea"/>
                <a:cs typeface="+mn-cs"/>
              </a:rPr>
              <a:t>details</a:t>
            </a:r>
            <a:r>
              <a:rPr lang="en-US" sz="1200" kern="1200" dirty="0">
                <a:solidFill>
                  <a:schemeClr val="tx1"/>
                </a:solidFill>
                <a:effectLst/>
                <a:latin typeface="+mn-lt"/>
                <a:ea typeface="+mn-ea"/>
                <a:cs typeface="+mn-cs"/>
              </a:rPr>
              <a:t> about the estimated parameters, R squared, error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if we like the result, </a:t>
            </a:r>
            <a:r>
              <a:rPr lang="en-US" sz="1200" b="1" kern="1200" dirty="0">
                <a:solidFill>
                  <a:schemeClr val="tx1"/>
                </a:solidFill>
                <a:effectLst/>
                <a:latin typeface="+mn-lt"/>
                <a:ea typeface="+mn-ea"/>
                <a:cs typeface="+mn-cs"/>
              </a:rPr>
              <a:t>we can export them to </a:t>
            </a:r>
            <a:r>
              <a:rPr lang="en-US" sz="1200" b="1" kern="1200" dirty="0" err="1">
                <a:solidFill>
                  <a:schemeClr val="tx1"/>
                </a:solidFill>
                <a:effectLst/>
                <a:latin typeface="+mn-lt"/>
                <a:ea typeface="+mn-ea"/>
                <a:cs typeface="+mn-cs"/>
              </a:rPr>
              <a:t>Matlab’s</a:t>
            </a:r>
            <a:r>
              <a:rPr lang="en-US" sz="1200" b="1" kern="1200" dirty="0">
                <a:solidFill>
                  <a:schemeClr val="tx1"/>
                </a:solidFill>
                <a:effectLst/>
                <a:latin typeface="+mn-lt"/>
                <a:ea typeface="+mn-ea"/>
                <a:cs typeface="+mn-cs"/>
              </a:rPr>
              <a:t> workspace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as before, </a:t>
            </a:r>
            <a:r>
              <a:rPr lang="en-US" sz="1200" b="1" kern="1200" dirty="0">
                <a:solidFill>
                  <a:schemeClr val="tx1"/>
                </a:solidFill>
                <a:effectLst/>
                <a:latin typeface="+mn-lt"/>
                <a:ea typeface="+mn-ea"/>
                <a:cs typeface="+mn-cs"/>
              </a:rPr>
              <a:t>we could also save a fit object </a:t>
            </a:r>
            <a:r>
              <a:rPr lang="en-US" sz="1200" kern="1200" dirty="0">
                <a:solidFill>
                  <a:schemeClr val="tx1"/>
                </a:solidFill>
                <a:effectLst/>
                <a:latin typeface="+mn-lt"/>
                <a:ea typeface="+mn-ea"/>
                <a:cs typeface="+mn-cs"/>
              </a:rPr>
              <a:t>that we may call later on to fit the same model to another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all this </a:t>
            </a:r>
            <a:r>
              <a:rPr lang="en-US" sz="1200" b="1" kern="1200" dirty="0">
                <a:solidFill>
                  <a:schemeClr val="tx1"/>
                </a:solidFill>
                <a:effectLst/>
                <a:latin typeface="+mn-lt"/>
                <a:ea typeface="+mn-ea"/>
                <a:cs typeface="+mn-cs"/>
              </a:rPr>
              <a:t>without writing a single line of code </a:t>
            </a:r>
            <a:r>
              <a:rPr lang="en-US" sz="1200" kern="1200" dirty="0">
                <a:solidFill>
                  <a:schemeClr val="tx1"/>
                </a:solidFill>
                <a:effectLst/>
                <a:latin typeface="+mn-lt"/>
                <a:ea typeface="+mn-ea"/>
                <a:cs typeface="+mn-cs"/>
              </a:rPr>
              <a:t>ourselves.</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92</a:t>
            </a:fld>
            <a:endParaRPr lang="en-US" dirty="0"/>
          </a:p>
        </p:txBody>
      </p:sp>
    </p:spTree>
    <p:extLst>
      <p:ext uri="{BB962C8B-B14F-4D97-AF65-F5344CB8AC3E}">
        <p14:creationId xmlns:p14="http://schemas.microsoft.com/office/powerpoint/2010/main" val="14994524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you are done, the app will immediately </a:t>
            </a:r>
            <a:r>
              <a:rPr lang="en-US" sz="1200" b="1" kern="1200" dirty="0">
                <a:solidFill>
                  <a:schemeClr val="tx1"/>
                </a:solidFill>
                <a:effectLst/>
                <a:latin typeface="+mn-lt"/>
                <a:ea typeface="+mn-ea"/>
                <a:cs typeface="+mn-cs"/>
              </a:rPr>
              <a:t>show us the fitted curve and the residual plots</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 the left panel we could read all the </a:t>
            </a:r>
            <a:r>
              <a:rPr lang="en-US" sz="1200" b="1" kern="1200" dirty="0">
                <a:solidFill>
                  <a:schemeClr val="tx1"/>
                </a:solidFill>
                <a:effectLst/>
                <a:latin typeface="+mn-lt"/>
                <a:ea typeface="+mn-ea"/>
                <a:cs typeface="+mn-cs"/>
              </a:rPr>
              <a:t>details</a:t>
            </a:r>
            <a:r>
              <a:rPr lang="en-US" sz="1200" kern="1200" dirty="0">
                <a:solidFill>
                  <a:schemeClr val="tx1"/>
                </a:solidFill>
                <a:effectLst/>
                <a:latin typeface="+mn-lt"/>
                <a:ea typeface="+mn-ea"/>
                <a:cs typeface="+mn-cs"/>
              </a:rPr>
              <a:t> about the estimated parameters, R squared, error and so 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if we like the result, </a:t>
            </a:r>
            <a:r>
              <a:rPr lang="en-US" sz="1200" b="1" kern="1200" dirty="0">
                <a:solidFill>
                  <a:schemeClr val="tx1"/>
                </a:solidFill>
                <a:effectLst/>
                <a:latin typeface="+mn-lt"/>
                <a:ea typeface="+mn-ea"/>
                <a:cs typeface="+mn-cs"/>
              </a:rPr>
              <a:t>we can export them to </a:t>
            </a:r>
            <a:r>
              <a:rPr lang="en-US" sz="1200" b="1" kern="1200" dirty="0" err="1">
                <a:solidFill>
                  <a:schemeClr val="tx1"/>
                </a:solidFill>
                <a:effectLst/>
                <a:latin typeface="+mn-lt"/>
                <a:ea typeface="+mn-ea"/>
                <a:cs typeface="+mn-cs"/>
              </a:rPr>
              <a:t>Matlab’s</a:t>
            </a:r>
            <a:r>
              <a:rPr lang="en-US" sz="1200" b="1" kern="1200" dirty="0">
                <a:solidFill>
                  <a:schemeClr val="tx1"/>
                </a:solidFill>
                <a:effectLst/>
                <a:latin typeface="+mn-lt"/>
                <a:ea typeface="+mn-ea"/>
                <a:cs typeface="+mn-cs"/>
              </a:rPr>
              <a:t> workspace</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as before, </a:t>
            </a:r>
            <a:r>
              <a:rPr lang="en-US" sz="1200" b="1" kern="1200" dirty="0">
                <a:solidFill>
                  <a:schemeClr val="tx1"/>
                </a:solidFill>
                <a:effectLst/>
                <a:latin typeface="+mn-lt"/>
                <a:ea typeface="+mn-ea"/>
                <a:cs typeface="+mn-cs"/>
              </a:rPr>
              <a:t>we could also save a fit object </a:t>
            </a:r>
            <a:r>
              <a:rPr lang="en-US" sz="1200" kern="1200" dirty="0">
                <a:solidFill>
                  <a:schemeClr val="tx1"/>
                </a:solidFill>
                <a:effectLst/>
                <a:latin typeface="+mn-lt"/>
                <a:ea typeface="+mn-ea"/>
                <a:cs typeface="+mn-cs"/>
              </a:rPr>
              <a:t>that we may call later on to fit the same model to another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all this </a:t>
            </a:r>
            <a:r>
              <a:rPr lang="en-US" sz="1200" b="1" kern="1200" dirty="0">
                <a:solidFill>
                  <a:schemeClr val="tx1"/>
                </a:solidFill>
                <a:effectLst/>
                <a:latin typeface="+mn-lt"/>
                <a:ea typeface="+mn-ea"/>
                <a:cs typeface="+mn-cs"/>
              </a:rPr>
              <a:t>without writing a single line of code </a:t>
            </a:r>
            <a:r>
              <a:rPr lang="en-US" sz="1200" kern="1200" dirty="0">
                <a:solidFill>
                  <a:schemeClr val="tx1"/>
                </a:solidFill>
                <a:effectLst/>
                <a:latin typeface="+mn-lt"/>
                <a:ea typeface="+mn-ea"/>
                <a:cs typeface="+mn-cs"/>
              </a:rPr>
              <a:t>ourselves.</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93</a:t>
            </a:fld>
            <a:endParaRPr lang="en-US" dirty="0"/>
          </a:p>
        </p:txBody>
      </p:sp>
    </p:spTree>
    <p:extLst>
      <p:ext uri="{BB962C8B-B14F-4D97-AF65-F5344CB8AC3E}">
        <p14:creationId xmlns:p14="http://schemas.microsoft.com/office/powerpoint/2010/main" val="31203953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interesting apps are for example the </a:t>
            </a:r>
            <a:r>
              <a:rPr lang="en-US" sz="1200" b="1" kern="1200" dirty="0">
                <a:solidFill>
                  <a:schemeClr val="tx1"/>
                </a:solidFill>
                <a:effectLst/>
                <a:latin typeface="+mn-lt"/>
                <a:ea typeface="+mn-ea"/>
                <a:cs typeface="+mn-cs"/>
              </a:rPr>
              <a:t>DICOM browser</a:t>
            </a:r>
            <a:r>
              <a:rPr lang="en-US" sz="1200" kern="1200" dirty="0">
                <a:solidFill>
                  <a:schemeClr val="tx1"/>
                </a:solidFill>
                <a:effectLst/>
                <a:latin typeface="+mn-lt"/>
                <a:ea typeface="+mn-ea"/>
                <a:cs typeface="+mn-cs"/>
              </a:rPr>
              <a:t>, which allows you to scan the header information of all </a:t>
            </a:r>
            <a:r>
              <a:rPr lang="en-US" sz="1200" kern="1200" dirty="0" err="1">
                <a:solidFill>
                  <a:schemeClr val="tx1"/>
                </a:solidFill>
                <a:effectLst/>
                <a:latin typeface="+mn-lt"/>
                <a:ea typeface="+mn-ea"/>
                <a:cs typeface="+mn-cs"/>
              </a:rPr>
              <a:t>dicoms</a:t>
            </a:r>
            <a:r>
              <a:rPr lang="en-US" sz="1200" kern="1200" dirty="0">
                <a:solidFill>
                  <a:schemeClr val="tx1"/>
                </a:solidFill>
                <a:effectLst/>
                <a:latin typeface="+mn-lt"/>
                <a:ea typeface="+mn-ea"/>
                <a:cs typeface="+mn-cs"/>
              </a:rPr>
              <a:t> in the current folder and provides also a few details and a preview of the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we find the right image, </a:t>
            </a:r>
            <a:r>
              <a:rPr lang="en-US" sz="1200" b="1" kern="1200" dirty="0">
                <a:solidFill>
                  <a:schemeClr val="tx1"/>
                </a:solidFill>
                <a:effectLst/>
                <a:latin typeface="+mn-lt"/>
                <a:ea typeface="+mn-ea"/>
                <a:cs typeface="+mn-cs"/>
              </a:rPr>
              <a:t>we may export</a:t>
            </a:r>
            <a:r>
              <a:rPr lang="en-US" sz="1200" kern="1200" dirty="0">
                <a:solidFill>
                  <a:schemeClr val="tx1"/>
                </a:solidFill>
                <a:effectLst/>
                <a:latin typeface="+mn-lt"/>
                <a:ea typeface="+mn-ea"/>
                <a:cs typeface="+mn-cs"/>
              </a:rPr>
              <a:t> it as a matrix, or </a:t>
            </a:r>
            <a:r>
              <a:rPr lang="en-US" sz="1200" b="1" kern="1200" dirty="0">
                <a:solidFill>
                  <a:schemeClr val="tx1"/>
                </a:solidFill>
                <a:effectLst/>
                <a:latin typeface="+mn-lt"/>
                <a:ea typeface="+mn-ea"/>
                <a:cs typeface="+mn-cs"/>
              </a:rPr>
              <a:t>send it to other apps </a:t>
            </a:r>
            <a:r>
              <a:rPr lang="en-US" sz="1200" kern="1200" dirty="0">
                <a:solidFill>
                  <a:schemeClr val="tx1"/>
                </a:solidFill>
                <a:effectLst/>
                <a:latin typeface="+mn-lt"/>
                <a:ea typeface="+mn-ea"/>
                <a:cs typeface="+mn-cs"/>
              </a:rPr>
              <a:t>for better visualization.</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94</a:t>
            </a:fld>
            <a:endParaRPr lang="en-US" dirty="0"/>
          </a:p>
        </p:txBody>
      </p:sp>
    </p:spTree>
    <p:extLst>
      <p:ext uri="{BB962C8B-B14F-4D97-AF65-F5344CB8AC3E}">
        <p14:creationId xmlns:p14="http://schemas.microsoft.com/office/powerpoint/2010/main" val="8651170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Other interesting apps are for example the </a:t>
            </a:r>
            <a:r>
              <a:rPr lang="en-US" sz="1200" b="1" kern="1200" dirty="0">
                <a:solidFill>
                  <a:schemeClr val="tx1"/>
                </a:solidFill>
                <a:effectLst/>
                <a:latin typeface="+mn-lt"/>
                <a:ea typeface="+mn-ea"/>
                <a:cs typeface="+mn-cs"/>
              </a:rPr>
              <a:t>DICOM browser</a:t>
            </a:r>
            <a:r>
              <a:rPr lang="en-US" sz="1200" kern="1200" dirty="0">
                <a:solidFill>
                  <a:schemeClr val="tx1"/>
                </a:solidFill>
                <a:effectLst/>
                <a:latin typeface="+mn-lt"/>
                <a:ea typeface="+mn-ea"/>
                <a:cs typeface="+mn-cs"/>
              </a:rPr>
              <a:t>, which allows you to scan the header information of all </a:t>
            </a:r>
            <a:r>
              <a:rPr lang="en-US" sz="1200" kern="1200" dirty="0" err="1">
                <a:solidFill>
                  <a:schemeClr val="tx1"/>
                </a:solidFill>
                <a:effectLst/>
                <a:latin typeface="+mn-lt"/>
                <a:ea typeface="+mn-ea"/>
                <a:cs typeface="+mn-cs"/>
              </a:rPr>
              <a:t>dicoms</a:t>
            </a:r>
            <a:r>
              <a:rPr lang="en-US" sz="1200" kern="1200" dirty="0">
                <a:solidFill>
                  <a:schemeClr val="tx1"/>
                </a:solidFill>
                <a:effectLst/>
                <a:latin typeface="+mn-lt"/>
                <a:ea typeface="+mn-ea"/>
                <a:cs typeface="+mn-cs"/>
              </a:rPr>
              <a:t> in the current folder and provides also a few details and a preview of the images.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Once we find the right image, </a:t>
            </a:r>
            <a:r>
              <a:rPr lang="en-US" sz="1200" b="1" kern="1200" dirty="0">
                <a:solidFill>
                  <a:schemeClr val="tx1"/>
                </a:solidFill>
                <a:effectLst/>
                <a:latin typeface="+mn-lt"/>
                <a:ea typeface="+mn-ea"/>
                <a:cs typeface="+mn-cs"/>
              </a:rPr>
              <a:t>we may export</a:t>
            </a:r>
            <a:r>
              <a:rPr lang="en-US" sz="1200" kern="1200" dirty="0">
                <a:solidFill>
                  <a:schemeClr val="tx1"/>
                </a:solidFill>
                <a:effectLst/>
                <a:latin typeface="+mn-lt"/>
                <a:ea typeface="+mn-ea"/>
                <a:cs typeface="+mn-cs"/>
              </a:rPr>
              <a:t> it as a matrix, or </a:t>
            </a:r>
            <a:r>
              <a:rPr lang="en-US" sz="1200" b="1" kern="1200" dirty="0">
                <a:solidFill>
                  <a:schemeClr val="tx1"/>
                </a:solidFill>
                <a:effectLst/>
                <a:latin typeface="+mn-lt"/>
                <a:ea typeface="+mn-ea"/>
                <a:cs typeface="+mn-cs"/>
              </a:rPr>
              <a:t>send it to other apps </a:t>
            </a:r>
            <a:r>
              <a:rPr lang="en-US" sz="1200" kern="1200" dirty="0">
                <a:solidFill>
                  <a:schemeClr val="tx1"/>
                </a:solidFill>
                <a:effectLst/>
                <a:latin typeface="+mn-lt"/>
                <a:ea typeface="+mn-ea"/>
                <a:cs typeface="+mn-cs"/>
              </a:rPr>
              <a:t>for better visualization.</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95</a:t>
            </a:fld>
            <a:endParaRPr lang="en-US" dirty="0"/>
          </a:p>
        </p:txBody>
      </p:sp>
    </p:spTree>
    <p:extLst>
      <p:ext uri="{BB962C8B-B14F-4D97-AF65-F5344CB8AC3E}">
        <p14:creationId xmlns:p14="http://schemas.microsoft.com/office/powerpoint/2010/main" val="6648621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volume viewer app</a:t>
            </a:r>
            <a:r>
              <a:rPr lang="en-US" sz="1200" kern="1200" dirty="0">
                <a:solidFill>
                  <a:schemeClr val="tx1"/>
                </a:solidFill>
                <a:effectLst/>
                <a:latin typeface="+mn-lt"/>
                <a:ea typeface="+mn-ea"/>
                <a:cs typeface="+mn-cs"/>
              </a:rPr>
              <a:t>, for instance, which in a few seconds gives us a 3D rendering or our scan with which we can play around adjusting light, camera angle, and so on.</a:t>
            </a: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96</a:t>
            </a:fld>
            <a:endParaRPr lang="en-US" dirty="0"/>
          </a:p>
        </p:txBody>
      </p:sp>
    </p:spTree>
    <p:extLst>
      <p:ext uri="{BB962C8B-B14F-4D97-AF65-F5344CB8AC3E}">
        <p14:creationId xmlns:p14="http://schemas.microsoft.com/office/powerpoint/2010/main" val="7607083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to quickly mention a couple more, there is </a:t>
            </a:r>
            <a:r>
              <a:rPr lang="en-US" sz="1200" b="1" kern="1200" dirty="0">
                <a:solidFill>
                  <a:schemeClr val="tx1"/>
                </a:solidFill>
                <a:effectLst/>
                <a:latin typeface="+mn-lt"/>
                <a:ea typeface="+mn-ea"/>
                <a:cs typeface="+mn-cs"/>
              </a:rPr>
              <a:t>a barebone image </a:t>
            </a:r>
            <a:r>
              <a:rPr lang="en-US" sz="1200" b="1" kern="1200" dirty="0" err="1">
                <a:solidFill>
                  <a:schemeClr val="tx1"/>
                </a:solidFill>
                <a:effectLst/>
                <a:latin typeface="+mn-lt"/>
                <a:ea typeface="+mn-ea"/>
                <a:cs typeface="+mn-cs"/>
              </a:rPr>
              <a:t>segmenter</a:t>
            </a:r>
            <a:endParaRPr lang="en-US" sz="1200" b="1"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97</a:t>
            </a:fld>
            <a:endParaRPr lang="en-US" dirty="0"/>
          </a:p>
        </p:txBody>
      </p:sp>
    </p:spTree>
    <p:extLst>
      <p:ext uri="{BB962C8B-B14F-4D97-AF65-F5344CB8AC3E}">
        <p14:creationId xmlns:p14="http://schemas.microsoft.com/office/powerpoint/2010/main" val="365797647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also an entire </a:t>
            </a:r>
            <a:r>
              <a:rPr lang="en-US" sz="1200" b="1" kern="1200" dirty="0">
                <a:solidFill>
                  <a:schemeClr val="tx1"/>
                </a:solidFill>
                <a:effectLst/>
                <a:latin typeface="+mn-lt"/>
                <a:ea typeface="+mn-ea"/>
                <a:cs typeface="+mn-cs"/>
              </a:rPr>
              <a:t>deep learning network designer </a:t>
            </a:r>
            <a:r>
              <a:rPr lang="en-US" sz="1200" kern="1200" dirty="0">
                <a:solidFill>
                  <a:schemeClr val="tx1"/>
                </a:solidFill>
                <a:effectLst/>
                <a:latin typeface="+mn-lt"/>
                <a:ea typeface="+mn-ea"/>
                <a:cs typeface="+mn-cs"/>
              </a:rPr>
              <a:t>in which you can import pre-trained networks, study their structure, modifying it by simple drag and drop, and train.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Definitely, something you don’t usually see every day.</a:t>
            </a:r>
          </a:p>
          <a:p>
            <a:endParaRPr lang="en-US" dirty="0"/>
          </a:p>
        </p:txBody>
      </p:sp>
      <p:sp>
        <p:nvSpPr>
          <p:cNvPr id="4" name="Slide Number Placeholder 3"/>
          <p:cNvSpPr>
            <a:spLocks noGrp="1"/>
          </p:cNvSpPr>
          <p:nvPr>
            <p:ph type="sldNum" sz="quarter" idx="10"/>
          </p:nvPr>
        </p:nvSpPr>
        <p:spPr/>
        <p:txBody>
          <a:bodyPr/>
          <a:lstStyle/>
          <a:p>
            <a:pPr>
              <a:defRPr/>
            </a:pPr>
            <a:fld id="{583E968C-9AD3-E249-9BEB-949D2FF8F139}" type="slidenum">
              <a:rPr lang="en-US" smtClean="0"/>
              <a:pPr>
                <a:defRPr/>
              </a:pPr>
              <a:t>98</a:t>
            </a:fld>
            <a:endParaRPr lang="en-US"/>
          </a:p>
        </p:txBody>
      </p:sp>
    </p:spTree>
    <p:extLst>
      <p:ext uri="{BB962C8B-B14F-4D97-AF65-F5344CB8AC3E}">
        <p14:creationId xmlns:p14="http://schemas.microsoft.com/office/powerpoint/2010/main" val="10970645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Obviously, there are many more, but we won’t have time today to dug deeper into that library.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If we want to find a limit to what offered by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Apps library is certainly the fact that they are designed to </a:t>
            </a:r>
            <a:r>
              <a:rPr lang="en-US" sz="1200" b="1" kern="1200" dirty="0">
                <a:solidFill>
                  <a:schemeClr val="tx1"/>
                </a:solidFill>
                <a:effectLst/>
                <a:latin typeface="+mn-lt"/>
                <a:ea typeface="+mn-ea"/>
                <a:cs typeface="+mn-cs"/>
              </a:rPr>
              <a:t>cover the broader possible range of users and tasks.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we are looking for an </a:t>
            </a:r>
            <a:r>
              <a:rPr lang="en-US" sz="1200" b="1" kern="1200" dirty="0">
                <a:solidFill>
                  <a:schemeClr val="tx1"/>
                </a:solidFill>
                <a:effectLst/>
                <a:latin typeface="+mn-lt"/>
                <a:ea typeface="+mn-ea"/>
                <a:cs typeface="+mn-cs"/>
              </a:rPr>
              <a:t>ultra-specific software </a:t>
            </a:r>
            <a:r>
              <a:rPr lang="en-US" sz="1200" kern="1200" dirty="0">
                <a:solidFill>
                  <a:schemeClr val="tx1"/>
                </a:solidFill>
                <a:effectLst/>
                <a:latin typeface="+mn-lt"/>
                <a:ea typeface="+mn-ea"/>
                <a:cs typeface="+mn-cs"/>
              </a:rPr>
              <a:t>for our research field, </a:t>
            </a:r>
            <a:r>
              <a:rPr lang="en-US" sz="1200" b="1" kern="1200" dirty="0">
                <a:solidFill>
                  <a:schemeClr val="tx1"/>
                </a:solidFill>
                <a:effectLst/>
                <a:latin typeface="+mn-lt"/>
                <a:ea typeface="+mn-ea"/>
                <a:cs typeface="+mn-cs"/>
              </a:rPr>
              <a:t>we may not be lucky </a:t>
            </a:r>
            <a:r>
              <a:rPr lang="en-US" sz="1200" kern="1200" dirty="0">
                <a:solidFill>
                  <a:schemeClr val="tx1"/>
                </a:solidFill>
                <a:effectLst/>
                <a:latin typeface="+mn-lt"/>
                <a:ea typeface="+mn-ea"/>
                <a:cs typeface="+mn-cs"/>
              </a:rPr>
              <a:t>enough to find it listed in the built-in apps.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 this doesn’t mean we won’t find it anywhere. If it is true the </a:t>
            </a:r>
            <a:r>
              <a:rPr lang="en-US" sz="1200" kern="1200" dirty="0" err="1">
                <a:solidFill>
                  <a:schemeClr val="tx1"/>
                </a:solidFill>
                <a:effectLst/>
                <a:latin typeface="+mn-lt"/>
                <a:ea typeface="+mn-ea"/>
                <a:cs typeface="+mn-cs"/>
              </a:rPr>
              <a:t>Matlab</a:t>
            </a:r>
            <a:r>
              <a:rPr lang="en-US" sz="1200" kern="1200" dirty="0">
                <a:solidFill>
                  <a:schemeClr val="tx1"/>
                </a:solidFill>
                <a:effectLst/>
                <a:latin typeface="+mn-lt"/>
                <a:ea typeface="+mn-ea"/>
                <a:cs typeface="+mn-cs"/>
              </a:rPr>
              <a:t> is a closed source commercial project, it is also true that the </a:t>
            </a:r>
            <a:r>
              <a:rPr lang="en-US" sz="1200" b="1" kern="1200" dirty="0">
                <a:solidFill>
                  <a:schemeClr val="tx1"/>
                </a:solidFill>
                <a:effectLst/>
                <a:latin typeface="+mn-lt"/>
                <a:ea typeface="+mn-ea"/>
                <a:cs typeface="+mn-cs"/>
              </a:rPr>
              <a:t>academic community using it is huge</a:t>
            </a:r>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result, </a:t>
            </a:r>
            <a:r>
              <a:rPr lang="en-US" sz="1200" b="1" kern="1200" dirty="0">
                <a:solidFill>
                  <a:schemeClr val="tx1"/>
                </a:solidFill>
                <a:effectLst/>
                <a:latin typeface="+mn-lt"/>
                <a:ea typeface="+mn-ea"/>
                <a:cs typeface="+mn-cs"/>
              </a:rPr>
              <a:t>a lot of third-party tools have been developed over the years</a:t>
            </a:r>
            <a:r>
              <a:rPr lang="en-US" sz="1200" kern="1200" dirty="0">
                <a:solidFill>
                  <a:schemeClr val="tx1"/>
                </a:solidFill>
                <a:effectLst/>
                <a:latin typeface="+mn-lt"/>
                <a:ea typeface="+mn-ea"/>
                <a:cs typeface="+mn-cs"/>
              </a:rPr>
              <a:t>, and some of them are almost as good as commercial software on their own.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first place to look for them is certainly </a:t>
            </a:r>
            <a:r>
              <a:rPr lang="en-US" sz="1200" b="1" kern="1200" dirty="0">
                <a:solidFill>
                  <a:schemeClr val="tx1"/>
                </a:solidFill>
                <a:effectLst/>
                <a:latin typeface="+mn-lt"/>
                <a:ea typeface="+mn-ea"/>
                <a:cs typeface="+mn-cs"/>
              </a:rPr>
              <a:t>the </a:t>
            </a:r>
            <a:r>
              <a:rPr lang="en-US" sz="1200" b="1" kern="1200" dirty="0" err="1">
                <a:solidFill>
                  <a:schemeClr val="tx1"/>
                </a:solidFill>
                <a:effectLst/>
                <a:latin typeface="+mn-lt"/>
                <a:ea typeface="+mn-ea"/>
                <a:cs typeface="+mn-cs"/>
              </a:rPr>
              <a:t>Mathworks</a:t>
            </a:r>
            <a:r>
              <a:rPr lang="en-US" sz="1200" b="1" kern="1200" dirty="0">
                <a:solidFill>
                  <a:schemeClr val="tx1"/>
                </a:solidFill>
                <a:effectLst/>
                <a:latin typeface="+mn-lt"/>
                <a:ea typeface="+mn-ea"/>
                <a:cs typeface="+mn-cs"/>
              </a:rPr>
              <a:t> File Exchange Platform</a:t>
            </a:r>
            <a:r>
              <a:rPr lang="en-US" sz="1200" kern="1200" dirty="0">
                <a:solidFill>
                  <a:schemeClr val="tx1"/>
                </a:solidFill>
                <a:effectLst/>
                <a:latin typeface="+mn-lt"/>
                <a:ea typeface="+mn-ea"/>
                <a:cs typeface="+mn-cs"/>
              </a:rPr>
              <a:t>, where everyone can upload new functions, scripts, apps, and so on, and everyone is free to download and use them.</a:t>
            </a:r>
            <a:br>
              <a:rPr lang="en-US" sz="120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5"/>
          </p:nvPr>
        </p:nvSpPr>
        <p:spPr/>
        <p:txBody>
          <a:bodyPr/>
          <a:lstStyle/>
          <a:p>
            <a:fld id="{AFC4E3CD-DCC5-7446-B21A-A2F8F459B8C4}" type="slidenum">
              <a:rPr lang="en-US" smtClean="0"/>
              <a:t>99</a:t>
            </a:fld>
            <a:endParaRPr lang="en-US" dirty="0"/>
          </a:p>
        </p:txBody>
      </p:sp>
    </p:spTree>
    <p:extLst>
      <p:ext uri="{BB962C8B-B14F-4D97-AF65-F5344CB8AC3E}">
        <p14:creationId xmlns:p14="http://schemas.microsoft.com/office/powerpoint/2010/main" val="3678820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0.tif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tif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itle Slide - Sp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5425" y="3091546"/>
            <a:ext cx="4852294" cy="2387600"/>
          </a:xfrm>
        </p:spPr>
        <p:txBody>
          <a:bodyPr anchor="b" anchorCtr="0"/>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45425" y="5479145"/>
            <a:ext cx="4852294" cy="441551"/>
          </a:xfrm>
        </p:spPr>
        <p:txBody>
          <a:bodyPr/>
          <a:lstStyle>
            <a:lvl1pPr marL="0" indent="0" algn="l">
              <a:buNone/>
              <a:defRPr sz="12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45424" y="5920697"/>
            <a:ext cx="1266598" cy="365125"/>
          </a:xfrm>
        </p:spPr>
        <p:txBody>
          <a:bodyPr/>
          <a:lstStyle>
            <a:lvl1pPr>
              <a:defRPr sz="1050" b="1">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236607"/>
            <a:ext cx="548141" cy="365125"/>
          </a:xfrm>
        </p:spPr>
        <p:txBody>
          <a:bodyPr/>
          <a:lstStyle>
            <a:lvl1pPr algn="l">
              <a:defRPr>
                <a:solidFill>
                  <a:schemeClr val="bg1"/>
                </a:solidFill>
              </a:defRPr>
            </a:lvl1pPr>
          </a:lstStyle>
          <a:p>
            <a:fld id="{A82C3BC0-3EBF-3C4C-A3D8-795624EBC6AA}" type="slidenum">
              <a:rPr lang="en-US" smtClean="0"/>
              <a:pPr/>
              <a:t>‹#›</a:t>
            </a:fld>
            <a:endParaRPr lang="en-US"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12149" t="17951" r="23257" b="24629"/>
          <a:stretch/>
        </p:blipFill>
        <p:spPr>
          <a:xfrm>
            <a:off x="4769991" y="0"/>
            <a:ext cx="7422010"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 Expressive 5">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00" y="0"/>
            <a:ext cx="7654398" cy="6858000"/>
          </a:xfrm>
          <a:prstGeom prst="rect">
            <a:avLst/>
          </a:prstGeom>
        </p:spPr>
      </p:pic>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Expressive 8">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00" y="-1"/>
            <a:ext cx="7654398"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Expressive 9">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00" y="0"/>
            <a:ext cx="7654398" cy="6858000"/>
          </a:xfrm>
          <a:prstGeom prst="rect">
            <a:avLst/>
          </a:prstGeom>
        </p:spPr>
      </p:pic>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572000" y="-1"/>
            <a:ext cx="7654398" cy="6858000"/>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572000" y="-2"/>
            <a:ext cx="7654398" cy="6858002"/>
          </a:xfrm>
          <a:prstGeom prst="rect">
            <a:avLst/>
          </a:prstGeom>
        </p:spPr>
      </p:pic>
      <p:pic>
        <p:nvPicPr>
          <p:cNvPr id="10" name="Picture 9"/>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Expressive 10">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27740" t="11095" r="17712" b="25398"/>
          <a:stretch/>
        </p:blipFill>
        <p:spPr>
          <a:xfrm>
            <a:off x="4585252" y="0"/>
            <a:ext cx="7606748"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 Expressive 1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r="-840"/>
          <a:stretch/>
        </p:blipFill>
        <p:spPr>
          <a:xfrm>
            <a:off x="4572001" y="0"/>
            <a:ext cx="7654398"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572000" y="-1"/>
            <a:ext cx="7619999" cy="6858000"/>
          </a:xfrm>
          <a:prstGeom prst="rect">
            <a:avLst/>
          </a:prstGeom>
        </p:spPr>
      </p:pic>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 Expressive 1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r="-840"/>
          <a:stretch/>
        </p:blipFill>
        <p:spPr>
          <a:xfrm>
            <a:off x="4572001" y="0"/>
            <a:ext cx="7654398" cy="6858000"/>
          </a:xfrm>
          <a:prstGeom prst="rect">
            <a:avLst/>
          </a:prstGeom>
        </p:spPr>
      </p:pic>
      <p:pic>
        <p:nvPicPr>
          <p:cNvPr id="5" name="Picture 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572000" y="-1"/>
            <a:ext cx="7619999" cy="6858000"/>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rot="5400000">
            <a:off x="4935798" y="-398201"/>
            <a:ext cx="6858001" cy="7654399"/>
          </a:xfrm>
          <a:prstGeom prst="rect">
            <a:avLst/>
          </a:prstGeom>
        </p:spPr>
      </p:pic>
      <p:pic>
        <p:nvPicPr>
          <p:cNvPr id="10" name="Picture 9"/>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pac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5514" y="1571625"/>
            <a:ext cx="8599716" cy="4143374"/>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061519" cy="365125"/>
          </a:xfr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77488" y="3261"/>
            <a:ext cx="514512" cy="6851476"/>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pac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5514" y="1571625"/>
            <a:ext cx="8599715" cy="4143373"/>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246033" cy="365125"/>
          </a:xfr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77488" y="6"/>
            <a:ext cx="514512" cy="685798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extLst>
      <p:ext uri="{BB962C8B-B14F-4D97-AF65-F5344CB8AC3E}">
        <p14:creationId xmlns:p14="http://schemas.microsoft.com/office/powerpoint/2010/main" val="109683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pac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5514" y="1571625"/>
            <a:ext cx="8599715" cy="4143373"/>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246033" cy="365125"/>
          </a:xfr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77488" y="5"/>
            <a:ext cx="514512" cy="6857989"/>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Impac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5514" y="1571625"/>
            <a:ext cx="8599715" cy="4143373"/>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246033" cy="365125"/>
          </a:xfr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77488" y="0"/>
            <a:ext cx="514512" cy="6857999"/>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345424" y="6236607"/>
            <a:ext cx="548141" cy="365125"/>
          </a:xfrm>
        </p:spPr>
        <p:txBody>
          <a:bodyPr/>
          <a:lstStyle>
            <a:lvl1pPr algn="l">
              <a:defRPr>
                <a:solidFill>
                  <a:schemeClr val="bg1"/>
                </a:solidFill>
              </a:defRPr>
            </a:lvl1pPr>
          </a:lstStyle>
          <a:p>
            <a:fld id="{A82C3BC0-3EBF-3C4C-A3D8-795624EBC6AA}" type="slidenum">
              <a:rPr lang="en-US" smtClean="0"/>
              <a:pPr/>
              <a:t>‹#›</a:t>
            </a:fld>
            <a:endParaRPr lang="en-US" dirty="0"/>
          </a:p>
        </p:txBody>
      </p:sp>
      <p:sp>
        <p:nvSpPr>
          <p:cNvPr id="6" name="Title 1"/>
          <p:cNvSpPr>
            <a:spLocks noGrp="1"/>
          </p:cNvSpPr>
          <p:nvPr>
            <p:ph type="ctrTitle"/>
          </p:nvPr>
        </p:nvSpPr>
        <p:spPr>
          <a:xfrm>
            <a:off x="348464" y="3073961"/>
            <a:ext cx="6540566" cy="2387600"/>
          </a:xfrm>
        </p:spPr>
        <p:txBody>
          <a:bodyPr anchor="b" anchorCtr="0"/>
          <a:lstStyle>
            <a:lvl1pPr algn="l">
              <a:defRPr sz="3600">
                <a:solidFill>
                  <a:schemeClr val="bg1"/>
                </a:solidFill>
              </a:defRPr>
            </a:lvl1pPr>
          </a:lstStyle>
          <a:p>
            <a:r>
              <a:rPr lang="en-US" dirty="0"/>
              <a:t>Click to edit Master title style</a:t>
            </a:r>
          </a:p>
        </p:txBody>
      </p:sp>
      <p:sp>
        <p:nvSpPr>
          <p:cNvPr id="7" name="Subtitle 2"/>
          <p:cNvSpPr>
            <a:spLocks noGrp="1"/>
          </p:cNvSpPr>
          <p:nvPr>
            <p:ph type="subTitle" idx="1"/>
          </p:nvPr>
        </p:nvSpPr>
        <p:spPr>
          <a:xfrm>
            <a:off x="348464" y="5479145"/>
            <a:ext cx="4852294" cy="441551"/>
          </a:xfrm>
        </p:spPr>
        <p:txBody>
          <a:bodyPr/>
          <a:lstStyle>
            <a:lvl1pPr marL="0" indent="0" algn="l">
              <a:buNone/>
              <a:defRPr sz="12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8" name="Date Placeholder 3"/>
          <p:cNvSpPr>
            <a:spLocks noGrp="1"/>
          </p:cNvSpPr>
          <p:nvPr>
            <p:ph type="dt" sz="half" idx="10"/>
          </p:nvPr>
        </p:nvSpPr>
        <p:spPr>
          <a:xfrm>
            <a:off x="348463" y="5920697"/>
            <a:ext cx="1266598" cy="365125"/>
          </a:xfrm>
        </p:spPr>
        <p:txBody>
          <a:bodyPr/>
          <a:lstStyle>
            <a:lvl1pPr>
              <a:defRPr sz="1050" b="1">
                <a:solidFill>
                  <a:schemeClr val="bg1"/>
                </a:solidFill>
              </a:defRPr>
            </a:lvl1pPr>
          </a:lstStyle>
          <a:p>
            <a:r>
              <a:rPr lang="en-US"/>
              <a:t>3/12/2020</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0732" y="87730"/>
            <a:ext cx="4479234" cy="324301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Impac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5514" y="1571625"/>
            <a:ext cx="8599715" cy="4143373"/>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246033" cy="365125"/>
          </a:xfr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677488" y="0"/>
            <a:ext cx="514512" cy="6858000"/>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Impac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1877" t="26749" r="39312" b="10858"/>
          <a:stretch/>
        </p:blipFill>
        <p:spPr>
          <a:xfrm>
            <a:off x="8496887" y="0"/>
            <a:ext cx="3695114" cy="4909625"/>
          </a:xfrm>
          <a:prstGeom prst="rect">
            <a:avLst/>
          </a:prstGeom>
        </p:spPr>
      </p:pic>
      <p:sp>
        <p:nvSpPr>
          <p:cNvPr id="3" name="Content Placeholder 2"/>
          <p:cNvSpPr>
            <a:spLocks noGrp="1"/>
          </p:cNvSpPr>
          <p:nvPr>
            <p:ph idx="1"/>
          </p:nvPr>
        </p:nvSpPr>
        <p:spPr>
          <a:xfrm>
            <a:off x="1665514" y="1571625"/>
            <a:ext cx="8599715" cy="4143373"/>
          </a:xfrm>
        </p:spPr>
        <p:txBody>
          <a:bodyPr anchor="b" anchorCtr="0"/>
          <a:lstStyle>
            <a:lvl1pPr>
              <a:defRPr sz="1600" cap="all" baseline="0">
                <a:solidFill>
                  <a:schemeClr val="bg1"/>
                </a:solidFill>
              </a:defRPr>
            </a:lvl1pPr>
            <a:lvl2pPr>
              <a:spcBef>
                <a:spcPts val="0"/>
              </a:spcBef>
              <a:defRPr sz="5400" b="1">
                <a:solidFill>
                  <a:schemeClr val="bg1"/>
                </a:solidFill>
              </a:defRPr>
            </a:lvl2pPr>
            <a:lvl3pPr marL="173038" indent="-163513">
              <a:tabLst/>
              <a:defRPr sz="1800">
                <a:solidFill>
                  <a:schemeClr val="bg1"/>
                </a:solidFill>
              </a:defRPr>
            </a:lvl3pPr>
            <a:lvl4pPr marL="173038" indent="-163513">
              <a:tabLst/>
              <a:defRPr sz="1800">
                <a:solidFill>
                  <a:schemeClr val="bg1"/>
                </a:solidFill>
              </a:defRPr>
            </a:lvl4pPr>
            <a:lvl5pPr marL="173038" indent="-163513">
              <a:tabLst/>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bg1"/>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246033" cy="365125"/>
          </a:xfrm>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3" y="300077"/>
            <a:ext cx="725851"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Header + Body">
    <p:spTree>
      <p:nvGrpSpPr>
        <p:cNvPr id="1" name=""/>
        <p:cNvGrpSpPr/>
        <p:nvPr/>
      </p:nvGrpSpPr>
      <p:grpSpPr>
        <a:xfrm>
          <a:off x="0" y="0"/>
          <a:ext cx="0" cy="0"/>
          <a:chOff x="0" y="0"/>
          <a:chExt cx="0" cy="0"/>
        </a:xfrm>
      </p:grpSpPr>
      <p:sp>
        <p:nvSpPr>
          <p:cNvPr id="2" name="Title 1"/>
          <p:cNvSpPr>
            <a:spLocks noGrp="1"/>
          </p:cNvSpPr>
          <p:nvPr>
            <p:ph type="title"/>
          </p:nvPr>
        </p:nvSpPr>
        <p:spPr>
          <a:xfrm>
            <a:off x="1665515" y="400240"/>
            <a:ext cx="8214756" cy="328304"/>
          </a:xfrm>
        </p:spPr>
        <p:txBody>
          <a:bodyPr/>
          <a:lstStyle/>
          <a:p>
            <a:r>
              <a:rPr lang="en-US" dirty="0"/>
              <a:t>Click to edit Master title style</a:t>
            </a:r>
          </a:p>
        </p:txBody>
      </p:sp>
      <p:sp>
        <p:nvSpPr>
          <p:cNvPr id="3" name="Content Placeholder 2"/>
          <p:cNvSpPr>
            <a:spLocks noGrp="1"/>
          </p:cNvSpPr>
          <p:nvPr>
            <p:ph idx="1"/>
          </p:nvPr>
        </p:nvSpPr>
        <p:spPr>
          <a:xfrm>
            <a:off x="1665514" y="1772233"/>
            <a:ext cx="8903525"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549843"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23776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 Subhead + Body">
    <p:spTree>
      <p:nvGrpSpPr>
        <p:cNvPr id="1" name=""/>
        <p:cNvGrpSpPr/>
        <p:nvPr/>
      </p:nvGrpSpPr>
      <p:grpSpPr>
        <a:xfrm>
          <a:off x="0" y="0"/>
          <a:ext cx="0" cy="0"/>
          <a:chOff x="0" y="0"/>
          <a:chExt cx="0" cy="0"/>
        </a:xfrm>
      </p:grpSpPr>
      <p:sp>
        <p:nvSpPr>
          <p:cNvPr id="2" name="Title 1"/>
          <p:cNvSpPr>
            <a:spLocks noGrp="1"/>
          </p:cNvSpPr>
          <p:nvPr>
            <p:ph type="title"/>
          </p:nvPr>
        </p:nvSpPr>
        <p:spPr>
          <a:xfrm>
            <a:off x="1665514" y="400240"/>
            <a:ext cx="8214757" cy="328304"/>
          </a:xfrm>
        </p:spPr>
        <p:txBody>
          <a:bodyPr/>
          <a:lstStyle/>
          <a:p>
            <a:r>
              <a:rPr lang="en-US" dirty="0"/>
              <a:t>Click to edit Master title style</a:t>
            </a:r>
          </a:p>
        </p:txBody>
      </p:sp>
      <p:sp>
        <p:nvSpPr>
          <p:cNvPr id="3" name="Content Placeholder 2"/>
          <p:cNvSpPr>
            <a:spLocks noGrp="1"/>
          </p:cNvSpPr>
          <p:nvPr>
            <p:ph idx="1"/>
          </p:nvPr>
        </p:nvSpPr>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549843"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8" name="Text Placeholder 7"/>
          <p:cNvSpPr>
            <a:spLocks noGrp="1"/>
          </p:cNvSpPr>
          <p:nvPr>
            <p:ph type="body" sz="quarter" idx="13"/>
          </p:nvPr>
        </p:nvSpPr>
        <p:spPr>
          <a:xfrm>
            <a:off x="1665514" y="739808"/>
            <a:ext cx="8214757" cy="327025"/>
          </a:xfrm>
        </p:spPr>
        <p:txBody>
          <a:bodyPr/>
          <a:lstStyle>
            <a:lvl1pPr>
              <a:defRPr sz="1600" b="1" cap="all" baseline="0">
                <a:solidFill>
                  <a:schemeClr val="accent2"/>
                </a:solidFill>
              </a:defRPr>
            </a:lvl1pPr>
          </a:lstStyle>
          <a:p>
            <a:pPr lvl="0"/>
            <a:r>
              <a:rPr lang="en-US" dirty="0"/>
              <a:t>Click to edit Master text styles</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203106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x Header + Subhead + Body">
    <p:spTree>
      <p:nvGrpSpPr>
        <p:cNvPr id="1" name=""/>
        <p:cNvGrpSpPr/>
        <p:nvPr/>
      </p:nvGrpSpPr>
      <p:grpSpPr>
        <a:xfrm>
          <a:off x="0" y="0"/>
          <a:ext cx="0" cy="0"/>
          <a:chOff x="0" y="0"/>
          <a:chExt cx="0" cy="0"/>
        </a:xfrm>
      </p:grpSpPr>
      <p:sp>
        <p:nvSpPr>
          <p:cNvPr id="2" name="Title 1"/>
          <p:cNvSpPr>
            <a:spLocks noGrp="1"/>
          </p:cNvSpPr>
          <p:nvPr>
            <p:ph type="title"/>
          </p:nvPr>
        </p:nvSpPr>
        <p:spPr>
          <a:xfrm>
            <a:off x="1665515" y="400240"/>
            <a:ext cx="8214756" cy="686636"/>
          </a:xfrm>
        </p:spPr>
        <p:txBody>
          <a:bodyPr/>
          <a:lstStyle/>
          <a:p>
            <a:r>
              <a:rPr lang="en-US"/>
              <a:t>Click to edit Master title style</a:t>
            </a:r>
          </a:p>
        </p:txBody>
      </p:sp>
      <p:sp>
        <p:nvSpPr>
          <p:cNvPr id="3" name="Content Placeholder 2"/>
          <p:cNvSpPr>
            <a:spLocks noGrp="1"/>
          </p:cNvSpPr>
          <p:nvPr>
            <p:ph idx="1"/>
          </p:nvPr>
        </p:nvSpPr>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6" y="6180137"/>
            <a:ext cx="62131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8" y="6180137"/>
            <a:ext cx="7549842"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6" y="6180137"/>
            <a:ext cx="548874"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8" name="Text Placeholder 7"/>
          <p:cNvSpPr>
            <a:spLocks noGrp="1"/>
          </p:cNvSpPr>
          <p:nvPr>
            <p:ph type="body" sz="quarter" idx="13"/>
          </p:nvPr>
        </p:nvSpPr>
        <p:spPr>
          <a:xfrm>
            <a:off x="1665515" y="1102529"/>
            <a:ext cx="8214756" cy="327025"/>
          </a:xfrm>
        </p:spPr>
        <p:txBody>
          <a:bodyPr/>
          <a:lstStyle>
            <a:lvl1pPr>
              <a:defRPr sz="1200" b="1" cap="all" baseline="0">
                <a:solidFill>
                  <a:schemeClr val="accent3"/>
                </a:solidFill>
              </a:defRPr>
            </a:lvl1pPr>
          </a:lstStyle>
          <a:p>
            <a:pPr lvl="0"/>
            <a:r>
              <a:rPr lang="en-US" dirty="0"/>
              <a:t>Click to edit Master text styles</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143937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 Two-column 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65514"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898317"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7" name="Content Placeholder 2"/>
          <p:cNvSpPr>
            <a:spLocks noGrp="1"/>
          </p:cNvSpPr>
          <p:nvPr>
            <p:ph idx="13"/>
          </p:nvPr>
        </p:nvSpPr>
        <p:spPr>
          <a:xfrm>
            <a:off x="6507080"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78940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 Subhead + Two-column Body">
    <p:spTree>
      <p:nvGrpSpPr>
        <p:cNvPr id="1" name=""/>
        <p:cNvGrpSpPr/>
        <p:nvPr/>
      </p:nvGrpSpPr>
      <p:grpSpPr>
        <a:xfrm>
          <a:off x="0" y="0"/>
          <a:ext cx="0" cy="0"/>
          <a:chOff x="0" y="0"/>
          <a:chExt cx="0" cy="0"/>
        </a:xfrm>
      </p:grpSpPr>
      <p:sp>
        <p:nvSpPr>
          <p:cNvPr id="2" name="Title 1"/>
          <p:cNvSpPr>
            <a:spLocks noGrp="1"/>
          </p:cNvSpPr>
          <p:nvPr>
            <p:ph type="title"/>
          </p:nvPr>
        </p:nvSpPr>
        <p:spPr>
          <a:xfrm>
            <a:off x="1665513" y="400240"/>
            <a:ext cx="8214758" cy="328304"/>
          </a:xfrm>
        </p:spPr>
        <p:txBody>
          <a:bodyPr/>
          <a:lstStyle/>
          <a:p>
            <a:r>
              <a:rPr lang="en-US"/>
              <a:t>Click to edit Master title style</a:t>
            </a:r>
          </a:p>
        </p:txBody>
      </p:sp>
      <p:sp>
        <p:nvSpPr>
          <p:cNvPr id="3" name="Content Placeholder 2"/>
          <p:cNvSpPr>
            <a:spLocks noGrp="1"/>
          </p:cNvSpPr>
          <p:nvPr>
            <p:ph idx="1"/>
          </p:nvPr>
        </p:nvSpPr>
        <p:spPr>
          <a:xfrm>
            <a:off x="1665513"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4"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898317"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3"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2" name="Content Placeholder 2"/>
          <p:cNvSpPr>
            <a:spLocks noGrp="1"/>
          </p:cNvSpPr>
          <p:nvPr>
            <p:ph idx="14"/>
          </p:nvPr>
        </p:nvSpPr>
        <p:spPr>
          <a:xfrm>
            <a:off x="6507080"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p:cNvSpPr>
            <a:spLocks noGrp="1"/>
          </p:cNvSpPr>
          <p:nvPr>
            <p:ph type="body" sz="quarter" idx="13"/>
          </p:nvPr>
        </p:nvSpPr>
        <p:spPr>
          <a:xfrm>
            <a:off x="1665514" y="739808"/>
            <a:ext cx="8214758" cy="327025"/>
          </a:xfrm>
        </p:spPr>
        <p:txBody>
          <a:bodyPr/>
          <a:lstStyle>
            <a:lvl1pPr>
              <a:defRPr sz="1200" b="1" cap="all" baseline="0">
                <a:solidFill>
                  <a:schemeClr val="accent4"/>
                </a:solidFill>
              </a:defRPr>
            </a:lvl1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107940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x Header + Subhead + Two-column Body">
    <p:spTree>
      <p:nvGrpSpPr>
        <p:cNvPr id="1" name=""/>
        <p:cNvGrpSpPr/>
        <p:nvPr/>
      </p:nvGrpSpPr>
      <p:grpSpPr>
        <a:xfrm>
          <a:off x="0" y="0"/>
          <a:ext cx="0" cy="0"/>
          <a:chOff x="0" y="0"/>
          <a:chExt cx="0" cy="0"/>
        </a:xfrm>
      </p:grpSpPr>
      <p:sp>
        <p:nvSpPr>
          <p:cNvPr id="2" name="Title 1"/>
          <p:cNvSpPr>
            <a:spLocks noGrp="1"/>
          </p:cNvSpPr>
          <p:nvPr>
            <p:ph type="title"/>
          </p:nvPr>
        </p:nvSpPr>
        <p:spPr>
          <a:xfrm>
            <a:off x="1665514" y="400240"/>
            <a:ext cx="8214757" cy="686636"/>
          </a:xfrm>
        </p:spPr>
        <p:txBody>
          <a:bodyPr/>
          <a:lstStyle/>
          <a:p>
            <a:r>
              <a:rPr lang="en-US"/>
              <a:t>Click to edit Master title style</a:t>
            </a:r>
          </a:p>
        </p:txBody>
      </p:sp>
      <p:sp>
        <p:nvSpPr>
          <p:cNvPr id="3" name="Content Placeholder 2"/>
          <p:cNvSpPr>
            <a:spLocks noGrp="1"/>
          </p:cNvSpPr>
          <p:nvPr>
            <p:ph idx="1"/>
          </p:nvPr>
        </p:nvSpPr>
        <p:spPr>
          <a:xfrm>
            <a:off x="1665514"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898317"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2" name="Content Placeholder 2"/>
          <p:cNvSpPr>
            <a:spLocks noGrp="1"/>
          </p:cNvSpPr>
          <p:nvPr>
            <p:ph idx="14"/>
          </p:nvPr>
        </p:nvSpPr>
        <p:spPr>
          <a:xfrm>
            <a:off x="6507080" y="1772233"/>
            <a:ext cx="44104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p:cNvSpPr>
            <a:spLocks noGrp="1"/>
          </p:cNvSpPr>
          <p:nvPr>
            <p:ph type="body" sz="quarter" idx="13"/>
          </p:nvPr>
        </p:nvSpPr>
        <p:spPr>
          <a:xfrm>
            <a:off x="1665514" y="1102529"/>
            <a:ext cx="8214757" cy="327025"/>
          </a:xfrm>
        </p:spPr>
        <p:txBody>
          <a:bodyPr/>
          <a:lstStyle>
            <a:lvl1pPr>
              <a:defRPr sz="1200" b="1" cap="all" baseline="0">
                <a:solidFill>
                  <a:schemeClr val="accent1"/>
                </a:solidFill>
              </a:defRPr>
            </a:lvl1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9" name="Pictur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142364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 Three-column 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65514" y="1772233"/>
            <a:ext cx="2791712"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7898317"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7" name="Content Placeholder 2"/>
          <p:cNvSpPr>
            <a:spLocks noGrp="1"/>
          </p:cNvSpPr>
          <p:nvPr>
            <p:ph idx="13"/>
          </p:nvPr>
        </p:nvSpPr>
        <p:spPr>
          <a:xfrm>
            <a:off x="4882591" y="1772233"/>
            <a:ext cx="2804778"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4"/>
          </p:nvPr>
        </p:nvSpPr>
        <p:spPr>
          <a:xfrm>
            <a:off x="8112735" y="1772233"/>
            <a:ext cx="2804778"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78037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 Subhead + Three-column Bo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65513" y="1772233"/>
            <a:ext cx="2791709"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7" y="6180137"/>
            <a:ext cx="7898316"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2" name="Content Placeholder 2"/>
          <p:cNvSpPr>
            <a:spLocks noGrp="1"/>
          </p:cNvSpPr>
          <p:nvPr>
            <p:ph idx="14"/>
          </p:nvPr>
        </p:nvSpPr>
        <p:spPr>
          <a:xfrm>
            <a:off x="4882591" y="1772233"/>
            <a:ext cx="2804777"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5"/>
          </p:nvPr>
        </p:nvSpPr>
        <p:spPr>
          <a:xfrm>
            <a:off x="8112735" y="1772233"/>
            <a:ext cx="2804778"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p:cNvSpPr>
            <a:spLocks noGrp="1"/>
          </p:cNvSpPr>
          <p:nvPr>
            <p:ph type="body" sz="quarter" idx="13"/>
          </p:nvPr>
        </p:nvSpPr>
        <p:spPr>
          <a:xfrm>
            <a:off x="1665514" y="739808"/>
            <a:ext cx="8214757" cy="327025"/>
          </a:xfrm>
        </p:spPr>
        <p:txBody>
          <a:bodyPr/>
          <a:lstStyle>
            <a:lvl1pPr>
              <a:defRPr sz="1200" b="1" cap="all" baseline="0">
                <a:solidFill>
                  <a:schemeClr val="accent5"/>
                </a:solidFill>
              </a:defRPr>
            </a:lvl1pPr>
          </a:lstStyle>
          <a:p>
            <a:pPr lvl="0"/>
            <a:r>
              <a:rPr lang="en-US" dirty="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23" name="Picture 2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112530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345424" y="6236607"/>
            <a:ext cx="548141" cy="365125"/>
          </a:xfrm>
        </p:spPr>
        <p:txBody>
          <a:bodyPr/>
          <a:lstStyle>
            <a:lvl1pPr algn="l">
              <a:defRPr>
                <a:solidFill>
                  <a:schemeClr val="bg1"/>
                </a:solidFill>
              </a:defRPr>
            </a:lvl1pPr>
          </a:lstStyle>
          <a:p>
            <a:fld id="{A82C3BC0-3EBF-3C4C-A3D8-795624EBC6AA}" type="slidenum">
              <a:rPr lang="en-US" smtClean="0"/>
              <a:pPr/>
              <a:t>‹#›</a:t>
            </a:fld>
            <a:endParaRPr lang="en-US" dirty="0"/>
          </a:p>
        </p:txBody>
      </p:sp>
      <p:sp>
        <p:nvSpPr>
          <p:cNvPr id="8" name="Date Placeholder 3"/>
          <p:cNvSpPr>
            <a:spLocks noGrp="1"/>
          </p:cNvSpPr>
          <p:nvPr>
            <p:ph type="dt" sz="half" idx="10"/>
          </p:nvPr>
        </p:nvSpPr>
        <p:spPr>
          <a:xfrm>
            <a:off x="348463" y="5920697"/>
            <a:ext cx="1266598" cy="365125"/>
          </a:xfrm>
        </p:spPr>
        <p:txBody>
          <a:bodyPr/>
          <a:lstStyle>
            <a:lvl1pPr>
              <a:defRPr sz="1050" b="1">
                <a:solidFill>
                  <a:schemeClr val="bg1"/>
                </a:solidFill>
              </a:defRPr>
            </a:lvl1pPr>
          </a:lstStyle>
          <a:p>
            <a:r>
              <a:rPr lang="en-US"/>
              <a:t>3/12/2020</a:t>
            </a:r>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00732" y="87730"/>
            <a:ext cx="4479234" cy="3243019"/>
          </a:xfrm>
          <a:prstGeom prst="rect">
            <a:avLst/>
          </a:prstGeom>
        </p:spPr>
      </p:pic>
      <p:sp>
        <p:nvSpPr>
          <p:cNvPr id="11" name="Title 1">
            <a:extLst>
              <a:ext uri="{FF2B5EF4-FFF2-40B4-BE49-F238E27FC236}">
                <a16:creationId xmlns:a16="http://schemas.microsoft.com/office/drawing/2014/main" id="{A270AC94-E0E1-42F6-8F72-51CF343E4F3A}"/>
              </a:ext>
            </a:extLst>
          </p:cNvPr>
          <p:cNvSpPr>
            <a:spLocks noGrp="1"/>
          </p:cNvSpPr>
          <p:nvPr>
            <p:ph type="ctrTitle"/>
          </p:nvPr>
        </p:nvSpPr>
        <p:spPr>
          <a:xfrm>
            <a:off x="718115" y="438831"/>
            <a:ext cx="6540566" cy="675552"/>
          </a:xfrm>
        </p:spPr>
        <p:txBody>
          <a:bodyPr/>
          <a:lstStyle>
            <a:lvl1pPr>
              <a:defRPr>
                <a:solidFill>
                  <a:schemeClr val="bg1"/>
                </a:solidFill>
              </a:defRPr>
            </a:lvl1pPr>
          </a:lstStyle>
          <a:p>
            <a:r>
              <a:rPr lang="en-US" dirty="0"/>
              <a:t>Overview</a:t>
            </a:r>
          </a:p>
        </p:txBody>
      </p:sp>
      <p:sp>
        <p:nvSpPr>
          <p:cNvPr id="12" name="Content Placeholder 2">
            <a:extLst>
              <a:ext uri="{FF2B5EF4-FFF2-40B4-BE49-F238E27FC236}">
                <a16:creationId xmlns:a16="http://schemas.microsoft.com/office/drawing/2014/main" id="{CF80654B-0709-48AD-AA30-364B6B0B6FD7}"/>
              </a:ext>
            </a:extLst>
          </p:cNvPr>
          <p:cNvSpPr>
            <a:spLocks noGrp="1"/>
          </p:cNvSpPr>
          <p:nvPr>
            <p:ph type="subTitle" idx="1"/>
          </p:nvPr>
        </p:nvSpPr>
        <p:spPr>
          <a:xfrm>
            <a:off x="1186774" y="1877438"/>
            <a:ext cx="7347626" cy="3803515"/>
          </a:xfrm>
        </p:spPr>
        <p:txBody>
          <a:bodyPr/>
          <a:lstStyle>
            <a:lvl1pPr>
              <a:defRPr>
                <a:solidFill>
                  <a:schemeClr val="bg1"/>
                </a:solidFill>
              </a:defRPr>
            </a:lvl1pPr>
          </a:lstStyle>
          <a:p>
            <a:pPr marL="285750" indent="-285750">
              <a:buFont typeface="Arial" panose="020B0604020202020204" pitchFamily="34" charset="0"/>
              <a:buChar char="•"/>
            </a:pPr>
            <a:r>
              <a:rPr lang="en-US" sz="1800" b="1" dirty="0">
                <a:solidFill>
                  <a:srgbClr val="B5D725"/>
                </a:solidFill>
                <a:effectLst>
                  <a:outerShdw blurRad="38100" dist="38100" dir="2700000" algn="tl">
                    <a:schemeClr val="bg1">
                      <a:alpha val="43000"/>
                    </a:schemeClr>
                  </a:outerShdw>
                </a:effectLst>
              </a:rPr>
              <a:t>What?</a:t>
            </a:r>
          </a:p>
          <a:p>
            <a:pPr marL="285750" indent="-285750">
              <a:buFont typeface="Arial" panose="020B0604020202020204" pitchFamily="34" charset="0"/>
              <a:buChar char="•"/>
            </a:pPr>
            <a:r>
              <a:rPr lang="en-US" sz="1800" b="1" dirty="0">
                <a:solidFill>
                  <a:srgbClr val="DB0775"/>
                </a:solidFill>
                <a:effectLst>
                  <a:outerShdw blurRad="38100" dist="38100" dir="2700000" algn="tl">
                    <a:schemeClr val="bg1">
                      <a:alpha val="43000"/>
                    </a:schemeClr>
                  </a:outerShdw>
                </a:effectLst>
              </a:rPr>
              <a:t>WHY?</a:t>
            </a:r>
          </a:p>
          <a:p>
            <a:pPr marL="285750" indent="-285750">
              <a:buFont typeface="Arial" panose="020B0604020202020204" pitchFamily="34" charset="0"/>
              <a:buChar char="•"/>
            </a:pPr>
            <a:r>
              <a:rPr lang="en-US" sz="1800" b="1" dirty="0">
                <a:solidFill>
                  <a:srgbClr val="3C3CEA"/>
                </a:solidFill>
                <a:effectLst>
                  <a:outerShdw blurRad="38100" dist="38100" dir="2700000" algn="tl">
                    <a:schemeClr val="bg1">
                      <a:alpha val="43000"/>
                    </a:schemeClr>
                  </a:outerShdw>
                </a:effectLst>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622300" indent="-285750">
              <a:spcBef>
                <a:spcPts val="1200"/>
              </a:spcBef>
              <a:buFont typeface="Wingdings" panose="05000000000000000000" pitchFamily="2" charset="2"/>
              <a:buChar char="Ø"/>
            </a:pPr>
            <a:r>
              <a:rPr lang="en-US" sz="1400" dirty="0"/>
              <a:t>Miscellaneous “Advanced” Topics</a:t>
            </a:r>
          </a:p>
          <a:p>
            <a:pPr marL="622300" indent="-285750">
              <a:spcBef>
                <a:spcPts val="1200"/>
              </a:spcBef>
              <a:buFont typeface="Wingdings" panose="05000000000000000000" pitchFamily="2" charset="2"/>
              <a:buChar char="Ø"/>
            </a:pPr>
            <a:r>
              <a:rPr lang="en-US" sz="1400" dirty="0"/>
              <a:t>Martinos Center MATLAB Information</a:t>
            </a:r>
          </a:p>
          <a:p>
            <a:pPr marL="285750" indent="-285750">
              <a:buFont typeface="Arial" panose="020B0604020202020204" pitchFamily="34" charset="0"/>
              <a:buChar char="•"/>
            </a:pPr>
            <a:r>
              <a:rPr lang="en-US" sz="1800" b="1" dirty="0">
                <a:solidFill>
                  <a:srgbClr val="FFFF00"/>
                </a:solidFill>
                <a:effectLst>
                  <a:outerShdw blurRad="38100" dist="38100" dir="2700000" algn="tl">
                    <a:schemeClr val="bg1">
                      <a:alpha val="43000"/>
                    </a:schemeClr>
                  </a:outerShdw>
                </a:effectLst>
              </a:rPr>
              <a:t>But … how can I use it if I don’t want to code?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4029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x Header + Subhead + Three-column Body">
    <p:spTree>
      <p:nvGrpSpPr>
        <p:cNvPr id="1" name=""/>
        <p:cNvGrpSpPr/>
        <p:nvPr/>
      </p:nvGrpSpPr>
      <p:grpSpPr>
        <a:xfrm>
          <a:off x="0" y="0"/>
          <a:ext cx="0" cy="0"/>
          <a:chOff x="0" y="0"/>
          <a:chExt cx="0" cy="0"/>
        </a:xfrm>
      </p:grpSpPr>
      <p:sp>
        <p:nvSpPr>
          <p:cNvPr id="2" name="Title 1"/>
          <p:cNvSpPr>
            <a:spLocks noGrp="1"/>
          </p:cNvSpPr>
          <p:nvPr>
            <p:ph type="title"/>
          </p:nvPr>
        </p:nvSpPr>
        <p:spPr>
          <a:xfrm>
            <a:off x="1665514" y="400240"/>
            <a:ext cx="8214758" cy="686636"/>
          </a:xfrm>
        </p:spPr>
        <p:txBody>
          <a:bodyPr/>
          <a:lstStyle/>
          <a:p>
            <a:r>
              <a:rPr lang="en-US"/>
              <a:t>Click to edit Master title style</a:t>
            </a:r>
          </a:p>
        </p:txBody>
      </p:sp>
      <p:sp>
        <p:nvSpPr>
          <p:cNvPr id="3" name="Content Placeholder 2"/>
          <p:cNvSpPr>
            <a:spLocks noGrp="1"/>
          </p:cNvSpPr>
          <p:nvPr>
            <p:ph idx="1"/>
          </p:nvPr>
        </p:nvSpPr>
        <p:spPr>
          <a:xfrm>
            <a:off x="1663670" y="1772233"/>
            <a:ext cx="2782333"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4"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5" y="6180137"/>
            <a:ext cx="7898317"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3"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2" name="Content Placeholder 2"/>
          <p:cNvSpPr>
            <a:spLocks noGrp="1"/>
          </p:cNvSpPr>
          <p:nvPr>
            <p:ph idx="14"/>
          </p:nvPr>
        </p:nvSpPr>
        <p:spPr>
          <a:xfrm>
            <a:off x="4882591" y="1772233"/>
            <a:ext cx="2793556"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5"/>
          </p:nvPr>
        </p:nvSpPr>
        <p:spPr>
          <a:xfrm>
            <a:off x="8112734" y="1772233"/>
            <a:ext cx="2804778"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p:cNvSpPr>
            <a:spLocks noGrp="1"/>
          </p:cNvSpPr>
          <p:nvPr>
            <p:ph type="body" sz="quarter" idx="13"/>
          </p:nvPr>
        </p:nvSpPr>
        <p:spPr>
          <a:xfrm>
            <a:off x="1665514" y="1102529"/>
            <a:ext cx="8214757" cy="327025"/>
          </a:xfrm>
        </p:spPr>
        <p:txBody>
          <a:bodyPr/>
          <a:lstStyle>
            <a:lvl1pPr>
              <a:defRPr sz="1200" b="1" cap="all" baseline="0">
                <a:solidFill>
                  <a:schemeClr val="accent6"/>
                </a:solidFill>
              </a:defRPr>
            </a:lvl1pPr>
          </a:lstStyle>
          <a:p>
            <a:pPr lvl="0"/>
            <a:r>
              <a:rPr lang="en-US" dirty="0"/>
              <a:t>Click to edit Master text styles</a:t>
            </a:r>
          </a:p>
        </p:txBody>
      </p:sp>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pic>
        <p:nvPicPr>
          <p:cNvPr id="28" name="Picture 2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extLst>
      <p:ext uri="{BB962C8B-B14F-4D97-AF65-F5344CB8AC3E}">
        <p14:creationId xmlns:p14="http://schemas.microsoft.com/office/powerpoint/2010/main" val="84208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 Page Photo">
    <p:spTree>
      <p:nvGrpSpPr>
        <p:cNvPr id="1" name=""/>
        <p:cNvGrpSpPr/>
        <p:nvPr/>
      </p:nvGrpSpPr>
      <p:grpSpPr>
        <a:xfrm>
          <a:off x="0" y="0"/>
          <a:ext cx="0" cy="0"/>
          <a:chOff x="0" y="0"/>
          <a:chExt cx="0" cy="0"/>
        </a:xfrm>
      </p:grpSpPr>
      <p:sp>
        <p:nvSpPr>
          <p:cNvPr id="2" name="Title 1"/>
          <p:cNvSpPr>
            <a:spLocks noGrp="1"/>
          </p:cNvSpPr>
          <p:nvPr>
            <p:ph type="title"/>
          </p:nvPr>
        </p:nvSpPr>
        <p:spPr>
          <a:xfrm>
            <a:off x="1665513" y="400240"/>
            <a:ext cx="5620581" cy="328304"/>
          </a:xfrm>
        </p:spPr>
        <p:txBody>
          <a:bodyPr/>
          <a:lstStyle/>
          <a:p>
            <a:r>
              <a:rPr lang="en-US" dirty="0"/>
              <a:t>Click to edit Master title style</a:t>
            </a:r>
          </a:p>
        </p:txBody>
      </p:sp>
      <p:sp>
        <p:nvSpPr>
          <p:cNvPr id="3" name="Content Placeholder 2"/>
          <p:cNvSpPr>
            <a:spLocks noGrp="1"/>
          </p:cNvSpPr>
          <p:nvPr>
            <p:ph idx="1"/>
          </p:nvPr>
        </p:nvSpPr>
        <p:spPr>
          <a:xfrm>
            <a:off x="1665514" y="1772233"/>
            <a:ext cx="5620581"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4266899"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0" name="Picture Placeholder 9"/>
          <p:cNvSpPr>
            <a:spLocks noGrp="1"/>
          </p:cNvSpPr>
          <p:nvPr>
            <p:ph type="pic" sz="quarter" idx="13" hasCustomPrompt="1"/>
          </p:nvPr>
        </p:nvSpPr>
        <p:spPr>
          <a:xfrm>
            <a:off x="7711461" y="0"/>
            <a:ext cx="4480539" cy="6858000"/>
          </a:xfrm>
          <a:solidFill>
            <a:schemeClr val="bg1">
              <a:lumMod val="75000"/>
            </a:schemeClr>
          </a:solidFill>
        </p:spPr>
        <p:txBody>
          <a:bodyPr tIns="91440"/>
          <a:lstStyle>
            <a:lvl1pPr algn="ctr">
              <a:defRPr baseline="0"/>
            </a:lvl1pPr>
          </a:lstStyle>
          <a:p>
            <a:r>
              <a:rPr lang="en-US" dirty="0"/>
              <a:t>DRAG AND DROP PHOTO HERE</a:t>
            </a:r>
          </a:p>
        </p:txBody>
      </p:sp>
      <p:sp>
        <p:nvSpPr>
          <p:cNvPr id="11" name="Rectangle 10"/>
          <p:cNvSpPr/>
          <p:nvPr userDrawn="1"/>
        </p:nvSpPr>
        <p:spPr>
          <a:xfrm>
            <a:off x="7703854" y="3919538"/>
            <a:ext cx="4488146" cy="2938462"/>
          </a:xfrm>
          <a:prstGeom prst="rect">
            <a:avLst/>
          </a:prstGeom>
          <a:gradFill>
            <a:gsLst>
              <a:gs pos="0">
                <a:schemeClr val="tx1">
                  <a:alpha val="0"/>
                </a:schemeClr>
              </a:gs>
              <a:gs pos="100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 Page Photo - Head + Sub">
    <p:spTree>
      <p:nvGrpSpPr>
        <p:cNvPr id="1" name=""/>
        <p:cNvGrpSpPr/>
        <p:nvPr/>
      </p:nvGrpSpPr>
      <p:grpSpPr>
        <a:xfrm>
          <a:off x="0" y="0"/>
          <a:ext cx="0" cy="0"/>
          <a:chOff x="0" y="0"/>
          <a:chExt cx="0" cy="0"/>
        </a:xfrm>
      </p:grpSpPr>
      <p:sp>
        <p:nvSpPr>
          <p:cNvPr id="2" name="Title 1"/>
          <p:cNvSpPr>
            <a:spLocks noGrp="1"/>
          </p:cNvSpPr>
          <p:nvPr>
            <p:ph type="title"/>
          </p:nvPr>
        </p:nvSpPr>
        <p:spPr>
          <a:xfrm>
            <a:off x="1665514" y="400240"/>
            <a:ext cx="5620582" cy="328304"/>
          </a:xfrm>
        </p:spPr>
        <p:txBody>
          <a:bodyPr/>
          <a:lstStyle/>
          <a:p>
            <a:r>
              <a:rPr lang="en-US"/>
              <a:t>Click to edit Master title style</a:t>
            </a:r>
          </a:p>
        </p:txBody>
      </p:sp>
      <p:sp>
        <p:nvSpPr>
          <p:cNvPr id="3" name="Content Placeholder 2"/>
          <p:cNvSpPr>
            <a:spLocks noGrp="1"/>
          </p:cNvSpPr>
          <p:nvPr>
            <p:ph idx="1"/>
          </p:nvPr>
        </p:nvSpPr>
        <p:spPr>
          <a:xfrm>
            <a:off x="1665514" y="1772233"/>
            <a:ext cx="5620582"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0" name="Picture Placeholder 9"/>
          <p:cNvSpPr>
            <a:spLocks noGrp="1"/>
          </p:cNvSpPr>
          <p:nvPr>
            <p:ph type="pic" sz="quarter" idx="14" hasCustomPrompt="1"/>
          </p:nvPr>
        </p:nvSpPr>
        <p:spPr>
          <a:xfrm>
            <a:off x="7711461" y="0"/>
            <a:ext cx="4480539" cy="6858000"/>
          </a:xfrm>
          <a:solidFill>
            <a:schemeClr val="bg1">
              <a:lumMod val="75000"/>
            </a:schemeClr>
          </a:solidFill>
        </p:spPr>
        <p:txBody>
          <a:bodyPr tIns="91440"/>
          <a:lstStyle>
            <a:lvl1pPr algn="ctr">
              <a:defRPr baseline="0"/>
            </a:lvl1pPr>
          </a:lstStyle>
          <a:p>
            <a:r>
              <a:rPr lang="en-US" dirty="0"/>
              <a:t>DRAG AND DROP PHOTO HERE</a:t>
            </a:r>
          </a:p>
        </p:txBody>
      </p:sp>
      <p:sp>
        <p:nvSpPr>
          <p:cNvPr id="11" name="Rectangle 10"/>
          <p:cNvSpPr/>
          <p:nvPr userDrawn="1"/>
        </p:nvSpPr>
        <p:spPr>
          <a:xfrm>
            <a:off x="7703854" y="3919538"/>
            <a:ext cx="4488146" cy="2938462"/>
          </a:xfrm>
          <a:prstGeom prst="rect">
            <a:avLst/>
          </a:prstGeom>
          <a:gradFill>
            <a:gsLst>
              <a:gs pos="0">
                <a:schemeClr val="tx1">
                  <a:alpha val="0"/>
                </a:schemeClr>
              </a:gs>
              <a:gs pos="100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13" name="Text Placeholder 7"/>
          <p:cNvSpPr>
            <a:spLocks noGrp="1"/>
          </p:cNvSpPr>
          <p:nvPr>
            <p:ph type="body" sz="quarter" idx="13"/>
          </p:nvPr>
        </p:nvSpPr>
        <p:spPr>
          <a:xfrm>
            <a:off x="1665514" y="739808"/>
            <a:ext cx="5620582" cy="327025"/>
          </a:xfrm>
        </p:spPr>
        <p:txBody>
          <a:bodyPr/>
          <a:lstStyle>
            <a:lvl1pPr>
              <a:defRPr sz="1200" b="1" cap="all" baseline="0">
                <a:solidFill>
                  <a:schemeClr val="accent2"/>
                </a:solidFill>
              </a:defRPr>
            </a:lvl1pPr>
          </a:lstStyle>
          <a:p>
            <a:pPr lvl="0"/>
            <a:r>
              <a:rPr lang="en-US" dirty="0"/>
              <a:t>Click to edit Master text styles</a:t>
            </a:r>
          </a:p>
        </p:txBody>
      </p:sp>
      <p:sp>
        <p:nvSpPr>
          <p:cNvPr id="15" name="Footer Placeholder 4"/>
          <p:cNvSpPr>
            <a:spLocks noGrp="1"/>
          </p:cNvSpPr>
          <p:nvPr>
            <p:ph type="ftr" sz="quarter" idx="11"/>
          </p:nvPr>
        </p:nvSpPr>
        <p:spPr>
          <a:xfrm>
            <a:off x="3019196" y="6180137"/>
            <a:ext cx="4266899" cy="365125"/>
          </a:xfrm>
        </p:spPr>
        <p:txBody>
          <a:bodyPr/>
          <a:lstStyle>
            <a:lvl1pPr>
              <a:defRPr>
                <a:solidFill>
                  <a:schemeClr val="tx1">
                    <a:lumMod val="75000"/>
                    <a:lumOff val="25000"/>
                  </a:schemeClr>
                </a:solidFill>
              </a:defRPr>
            </a:lvl1pPr>
          </a:lstStyle>
          <a:p>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 Page Photo - 2x Head + Sub">
    <p:spTree>
      <p:nvGrpSpPr>
        <p:cNvPr id="1" name=""/>
        <p:cNvGrpSpPr/>
        <p:nvPr/>
      </p:nvGrpSpPr>
      <p:grpSpPr>
        <a:xfrm>
          <a:off x="0" y="0"/>
          <a:ext cx="0" cy="0"/>
          <a:chOff x="0" y="0"/>
          <a:chExt cx="0" cy="0"/>
        </a:xfrm>
      </p:grpSpPr>
      <p:sp>
        <p:nvSpPr>
          <p:cNvPr id="2" name="Title 1"/>
          <p:cNvSpPr>
            <a:spLocks noGrp="1"/>
          </p:cNvSpPr>
          <p:nvPr>
            <p:ph type="title"/>
          </p:nvPr>
        </p:nvSpPr>
        <p:spPr>
          <a:xfrm>
            <a:off x="1665514" y="400240"/>
            <a:ext cx="5620581" cy="686636"/>
          </a:xfrm>
        </p:spPr>
        <p:txBody>
          <a:bodyPr/>
          <a:lstStyle/>
          <a:p>
            <a:r>
              <a:rPr lang="en-US"/>
              <a:t>Click to edit Master title style</a:t>
            </a:r>
          </a:p>
        </p:txBody>
      </p:sp>
      <p:sp>
        <p:nvSpPr>
          <p:cNvPr id="3" name="Content Placeholder 2"/>
          <p:cNvSpPr>
            <a:spLocks noGrp="1"/>
          </p:cNvSpPr>
          <p:nvPr>
            <p:ph idx="1"/>
          </p:nvPr>
        </p:nvSpPr>
        <p:spPr>
          <a:xfrm>
            <a:off x="1665514" y="1772233"/>
            <a:ext cx="5620582"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6" y="6180137"/>
            <a:ext cx="4266899"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0" name="Picture Placeholder 9"/>
          <p:cNvSpPr>
            <a:spLocks noGrp="1"/>
          </p:cNvSpPr>
          <p:nvPr>
            <p:ph type="pic" sz="quarter" idx="14" hasCustomPrompt="1"/>
          </p:nvPr>
        </p:nvSpPr>
        <p:spPr>
          <a:xfrm>
            <a:off x="7711461" y="0"/>
            <a:ext cx="4480539" cy="6858000"/>
          </a:xfrm>
          <a:solidFill>
            <a:schemeClr val="bg1">
              <a:lumMod val="75000"/>
            </a:schemeClr>
          </a:solidFill>
        </p:spPr>
        <p:txBody>
          <a:bodyPr tIns="91440"/>
          <a:lstStyle>
            <a:lvl1pPr algn="ctr">
              <a:defRPr baseline="0"/>
            </a:lvl1pPr>
          </a:lstStyle>
          <a:p>
            <a:r>
              <a:rPr lang="en-US" dirty="0"/>
              <a:t>DRAG AND DROP PHOTO HERE</a:t>
            </a:r>
          </a:p>
        </p:txBody>
      </p:sp>
      <p:sp>
        <p:nvSpPr>
          <p:cNvPr id="13" name="Rectangle 12"/>
          <p:cNvSpPr/>
          <p:nvPr userDrawn="1"/>
        </p:nvSpPr>
        <p:spPr>
          <a:xfrm>
            <a:off x="7703854" y="3919538"/>
            <a:ext cx="4488146" cy="2938462"/>
          </a:xfrm>
          <a:prstGeom prst="rect">
            <a:avLst/>
          </a:prstGeom>
          <a:gradFill>
            <a:gsLst>
              <a:gs pos="0">
                <a:schemeClr val="tx1">
                  <a:alpha val="0"/>
                </a:schemeClr>
              </a:gs>
              <a:gs pos="100000">
                <a:schemeClr val="tx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18" name="Text Placeholder 7"/>
          <p:cNvSpPr>
            <a:spLocks noGrp="1"/>
          </p:cNvSpPr>
          <p:nvPr>
            <p:ph type="body" sz="quarter" idx="13"/>
          </p:nvPr>
        </p:nvSpPr>
        <p:spPr>
          <a:xfrm>
            <a:off x="1665514" y="1102529"/>
            <a:ext cx="5620582" cy="327025"/>
          </a:xfrm>
        </p:spPr>
        <p:txBody>
          <a:bodyPr/>
          <a:lstStyle>
            <a:lvl1pPr>
              <a:defRPr sz="1200" b="1" cap="all" baseline="0">
                <a:solidFill>
                  <a:schemeClr val="accent4"/>
                </a:solidFill>
              </a:defRPr>
            </a:lvl1pPr>
          </a:lstStyle>
          <a:p>
            <a:pPr lvl="0"/>
            <a:r>
              <a:rPr lang="en-US" dirty="0"/>
              <a:t>Click to edit Master text styles</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debar - Dark">
    <p:spTree>
      <p:nvGrpSpPr>
        <p:cNvPr id="1" name=""/>
        <p:cNvGrpSpPr/>
        <p:nvPr/>
      </p:nvGrpSpPr>
      <p:grpSpPr>
        <a:xfrm>
          <a:off x="0" y="0"/>
          <a:ext cx="0" cy="0"/>
          <a:chOff x="0" y="0"/>
          <a:chExt cx="0" cy="0"/>
        </a:xfrm>
      </p:grpSpPr>
      <p:sp>
        <p:nvSpPr>
          <p:cNvPr id="10" name="Rectangle 9"/>
          <p:cNvSpPr/>
          <p:nvPr userDrawn="1"/>
        </p:nvSpPr>
        <p:spPr>
          <a:xfrm>
            <a:off x="8885814" y="0"/>
            <a:ext cx="3306186" cy="68706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2" name="Title 1"/>
          <p:cNvSpPr>
            <a:spLocks noGrp="1"/>
          </p:cNvSpPr>
          <p:nvPr>
            <p:ph type="title"/>
          </p:nvPr>
        </p:nvSpPr>
        <p:spPr>
          <a:xfrm>
            <a:off x="1665514" y="400240"/>
            <a:ext cx="6802540" cy="328304"/>
          </a:xfrm>
        </p:spPr>
        <p:txBody>
          <a:bodyPr/>
          <a:lstStyle/>
          <a:p>
            <a:r>
              <a:rPr lang="en-US" dirty="0"/>
              <a:t>Click to edit Master title style</a:t>
            </a:r>
          </a:p>
        </p:txBody>
      </p:sp>
      <p:sp>
        <p:nvSpPr>
          <p:cNvPr id="3" name="Content Placeholder 2"/>
          <p:cNvSpPr>
            <a:spLocks noGrp="1"/>
          </p:cNvSpPr>
          <p:nvPr>
            <p:ph idx="1"/>
          </p:nvPr>
        </p:nvSpPr>
        <p:spPr>
          <a:xfrm>
            <a:off x="1665513" y="1772233"/>
            <a:ext cx="6802541"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5"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5" y="6180137"/>
            <a:ext cx="5448859"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4"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6" name="Text Placeholder 15"/>
          <p:cNvSpPr>
            <a:spLocks noGrp="1"/>
          </p:cNvSpPr>
          <p:nvPr>
            <p:ph type="body" sz="quarter" idx="13"/>
          </p:nvPr>
        </p:nvSpPr>
        <p:spPr>
          <a:xfrm>
            <a:off x="9157645" y="1772232"/>
            <a:ext cx="2593733" cy="4351339"/>
          </a:xfrm>
        </p:spPr>
        <p:txBody>
          <a:bodyPr/>
          <a:lstStyle>
            <a:lvl1pPr>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debar, Head + Sub - Dark">
    <p:spTree>
      <p:nvGrpSpPr>
        <p:cNvPr id="1" name=""/>
        <p:cNvGrpSpPr/>
        <p:nvPr/>
      </p:nvGrpSpPr>
      <p:grpSpPr>
        <a:xfrm>
          <a:off x="0" y="0"/>
          <a:ext cx="0" cy="0"/>
          <a:chOff x="0" y="0"/>
          <a:chExt cx="0" cy="0"/>
        </a:xfrm>
      </p:grpSpPr>
      <p:sp>
        <p:nvSpPr>
          <p:cNvPr id="2" name="Title 1"/>
          <p:cNvSpPr>
            <a:spLocks noGrp="1"/>
          </p:cNvSpPr>
          <p:nvPr>
            <p:ph type="title"/>
          </p:nvPr>
        </p:nvSpPr>
        <p:spPr>
          <a:xfrm>
            <a:off x="1665512" y="400240"/>
            <a:ext cx="6802542" cy="328304"/>
          </a:xfrm>
        </p:spPr>
        <p:txBody>
          <a:bodyPr/>
          <a:lstStyle/>
          <a:p>
            <a:r>
              <a:rPr lang="en-US" dirty="0"/>
              <a:t>Click to edit Master title style</a:t>
            </a:r>
          </a:p>
        </p:txBody>
      </p:sp>
      <p:sp>
        <p:nvSpPr>
          <p:cNvPr id="3" name="Content Placeholder 2"/>
          <p:cNvSpPr>
            <a:spLocks noGrp="1"/>
          </p:cNvSpPr>
          <p:nvPr>
            <p:ph idx="1"/>
          </p:nvPr>
        </p:nvSpPr>
        <p:spPr>
          <a:xfrm>
            <a:off x="1665512" y="1772233"/>
            <a:ext cx="6802541" cy="4351338"/>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3"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4" y="6180137"/>
            <a:ext cx="5448859"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2"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4" name="Text Placeholder 7"/>
          <p:cNvSpPr>
            <a:spLocks noGrp="1"/>
          </p:cNvSpPr>
          <p:nvPr>
            <p:ph type="body" sz="quarter" idx="13"/>
          </p:nvPr>
        </p:nvSpPr>
        <p:spPr>
          <a:xfrm>
            <a:off x="1665512" y="739808"/>
            <a:ext cx="6802542" cy="327025"/>
          </a:xfrm>
        </p:spPr>
        <p:txBody>
          <a:bodyPr/>
          <a:lstStyle>
            <a:lvl1pPr>
              <a:defRPr sz="1200" b="1" cap="all" baseline="0">
                <a:solidFill>
                  <a:schemeClr val="accent3"/>
                </a:solidFill>
              </a:defRPr>
            </a:lvl1pPr>
          </a:lstStyle>
          <a:p>
            <a:pPr lvl="0"/>
            <a:r>
              <a:rPr lang="en-US" dirty="0"/>
              <a:t>Click to edit Master text styles</a:t>
            </a:r>
          </a:p>
        </p:txBody>
      </p:sp>
      <p:sp>
        <p:nvSpPr>
          <p:cNvPr id="12" name="Rectangle 11"/>
          <p:cNvSpPr/>
          <p:nvPr userDrawn="1"/>
        </p:nvSpPr>
        <p:spPr>
          <a:xfrm>
            <a:off x="8885814" y="0"/>
            <a:ext cx="3306186" cy="68706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13" name="Text Placeholder 15"/>
          <p:cNvSpPr>
            <a:spLocks noGrp="1"/>
          </p:cNvSpPr>
          <p:nvPr>
            <p:ph type="body" sz="quarter" idx="14"/>
          </p:nvPr>
        </p:nvSpPr>
        <p:spPr>
          <a:xfrm>
            <a:off x="9157645" y="1772233"/>
            <a:ext cx="2593733" cy="4351338"/>
          </a:xfrm>
        </p:spPr>
        <p:txBody>
          <a:bodyPr/>
          <a:lstStyle>
            <a:lvl1pPr>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debar, 2x Head + Sub - Dark">
    <p:spTree>
      <p:nvGrpSpPr>
        <p:cNvPr id="1" name=""/>
        <p:cNvGrpSpPr/>
        <p:nvPr/>
      </p:nvGrpSpPr>
      <p:grpSpPr>
        <a:xfrm>
          <a:off x="0" y="0"/>
          <a:ext cx="0" cy="0"/>
          <a:chOff x="0" y="0"/>
          <a:chExt cx="0" cy="0"/>
        </a:xfrm>
      </p:grpSpPr>
      <p:sp>
        <p:nvSpPr>
          <p:cNvPr id="2" name="Title 1"/>
          <p:cNvSpPr>
            <a:spLocks noGrp="1"/>
          </p:cNvSpPr>
          <p:nvPr>
            <p:ph type="title"/>
          </p:nvPr>
        </p:nvSpPr>
        <p:spPr>
          <a:xfrm>
            <a:off x="1665513" y="400240"/>
            <a:ext cx="6802540" cy="686636"/>
          </a:xfrm>
        </p:spPr>
        <p:txBody>
          <a:bodyPr/>
          <a:lstStyle/>
          <a:p>
            <a:r>
              <a:rPr lang="en-US" dirty="0"/>
              <a:t>Click to edit Master title style</a:t>
            </a:r>
          </a:p>
        </p:txBody>
      </p:sp>
      <p:sp>
        <p:nvSpPr>
          <p:cNvPr id="3" name="Content Placeholder 2"/>
          <p:cNvSpPr>
            <a:spLocks noGrp="1"/>
          </p:cNvSpPr>
          <p:nvPr>
            <p:ph idx="1"/>
          </p:nvPr>
        </p:nvSpPr>
        <p:spPr>
          <a:xfrm>
            <a:off x="1665513" y="1772233"/>
            <a:ext cx="6802541" cy="4369507"/>
          </a:xfrm>
        </p:spPr>
        <p:txBody>
          <a:bodyPr/>
          <a:lstStyle>
            <a:lvl1pPr>
              <a:defRPr b="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13654" y="6180137"/>
            <a:ext cx="620485" cy="365125"/>
          </a:xfrm>
        </p:spPr>
        <p:txBody>
          <a:bodyPr/>
          <a:lstStyle>
            <a:lvl1pPr>
              <a:defRPr>
                <a:solidFill>
                  <a:schemeClr val="tx1">
                    <a:lumMod val="75000"/>
                    <a:lumOff val="25000"/>
                  </a:schemeClr>
                </a:solidFill>
              </a:defRPr>
            </a:lvl1pPr>
          </a:lstStyle>
          <a:p>
            <a:r>
              <a:rPr lang="en-US"/>
              <a:t>3/12/2020</a:t>
            </a:r>
            <a:endParaRPr lang="en-US" dirty="0"/>
          </a:p>
        </p:txBody>
      </p:sp>
      <p:sp>
        <p:nvSpPr>
          <p:cNvPr id="5" name="Footer Placeholder 4"/>
          <p:cNvSpPr>
            <a:spLocks noGrp="1"/>
          </p:cNvSpPr>
          <p:nvPr>
            <p:ph type="ftr" sz="quarter" idx="11"/>
          </p:nvPr>
        </p:nvSpPr>
        <p:spPr>
          <a:xfrm>
            <a:off x="3019195" y="6180137"/>
            <a:ext cx="5448859" cy="365125"/>
          </a:xfrm>
        </p:spPr>
        <p:txBody>
          <a:bodyPr/>
          <a:lstStyle>
            <a:lvl1pPr>
              <a:defRPr>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665513" y="6180137"/>
            <a:ext cx="548141" cy="365125"/>
          </a:xfrm>
        </p:spPr>
        <p:txBody>
          <a:bodyPr/>
          <a:lstStyle>
            <a:lvl1pPr>
              <a:defRPr>
                <a:solidFill>
                  <a:schemeClr val="tx1">
                    <a:lumMod val="75000"/>
                    <a:lumOff val="25000"/>
                  </a:schemeClr>
                </a:solidFill>
              </a:defRPr>
            </a:lvl1pPr>
          </a:lstStyle>
          <a:p>
            <a:fld id="{A82C3BC0-3EBF-3C4C-A3D8-795624EBC6AA}" type="slidenum">
              <a:rPr lang="en-US" smtClean="0"/>
              <a:pPr/>
              <a:t>‹#›</a:t>
            </a:fld>
            <a:endParaRPr lang="en-US" dirty="0"/>
          </a:p>
        </p:txBody>
      </p:sp>
      <p:sp>
        <p:nvSpPr>
          <p:cNvPr id="18" name="Text Placeholder 7"/>
          <p:cNvSpPr>
            <a:spLocks noGrp="1"/>
          </p:cNvSpPr>
          <p:nvPr>
            <p:ph type="body" sz="quarter" idx="13"/>
          </p:nvPr>
        </p:nvSpPr>
        <p:spPr>
          <a:xfrm>
            <a:off x="1665512" y="1102529"/>
            <a:ext cx="6802541" cy="327025"/>
          </a:xfrm>
        </p:spPr>
        <p:txBody>
          <a:bodyPr/>
          <a:lstStyle>
            <a:lvl1pPr>
              <a:defRPr sz="1200" b="1" cap="all" baseline="0">
                <a:solidFill>
                  <a:schemeClr val="accent4"/>
                </a:solidFill>
              </a:defRPr>
            </a:lvl1pPr>
          </a:lstStyle>
          <a:p>
            <a:pPr lvl="0"/>
            <a:r>
              <a:rPr lang="en-US" dirty="0"/>
              <a:t>Click to edit Master text styles</a:t>
            </a:r>
          </a:p>
        </p:txBody>
      </p:sp>
      <p:sp>
        <p:nvSpPr>
          <p:cNvPr id="12" name="Rectangle 11"/>
          <p:cNvSpPr/>
          <p:nvPr userDrawn="1"/>
        </p:nvSpPr>
        <p:spPr>
          <a:xfrm>
            <a:off x="8885814" y="0"/>
            <a:ext cx="3306186" cy="68706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17" name="Text Placeholder 15"/>
          <p:cNvSpPr>
            <a:spLocks noGrp="1"/>
          </p:cNvSpPr>
          <p:nvPr>
            <p:ph type="body" sz="quarter" idx="14"/>
          </p:nvPr>
        </p:nvSpPr>
        <p:spPr>
          <a:xfrm>
            <a:off x="9157645" y="1772233"/>
            <a:ext cx="2593733" cy="4351337"/>
          </a:xfrm>
        </p:spPr>
        <p:txBody>
          <a:bodyPr/>
          <a:lstStyle>
            <a:lvl1pPr>
              <a:defRPr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213657" y="6180137"/>
            <a:ext cx="621316" cy="365125"/>
          </a:xfrm>
        </p:spPr>
        <p:txBody>
          <a:bodyPr/>
          <a:lstStyle/>
          <a:p>
            <a:r>
              <a:rPr lang="en-US"/>
              <a:t>3/12/2020</a:t>
            </a:r>
            <a:endParaRPr lang="en-US" dirty="0"/>
          </a:p>
        </p:txBody>
      </p:sp>
      <p:sp>
        <p:nvSpPr>
          <p:cNvPr id="4" name="Footer Placeholder 3"/>
          <p:cNvSpPr>
            <a:spLocks noGrp="1"/>
          </p:cNvSpPr>
          <p:nvPr>
            <p:ph type="ftr" sz="quarter" idx="11"/>
          </p:nvPr>
        </p:nvSpPr>
        <p:spPr>
          <a:xfrm>
            <a:off x="3019195" y="6180137"/>
            <a:ext cx="7246034" cy="365125"/>
          </a:xfrm>
        </p:spPr>
        <p:txBody>
          <a:bodyPr/>
          <a:lstStyle/>
          <a:p>
            <a:endParaRPr lang="en-US" dirty="0"/>
          </a:p>
        </p:txBody>
      </p:sp>
      <p:sp>
        <p:nvSpPr>
          <p:cNvPr id="5" name="Slide Number Placeholder 4"/>
          <p:cNvSpPr>
            <a:spLocks noGrp="1"/>
          </p:cNvSpPr>
          <p:nvPr>
            <p:ph type="sldNum" sz="quarter" idx="12"/>
          </p:nvPr>
        </p:nvSpPr>
        <p:spPr>
          <a:xfrm>
            <a:off x="1665515" y="6180137"/>
            <a:ext cx="548875" cy="365125"/>
          </a:xfrm>
        </p:spPr>
        <p:txBody>
          <a:bodyPr/>
          <a:lstStyle/>
          <a:p>
            <a:fld id="{A82C3BC0-3EBF-3C4C-A3D8-795624EBC6AA}" type="slidenum">
              <a:rPr lang="en-US" smtClean="0"/>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2372" y="300077"/>
            <a:ext cx="725853" cy="515929"/>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801" y="114840"/>
            <a:ext cx="1808983" cy="1880339"/>
          </a:xfrm>
          <a:prstGeom prst="rect">
            <a:avLst/>
          </a:prstGeom>
        </p:spPr>
      </p:pic>
    </p:spTree>
    <p:extLst>
      <p:ext uri="{BB962C8B-B14F-4D97-AF65-F5344CB8AC3E}">
        <p14:creationId xmlns:p14="http://schemas.microsoft.com/office/powerpoint/2010/main" val="23083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3/12/2020</a:t>
            </a:r>
            <a:endParaRPr lang="en-US" dirty="0"/>
          </a:p>
        </p:txBody>
      </p:sp>
      <p:sp>
        <p:nvSpPr>
          <p:cNvPr id="3" name="Footer Placeholder 2"/>
          <p:cNvSpPr>
            <a:spLocks noGrp="1"/>
          </p:cNvSpPr>
          <p:nvPr>
            <p:ph type="ftr" sz="quarter" idx="11"/>
          </p:nvPr>
        </p:nvSpPr>
        <p:spPr>
          <a:xfrm>
            <a:off x="3019195" y="6180137"/>
            <a:ext cx="7246034" cy="365125"/>
          </a:xfrm>
        </p:spPr>
        <p:txBody>
          <a:bodyPr/>
          <a:lstStyle/>
          <a:p>
            <a:endParaRPr lang="en-US" dirty="0"/>
          </a:p>
        </p:txBody>
      </p:sp>
      <p:sp>
        <p:nvSpPr>
          <p:cNvPr id="4" name="Slide Number Placeholder 3"/>
          <p:cNvSpPr>
            <a:spLocks noGrp="1"/>
          </p:cNvSpPr>
          <p:nvPr>
            <p:ph type="sldNum" sz="quarter" idx="12"/>
          </p:nvPr>
        </p:nvSpPr>
        <p:spPr/>
        <p:txBody>
          <a:bodyPr/>
          <a:lstStyle/>
          <a:p>
            <a:fld id="{A82C3BC0-3EBF-3C4C-A3D8-795624EBC6AA}" type="slidenum">
              <a:rPr lang="en-US" smtClean="0"/>
              <a:t>‹#›</a:t>
            </a:fld>
            <a:endParaRPr lang="en-US" dirty="0"/>
          </a:p>
        </p:txBody>
      </p:sp>
    </p:spTree>
    <p:extLst>
      <p:ext uri="{BB962C8B-B14F-4D97-AF65-F5344CB8AC3E}">
        <p14:creationId xmlns:p14="http://schemas.microsoft.com/office/powerpoint/2010/main" val="122689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2 Page Image Container">
    <p:spTree>
      <p:nvGrpSpPr>
        <p:cNvPr id="1" name=""/>
        <p:cNvGrpSpPr/>
        <p:nvPr/>
      </p:nvGrpSpPr>
      <p:grpSpPr>
        <a:xfrm>
          <a:off x="0" y="0"/>
          <a:ext cx="0" cy="0"/>
          <a:chOff x="0" y="0"/>
          <a:chExt cx="0" cy="0"/>
        </a:xfrm>
      </p:grpSpPr>
      <p:sp>
        <p:nvSpPr>
          <p:cNvPr id="8" name="Rectangle 7"/>
          <p:cNvSpPr/>
          <p:nvPr userDrawn="1"/>
        </p:nvSpPr>
        <p:spPr>
          <a:xfrm>
            <a:off x="0" y="0"/>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6" name="Picture Placeholder 5"/>
          <p:cNvSpPr>
            <a:spLocks noGrp="1"/>
          </p:cNvSpPr>
          <p:nvPr>
            <p:ph type="pic" sz="quarter" idx="13" hasCustomPrompt="1"/>
          </p:nvPr>
        </p:nvSpPr>
        <p:spPr>
          <a:xfrm>
            <a:off x="-2" y="0"/>
            <a:ext cx="6099048" cy="6857999"/>
          </a:xfrm>
          <a:solidFill>
            <a:schemeClr val="bg1">
              <a:lumMod val="75000"/>
            </a:schemeClr>
          </a:solidFill>
        </p:spPr>
        <p:txBody>
          <a:bodyPr tIns="91440"/>
          <a:lstStyle>
            <a:lvl1pPr algn="ctr">
              <a:defRPr baseline="0"/>
            </a:lvl1pPr>
          </a:lstStyle>
          <a:p>
            <a:r>
              <a:rPr lang="en-US" dirty="0"/>
              <a:t>drag and drop photo here</a:t>
            </a:r>
          </a:p>
        </p:txBody>
      </p:sp>
      <p:sp>
        <p:nvSpPr>
          <p:cNvPr id="9" name="Picture Placeholder 5"/>
          <p:cNvSpPr>
            <a:spLocks noGrp="1"/>
          </p:cNvSpPr>
          <p:nvPr>
            <p:ph type="pic" sz="quarter" idx="14" hasCustomPrompt="1"/>
          </p:nvPr>
        </p:nvSpPr>
        <p:spPr>
          <a:xfrm>
            <a:off x="6095999" y="0"/>
            <a:ext cx="6099048" cy="6857999"/>
          </a:xfrm>
          <a:solidFill>
            <a:schemeClr val="bg1">
              <a:lumMod val="75000"/>
            </a:schemeClr>
          </a:solidFill>
        </p:spPr>
        <p:txBody>
          <a:bodyPr tIns="91440"/>
          <a:lstStyle>
            <a:lvl1pPr algn="ctr">
              <a:defRPr baseline="0"/>
            </a:lvl1pPr>
          </a:lstStyle>
          <a:p>
            <a:r>
              <a:rPr lang="en-US" dirty="0"/>
              <a:t>drag and drop photo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Photo">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45424" y="3091546"/>
            <a:ext cx="4819243" cy="2387600"/>
          </a:xfrm>
        </p:spPr>
        <p:txBody>
          <a:bodyPr anchor="b" anchorCtr="0"/>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45424" y="5479145"/>
            <a:ext cx="4819243" cy="441551"/>
          </a:xfrm>
        </p:spPr>
        <p:txBody>
          <a:bodyPr/>
          <a:lstStyle>
            <a:lvl1pPr marL="0" indent="0" algn="l">
              <a:buNone/>
              <a:defRPr sz="120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345424" y="5920697"/>
            <a:ext cx="1266598" cy="365125"/>
          </a:xfrm>
        </p:spPr>
        <p:txBody>
          <a:bodyPr/>
          <a:lstStyle>
            <a:lvl1pPr>
              <a:defRPr sz="1050" b="1">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236607"/>
            <a:ext cx="548141" cy="365125"/>
          </a:xfrm>
        </p:spPr>
        <p:txBody>
          <a:bodyPr/>
          <a:lstStyle>
            <a:lvl1pPr algn="l">
              <a:defRPr>
                <a:solidFill>
                  <a:schemeClr val="bg1"/>
                </a:solidFill>
              </a:defRPr>
            </a:lvl1pPr>
          </a:lstStyle>
          <a:p>
            <a:fld id="{A82C3BC0-3EBF-3C4C-A3D8-795624EBC6AA}" type="slidenum">
              <a:rPr lang="en-US" smtClean="0"/>
              <a:pPr/>
              <a:t>‹#›</a:t>
            </a:fld>
            <a:endParaRPr lang="en-US" dirty="0"/>
          </a:p>
        </p:txBody>
      </p:sp>
      <p:sp>
        <p:nvSpPr>
          <p:cNvPr id="12" name="Picture Placeholder 12"/>
          <p:cNvSpPr>
            <a:spLocks noGrp="1"/>
          </p:cNvSpPr>
          <p:nvPr>
            <p:ph type="pic" sz="quarter" idx="13" hasCustomPrompt="1"/>
          </p:nvPr>
        </p:nvSpPr>
        <p:spPr>
          <a:xfrm>
            <a:off x="5715000" y="0"/>
            <a:ext cx="6477000" cy="6858000"/>
          </a:xfrm>
          <a:solidFill>
            <a:schemeClr val="bg1">
              <a:lumMod val="50000"/>
            </a:schemeClr>
          </a:solidFill>
        </p:spPr>
        <p:txBody>
          <a:bodyPr bIns="1554480" anchor="ctr" anchorCtr="0"/>
          <a:lstStyle>
            <a:lvl1pPr algn="ctr">
              <a:defRPr>
                <a:solidFill>
                  <a:schemeClr val="bg1"/>
                </a:solidFill>
              </a:defRPr>
            </a:lvl1pPr>
          </a:lstStyle>
          <a:p>
            <a:r>
              <a:rPr lang="en-US" dirty="0"/>
              <a:t>click photo placeholder icon, select image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extLst>
      <p:ext uri="{BB962C8B-B14F-4D97-AF65-F5344CB8AC3E}">
        <p14:creationId xmlns:p14="http://schemas.microsoft.com/office/powerpoint/2010/main" val="118191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3 Page Image Container">
    <p:spTree>
      <p:nvGrpSpPr>
        <p:cNvPr id="1" name=""/>
        <p:cNvGrpSpPr/>
        <p:nvPr/>
      </p:nvGrpSpPr>
      <p:grpSpPr>
        <a:xfrm>
          <a:off x="0" y="0"/>
          <a:ext cx="0" cy="0"/>
          <a:chOff x="0" y="0"/>
          <a:chExt cx="0" cy="0"/>
        </a:xfrm>
      </p:grpSpPr>
      <p:sp>
        <p:nvSpPr>
          <p:cNvPr id="8" name="Rectangle 7"/>
          <p:cNvSpPr/>
          <p:nvPr userDrawn="1"/>
        </p:nvSpPr>
        <p:spPr>
          <a:xfrm>
            <a:off x="0" y="0"/>
            <a:ext cx="12191999"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sp>
        <p:nvSpPr>
          <p:cNvPr id="2" name="Date Placeholder 1"/>
          <p:cNvSpPr>
            <a:spLocks noGrp="1"/>
          </p:cNvSpPr>
          <p:nvPr>
            <p:ph type="dt" sz="half" idx="10"/>
          </p:nvPr>
        </p:nvSpPr>
        <p:spPr>
          <a:xfrm>
            <a:off x="1045029" y="7404503"/>
            <a:ext cx="620485" cy="365125"/>
          </a:xfrm>
        </p:spPr>
        <p:txBody>
          <a:bodyPr/>
          <a:lstStyle/>
          <a:p>
            <a:r>
              <a:rPr lang="en-US"/>
              <a:t>3/12/2020</a:t>
            </a:r>
            <a:endParaRPr lang="en-US" dirty="0"/>
          </a:p>
        </p:txBody>
      </p:sp>
      <p:sp>
        <p:nvSpPr>
          <p:cNvPr id="3" name="Footer Placeholder 2"/>
          <p:cNvSpPr>
            <a:spLocks noGrp="1"/>
          </p:cNvSpPr>
          <p:nvPr>
            <p:ph type="ftr" sz="quarter" idx="11"/>
          </p:nvPr>
        </p:nvSpPr>
        <p:spPr>
          <a:xfrm>
            <a:off x="1850570" y="7404503"/>
            <a:ext cx="8414659" cy="365125"/>
          </a:xfrm>
        </p:spPr>
        <p:txBody>
          <a:bodyPr/>
          <a:lstStyle/>
          <a:p>
            <a:endParaRPr lang="en-US" dirty="0"/>
          </a:p>
        </p:txBody>
      </p:sp>
      <p:sp>
        <p:nvSpPr>
          <p:cNvPr id="4" name="Slide Number Placeholder 3"/>
          <p:cNvSpPr>
            <a:spLocks noGrp="1"/>
          </p:cNvSpPr>
          <p:nvPr>
            <p:ph type="sldNum" sz="quarter" idx="12"/>
          </p:nvPr>
        </p:nvSpPr>
        <p:spPr>
          <a:xfrm>
            <a:off x="496888" y="7404503"/>
            <a:ext cx="548141" cy="365125"/>
          </a:xfrm>
        </p:spPr>
        <p:txBody>
          <a:bodyPr/>
          <a:lstStyle/>
          <a:p>
            <a:fld id="{A82C3BC0-3EBF-3C4C-A3D8-795624EBC6AA}" type="slidenum">
              <a:rPr lang="en-US" smtClean="0"/>
              <a:t>‹#›</a:t>
            </a:fld>
            <a:endParaRPr lang="en-US" dirty="0"/>
          </a:p>
        </p:txBody>
      </p:sp>
      <p:sp>
        <p:nvSpPr>
          <p:cNvPr id="6" name="Picture Placeholder 5"/>
          <p:cNvSpPr>
            <a:spLocks noGrp="1"/>
          </p:cNvSpPr>
          <p:nvPr>
            <p:ph type="pic" sz="quarter" idx="13" hasCustomPrompt="1"/>
          </p:nvPr>
        </p:nvSpPr>
        <p:spPr>
          <a:xfrm>
            <a:off x="0" y="0"/>
            <a:ext cx="4572000" cy="6857999"/>
          </a:xfrm>
          <a:solidFill>
            <a:schemeClr val="bg1">
              <a:lumMod val="75000"/>
            </a:schemeClr>
          </a:solidFill>
        </p:spPr>
        <p:txBody>
          <a:bodyPr tIns="91440"/>
          <a:lstStyle>
            <a:lvl1pPr algn="ctr">
              <a:defRPr baseline="0"/>
            </a:lvl1pPr>
          </a:lstStyle>
          <a:p>
            <a:r>
              <a:rPr lang="en-US" dirty="0"/>
              <a:t>drag and drop photo here</a:t>
            </a:r>
          </a:p>
        </p:txBody>
      </p:sp>
      <p:sp>
        <p:nvSpPr>
          <p:cNvPr id="9" name="Picture Placeholder 5"/>
          <p:cNvSpPr>
            <a:spLocks noGrp="1"/>
          </p:cNvSpPr>
          <p:nvPr>
            <p:ph type="pic" sz="quarter" idx="14" hasCustomPrompt="1"/>
          </p:nvPr>
        </p:nvSpPr>
        <p:spPr>
          <a:xfrm>
            <a:off x="7619999" y="0"/>
            <a:ext cx="4572000" cy="6858000"/>
          </a:xfrm>
          <a:solidFill>
            <a:schemeClr val="bg1">
              <a:lumMod val="75000"/>
            </a:schemeClr>
          </a:solidFill>
        </p:spPr>
        <p:txBody>
          <a:bodyPr tIns="91440"/>
          <a:lstStyle>
            <a:lvl1pPr algn="ctr">
              <a:defRPr baseline="0"/>
            </a:lvl1pPr>
          </a:lstStyle>
          <a:p>
            <a:r>
              <a:rPr lang="en-US" dirty="0"/>
              <a:t>drag and drop photo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 Sp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5022169"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5022169"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015456" y="5414963"/>
            <a:ext cx="1748228" cy="115569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 Photo">
    <p:bg>
      <p:bgPr>
        <a:solidFill>
          <a:schemeClr val="tx1"/>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3" hasCustomPrompt="1"/>
          </p:nvPr>
        </p:nvSpPr>
        <p:spPr>
          <a:xfrm>
            <a:off x="4572000" y="0"/>
            <a:ext cx="7620000" cy="6858000"/>
          </a:xfrm>
          <a:solidFill>
            <a:schemeClr val="bg1">
              <a:lumMod val="50000"/>
            </a:schemeClr>
          </a:solidFill>
        </p:spPr>
        <p:txBody>
          <a:bodyPr tIns="0" bIns="1554480" anchor="ctr" anchorCtr="0"/>
          <a:lstStyle>
            <a:lvl1pPr algn="ctr">
              <a:defRPr>
                <a:solidFill>
                  <a:schemeClr val="bg1"/>
                </a:solidFill>
              </a:defRPr>
            </a:lvl1pPr>
          </a:lstStyle>
          <a:p>
            <a:r>
              <a:rPr lang="en-US" dirty="0"/>
              <a:t>click photo placeholder icon, select image</a:t>
            </a:r>
          </a:p>
        </p:txBody>
      </p:sp>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extLst>
      <p:ext uri="{BB962C8B-B14F-4D97-AF65-F5344CB8AC3E}">
        <p14:creationId xmlns:p14="http://schemas.microsoft.com/office/powerpoint/2010/main" val="173438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 Expressive 6">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2000" y="-1"/>
            <a:ext cx="7654398" cy="6858001"/>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 Expressive 2">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571999" y="-1"/>
            <a:ext cx="7654399" cy="6858000"/>
          </a:xfrm>
          <a:prstGeom prst="rect">
            <a:avLst/>
          </a:prstGeom>
        </p:spPr>
      </p:pic>
      <p:sp>
        <p:nvSpPr>
          <p:cNvPr id="2" name="Title 1"/>
          <p:cNvSpPr>
            <a:spLocks noGrp="1"/>
          </p:cNvSpPr>
          <p:nvPr>
            <p:ph type="title" hasCustomPrompt="1"/>
          </p:nvPr>
        </p:nvSpPr>
        <p:spPr>
          <a:xfrm>
            <a:off x="345424"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424"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566" y="6180137"/>
            <a:ext cx="500208" cy="365125"/>
          </a:xfrm>
        </p:spPr>
        <p:txBody>
          <a:bodyPr/>
          <a:lstStyle>
            <a:lvl1pPr>
              <a:defRPr>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424"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 Expressive 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118" y="4598537"/>
            <a:ext cx="3668713" cy="850446"/>
          </a:xfrm>
        </p:spPr>
        <p:txBody>
          <a:bodyPr anchor="b"/>
          <a:lstStyle>
            <a:lvl1pPr>
              <a:defRPr sz="2400" baseline="0">
                <a:solidFill>
                  <a:schemeClr val="bg1"/>
                </a:solidFill>
              </a:defRPr>
            </a:lvl1pPr>
          </a:lstStyle>
          <a:p>
            <a:r>
              <a:rPr lang="en-US" dirty="0"/>
              <a:t>Divider Title</a:t>
            </a:r>
          </a:p>
        </p:txBody>
      </p:sp>
      <p:sp>
        <p:nvSpPr>
          <p:cNvPr id="3" name="Text Placeholder 2"/>
          <p:cNvSpPr>
            <a:spLocks noGrp="1"/>
          </p:cNvSpPr>
          <p:nvPr>
            <p:ph type="body" idx="1" hasCustomPrompt="1"/>
          </p:nvPr>
        </p:nvSpPr>
        <p:spPr>
          <a:xfrm>
            <a:off x="345118" y="5485910"/>
            <a:ext cx="3668713" cy="352651"/>
          </a:xfrm>
        </p:spPr>
        <p:txBody>
          <a:bodyPr/>
          <a:lstStyle>
            <a:lvl1pPr marL="0" indent="0">
              <a:buNone/>
              <a:defRPr sz="1200" cap="all"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 if you need it </a:t>
            </a:r>
          </a:p>
        </p:txBody>
      </p:sp>
      <p:sp>
        <p:nvSpPr>
          <p:cNvPr id="4" name="Date Placeholder 3"/>
          <p:cNvSpPr>
            <a:spLocks noGrp="1"/>
          </p:cNvSpPr>
          <p:nvPr>
            <p:ph type="dt" sz="half" idx="10"/>
          </p:nvPr>
        </p:nvSpPr>
        <p:spPr>
          <a:xfrm>
            <a:off x="893260" y="6180137"/>
            <a:ext cx="500208" cy="365125"/>
          </a:xfrm>
        </p:spPr>
        <p:txBody>
          <a:bodyPr/>
          <a:lstStyle>
            <a:lvl1pPr>
              <a:defRPr>
                <a:solidFill>
                  <a:schemeClr val="bg1"/>
                </a:solidFill>
              </a:defRPr>
            </a:lvl1pPr>
          </a:lstStyle>
          <a:p>
            <a:r>
              <a:rPr lang="en-US"/>
              <a:t>3/12/2020</a:t>
            </a:r>
            <a:endParaRPr lang="en-US" dirty="0"/>
          </a:p>
        </p:txBody>
      </p:sp>
      <p:sp>
        <p:nvSpPr>
          <p:cNvPr id="6" name="Slide Number Placeholder 5"/>
          <p:cNvSpPr>
            <a:spLocks noGrp="1"/>
          </p:cNvSpPr>
          <p:nvPr>
            <p:ph type="sldNum" sz="quarter" idx="12"/>
          </p:nvPr>
        </p:nvSpPr>
        <p:spPr>
          <a:xfrm>
            <a:off x="345118" y="6180137"/>
            <a:ext cx="441887" cy="365125"/>
          </a:xfrm>
        </p:spPr>
        <p:txBody>
          <a:bodyPr/>
          <a:lstStyle>
            <a:lvl1pPr>
              <a:defRPr>
                <a:solidFill>
                  <a:schemeClr val="bg1"/>
                </a:solidFill>
              </a:defRPr>
            </a:lvl1pPr>
          </a:lstStyle>
          <a:p>
            <a:fld id="{A82C3BC0-3EBF-3C4C-A3D8-795624EBC6AA}" type="slidenum">
              <a:rPr lang="en-US" smtClean="0"/>
              <a:pPr/>
              <a:t>‹#›</a:t>
            </a:fld>
            <a:endParaRPr lang="en-US"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572000" y="-1"/>
            <a:ext cx="7654398" cy="6858000"/>
          </a:xfrm>
          <a:prstGeom prst="rect">
            <a:avLst/>
          </a:prstGeom>
        </p:spPr>
      </p:pic>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44910" y="0"/>
            <a:ext cx="2357436" cy="176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65515" y="400240"/>
            <a:ext cx="8214756" cy="328304"/>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p:cNvSpPr>
            <a:spLocks noGrp="1"/>
          </p:cNvSpPr>
          <p:nvPr>
            <p:ph type="body" idx="1"/>
          </p:nvPr>
        </p:nvSpPr>
        <p:spPr>
          <a:xfrm>
            <a:off x="1665515" y="1772233"/>
            <a:ext cx="8903524" cy="435133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13657" y="6180137"/>
            <a:ext cx="500208" cy="365125"/>
          </a:xfrm>
          <a:prstGeom prst="rect">
            <a:avLst/>
          </a:prstGeom>
        </p:spPr>
        <p:txBody>
          <a:bodyPr vert="horz" lIns="0" tIns="0" rIns="0" bIns="0" rtlCol="0" anchor="ctr"/>
          <a:lstStyle>
            <a:lvl1pPr algn="l">
              <a:defRPr sz="800">
                <a:solidFill>
                  <a:schemeClr val="tx1"/>
                </a:solidFill>
              </a:defRPr>
            </a:lvl1pPr>
          </a:lstStyle>
          <a:p>
            <a:r>
              <a:rPr lang="en-US"/>
              <a:t>3/12/2020</a:t>
            </a:r>
            <a:endParaRPr lang="en-US" dirty="0"/>
          </a:p>
        </p:txBody>
      </p:sp>
      <p:sp>
        <p:nvSpPr>
          <p:cNvPr id="5" name="Footer Placeholder 4"/>
          <p:cNvSpPr>
            <a:spLocks noGrp="1"/>
          </p:cNvSpPr>
          <p:nvPr>
            <p:ph type="ftr" sz="quarter" idx="3"/>
          </p:nvPr>
        </p:nvSpPr>
        <p:spPr>
          <a:xfrm>
            <a:off x="3019197" y="6180137"/>
            <a:ext cx="7549841" cy="365125"/>
          </a:xfrm>
          <a:prstGeom prst="rect">
            <a:avLst/>
          </a:prstGeom>
        </p:spPr>
        <p:txBody>
          <a:bodyPr vert="horz" lIns="0" tIns="0" rIns="0" bIns="0" rtlCol="0" anchor="ctr"/>
          <a:lstStyle>
            <a:lvl1pPr algn="l">
              <a:defRPr sz="800">
                <a:solidFill>
                  <a:schemeClr val="tx1"/>
                </a:solidFill>
              </a:defRPr>
            </a:lvl1pPr>
          </a:lstStyle>
          <a:p>
            <a:endParaRPr lang="en-US" dirty="0"/>
          </a:p>
        </p:txBody>
      </p:sp>
      <p:sp>
        <p:nvSpPr>
          <p:cNvPr id="6" name="Slide Number Placeholder 5"/>
          <p:cNvSpPr>
            <a:spLocks noGrp="1"/>
          </p:cNvSpPr>
          <p:nvPr>
            <p:ph type="sldNum" sz="quarter" idx="4"/>
          </p:nvPr>
        </p:nvSpPr>
        <p:spPr>
          <a:xfrm>
            <a:off x="1665515" y="6180137"/>
            <a:ext cx="441887" cy="365125"/>
          </a:xfrm>
          <a:prstGeom prst="rect">
            <a:avLst/>
          </a:prstGeom>
        </p:spPr>
        <p:txBody>
          <a:bodyPr vert="horz" lIns="0" tIns="0" rIns="0" bIns="0" rtlCol="0" anchor="ctr"/>
          <a:lstStyle>
            <a:lvl1pPr algn="l">
              <a:defRPr sz="800">
                <a:solidFill>
                  <a:schemeClr val="tx1"/>
                </a:solidFill>
              </a:defRPr>
            </a:lvl1pPr>
          </a:lstStyle>
          <a:p>
            <a:fld id="{A82C3BC0-3EBF-3C4C-A3D8-795624EBC6AA}" type="slidenum">
              <a:rPr lang="en-US" smtClean="0"/>
              <a:pPr/>
              <a:t>‹#›</a:t>
            </a:fld>
            <a:endParaRPr lang="en-US" dirty="0"/>
          </a:p>
        </p:txBody>
      </p:sp>
    </p:spTree>
    <p:extLst>
      <p:ext uri="{BB962C8B-B14F-4D97-AF65-F5344CB8AC3E}">
        <p14:creationId xmlns:p14="http://schemas.microsoft.com/office/powerpoint/2010/main" val="36485676"/>
      </p:ext>
    </p:extLst>
  </p:cSld>
  <p:clrMap bg1="lt1" tx1="dk1" bg2="lt2" tx2="dk2" accent1="accent1" accent2="accent2" accent3="accent3" accent4="accent4" accent5="accent5" accent6="accent6" hlink="hlink" folHlink="folHlink"/>
  <p:sldLayoutIdLst>
    <p:sldLayoutId id="2147483714" r:id="rId1"/>
    <p:sldLayoutId id="2147483737" r:id="rId2"/>
    <p:sldLayoutId id="2147483740" r:id="rId3"/>
    <p:sldLayoutId id="2147483649" r:id="rId4"/>
    <p:sldLayoutId id="2147483715" r:id="rId5"/>
    <p:sldLayoutId id="2147483651" r:id="rId6"/>
    <p:sldLayoutId id="2147483722" r:id="rId7"/>
    <p:sldLayoutId id="2147483717" r:id="rId8"/>
    <p:sldLayoutId id="2147483718" r:id="rId9"/>
    <p:sldLayoutId id="2147483721" r:id="rId10"/>
    <p:sldLayoutId id="2147483724" r:id="rId11"/>
    <p:sldLayoutId id="2147483725" r:id="rId12"/>
    <p:sldLayoutId id="2147483726" r:id="rId13"/>
    <p:sldLayoutId id="2147483727" r:id="rId14"/>
    <p:sldLayoutId id="2147483728" r:id="rId15"/>
    <p:sldLayoutId id="2147483729" r:id="rId16"/>
    <p:sldLayoutId id="2147483660" r:id="rId17"/>
    <p:sldLayoutId id="2147483735" r:id="rId18"/>
    <p:sldLayoutId id="2147483731" r:id="rId19"/>
    <p:sldLayoutId id="2147483732" r:id="rId20"/>
    <p:sldLayoutId id="2147483734" r:id="rId21"/>
    <p:sldLayoutId id="2147483650" r:id="rId22"/>
    <p:sldLayoutId id="2147483661" r:id="rId23"/>
    <p:sldLayoutId id="2147483663" r:id="rId24"/>
    <p:sldLayoutId id="2147483664" r:id="rId25"/>
    <p:sldLayoutId id="2147483665" r:id="rId26"/>
    <p:sldLayoutId id="2147483666" r:id="rId27"/>
    <p:sldLayoutId id="2147483667" r:id="rId28"/>
    <p:sldLayoutId id="2147483668" r:id="rId29"/>
    <p:sldLayoutId id="2147483669" r:id="rId30"/>
    <p:sldLayoutId id="2147483685" r:id="rId31"/>
    <p:sldLayoutId id="2147483686" r:id="rId32"/>
    <p:sldLayoutId id="2147483687" r:id="rId33"/>
    <p:sldLayoutId id="2147483711" r:id="rId34"/>
    <p:sldLayoutId id="2147483712" r:id="rId35"/>
    <p:sldLayoutId id="2147483713" r:id="rId36"/>
    <p:sldLayoutId id="2147483654" r:id="rId37"/>
    <p:sldLayoutId id="2147483655" r:id="rId38"/>
    <p:sldLayoutId id="2147483703" r:id="rId39"/>
    <p:sldLayoutId id="2147483704"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80000"/>
        </a:lnSpc>
        <a:spcBef>
          <a:spcPct val="0"/>
        </a:spcBef>
        <a:buNone/>
        <a:defRPr sz="2800" b="1" kern="1200" cap="none" spc="0" baseline="0">
          <a:solidFill>
            <a:schemeClr val="tx1"/>
          </a:solidFill>
          <a:latin typeface="+mn-lt"/>
          <a:ea typeface="+mj-ea"/>
          <a:cs typeface="+mj-cs"/>
        </a:defRPr>
      </a:lvl1pPr>
    </p:titleStyle>
    <p:bodyStyle>
      <a:lvl1pPr marL="0" indent="0" algn="l" defTabSz="914400" rtl="0" eaLnBrk="1" latinLnBrk="0" hangingPunct="1">
        <a:lnSpc>
          <a:spcPct val="100000"/>
        </a:lnSpc>
        <a:spcBef>
          <a:spcPts val="2400"/>
        </a:spcBef>
        <a:buFont typeface="Arial"/>
        <a:buNone/>
        <a:defRPr sz="180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hyperlink" Target="https://sccn.ucsd.edu/eeglab/index.php" TargetMode="External"/><Relationship Id="rId2" Type="http://schemas.openxmlformats.org/officeDocument/2006/relationships/notesSlide" Target="../notesSlides/notesSlide101.xml"/><Relationship Id="rId1" Type="http://schemas.openxmlformats.org/officeDocument/2006/relationships/slideLayout" Target="../slideLayouts/slideLayout22.xml"/><Relationship Id="rId4" Type="http://schemas.openxmlformats.org/officeDocument/2006/relationships/image" Target="../media/image119.jpeg"/></Relationships>
</file>

<file path=ppt/slides/_rels/slide102.xml.rels><?xml version="1.0" encoding="UTF-8" standalone="yes"?>
<Relationships xmlns="http://schemas.openxmlformats.org/package/2006/relationships"><Relationship Id="rId3" Type="http://schemas.openxmlformats.org/officeDocument/2006/relationships/hyperlink" Target="https://sccn.ucsd.edu/eeglab/index.php" TargetMode="External"/><Relationship Id="rId2" Type="http://schemas.openxmlformats.org/officeDocument/2006/relationships/notesSlide" Target="../notesSlides/notesSlide102.xml"/><Relationship Id="rId1" Type="http://schemas.openxmlformats.org/officeDocument/2006/relationships/slideLayout" Target="../slideLayouts/slideLayout22.xml"/><Relationship Id="rId4" Type="http://schemas.openxmlformats.org/officeDocument/2006/relationships/image" Target="../media/image120.gif"/></Relationships>
</file>

<file path=ppt/slides/_rels/slide103.xml.rels><?xml version="1.0" encoding="UTF-8" standalone="yes"?>
<Relationships xmlns="http://schemas.openxmlformats.org/package/2006/relationships"><Relationship Id="rId3" Type="http://schemas.openxmlformats.org/officeDocument/2006/relationships/hyperlink" Target="https://sccn.ucsd.edu/eeglab/index.php" TargetMode="External"/><Relationship Id="rId2" Type="http://schemas.openxmlformats.org/officeDocument/2006/relationships/notesSlide" Target="../notesSlides/notesSlide103.xml"/><Relationship Id="rId1" Type="http://schemas.openxmlformats.org/officeDocument/2006/relationships/slideLayout" Target="../slideLayouts/slideLayout22.xml"/><Relationship Id="rId4" Type="http://schemas.openxmlformats.org/officeDocument/2006/relationships/image" Target="../media/image121.jpeg"/></Relationships>
</file>

<file path=ppt/slides/_rels/slide104.xml.rels><?xml version="1.0" encoding="UTF-8" standalone="yes"?>
<Relationships xmlns="http://schemas.openxmlformats.org/package/2006/relationships"><Relationship Id="rId3" Type="http://schemas.openxmlformats.org/officeDocument/2006/relationships/hyperlink" Target="https://sccn.ucsd.edu/wiki/SIFT" TargetMode="External"/><Relationship Id="rId2" Type="http://schemas.openxmlformats.org/officeDocument/2006/relationships/notesSlide" Target="../notesSlides/notesSlide104.xml"/><Relationship Id="rId1" Type="http://schemas.openxmlformats.org/officeDocument/2006/relationships/slideLayout" Target="../slideLayouts/slideLayout22.xml"/><Relationship Id="rId4" Type="http://schemas.openxmlformats.org/officeDocument/2006/relationships/image" Target="../media/image122.jpeg"/></Relationships>
</file>

<file path=ppt/slides/_rels/slide105.xml.rels><?xml version="1.0" encoding="UTF-8" standalone="yes"?>
<Relationships xmlns="http://schemas.openxmlformats.org/package/2006/relationships"><Relationship Id="rId3" Type="http://schemas.openxmlformats.org/officeDocument/2006/relationships/hyperlink" Target="https://sccn.ucsd.edu/wiki/BCILAB" TargetMode="External"/><Relationship Id="rId2" Type="http://schemas.openxmlformats.org/officeDocument/2006/relationships/notesSlide" Target="../notesSlides/notesSlide105.xml"/><Relationship Id="rId1" Type="http://schemas.openxmlformats.org/officeDocument/2006/relationships/slideLayout" Target="../slideLayouts/slideLayout22.xml"/><Relationship Id="rId4" Type="http://schemas.openxmlformats.org/officeDocument/2006/relationships/image" Target="../media/image123.png"/></Relationships>
</file>

<file path=ppt/slides/_rels/slide10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6.xml"/><Relationship Id="rId1" Type="http://schemas.openxmlformats.org/officeDocument/2006/relationships/slideLayout" Target="../slideLayouts/slideLayout22.xml"/><Relationship Id="rId4" Type="http://schemas.openxmlformats.org/officeDocument/2006/relationships/hyperlink" Target="https://mne.tools/stable/index.html"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www.fil.ion.ucl.ac.uk/spm/" TargetMode="External"/><Relationship Id="rId2" Type="http://schemas.openxmlformats.org/officeDocument/2006/relationships/notesSlide" Target="../notesSlides/notesSlide107.xml"/><Relationship Id="rId1" Type="http://schemas.openxmlformats.org/officeDocument/2006/relationships/slideLayout" Target="../slideLayouts/slideLayout22.xml"/><Relationship Id="rId4" Type="http://schemas.openxmlformats.org/officeDocument/2006/relationships/image" Target="../media/image125.png"/></Relationships>
</file>

<file path=ppt/slides/_rels/slide10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8.xml"/><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3" Type="http://schemas.openxmlformats.org/officeDocument/2006/relationships/hyperlink" Target="https://trendscenter.org/software/gift/" TargetMode="External"/><Relationship Id="rId2" Type="http://schemas.openxmlformats.org/officeDocument/2006/relationships/notesSlide" Target="../notesSlides/notesSlide109.xml"/><Relationship Id="rId1" Type="http://schemas.openxmlformats.org/officeDocument/2006/relationships/slideLayout" Target="../slideLayouts/slideLayout22.xml"/><Relationship Id="rId4" Type="http://schemas.openxmlformats.org/officeDocument/2006/relationships/image" Target="../media/image12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people.fas.harvard.edu/~kastman/nwlabs_pipeline/pet-recon-mgh.html" TargetMode="External"/><Relationship Id="rId2" Type="http://schemas.openxmlformats.org/officeDocument/2006/relationships/notesSlide" Target="../notesSlides/notesSlide110.xml"/><Relationship Id="rId1" Type="http://schemas.openxmlformats.org/officeDocument/2006/relationships/slideLayout" Target="../slideLayouts/slideLayout22.xml"/><Relationship Id="rId4" Type="http://schemas.openxmlformats.org/officeDocument/2006/relationships/image" Target="../media/image128.png"/></Relationships>
</file>

<file path=ppt/slides/_rels/slide111.xml.rels><?xml version="1.0" encoding="UTF-8" standalone="yes"?>
<Relationships xmlns="http://schemas.openxmlformats.org/package/2006/relationships"><Relationship Id="rId3" Type="http://schemas.openxmlformats.org/officeDocument/2006/relationships/hyperlink" Target="http://people.fas.harvard.edu/~kastman/nwlabs_pipeline/pet-recon-mgh.html" TargetMode="External"/><Relationship Id="rId2" Type="http://schemas.openxmlformats.org/officeDocument/2006/relationships/notesSlide" Target="../notesSlides/notesSlide111.xml"/><Relationship Id="rId1" Type="http://schemas.openxmlformats.org/officeDocument/2006/relationships/slideLayout" Target="../slideLayouts/slideLayout22.xml"/><Relationship Id="rId5" Type="http://schemas.openxmlformats.org/officeDocument/2006/relationships/image" Target="../media/image129.png"/><Relationship Id="rId4" Type="http://schemas.openxmlformats.org/officeDocument/2006/relationships/image" Target="../media/image128.png"/></Relationships>
</file>

<file path=ppt/slides/_rels/slide112.xml.rels><?xml version="1.0" encoding="UTF-8" standalone="yes"?>
<Relationships xmlns="http://schemas.openxmlformats.org/package/2006/relationships"><Relationship Id="rId3" Type="http://schemas.openxmlformats.org/officeDocument/2006/relationships/hyperlink" Target="http://people.fas.harvard.edu/~kastman/nwlabs_pipeline/pet-recon-mgh.html" TargetMode="External"/><Relationship Id="rId2" Type="http://schemas.openxmlformats.org/officeDocument/2006/relationships/notesSlide" Target="../notesSlides/notesSlide112.xml"/><Relationship Id="rId1" Type="http://schemas.openxmlformats.org/officeDocument/2006/relationships/slideLayout" Target="../slideLayouts/slideLayout22.xml"/><Relationship Id="rId5" Type="http://schemas.openxmlformats.org/officeDocument/2006/relationships/image" Target="../media/image130.png"/><Relationship Id="rId4" Type="http://schemas.openxmlformats.org/officeDocument/2006/relationships/image" Target="../media/image128.png"/></Relationships>
</file>

<file path=ppt/slides/_rels/slide113.xml.rels><?xml version="1.0" encoding="UTF-8" standalone="yes"?>
<Relationships xmlns="http://schemas.openxmlformats.org/package/2006/relationships"><Relationship Id="rId3" Type="http://schemas.openxmlformats.org/officeDocument/2006/relationships/hyperlink" Target="http://people.fas.harvard.edu/~kastman/nwlabs_pipeline/pet-recon-mgh.html" TargetMode="External"/><Relationship Id="rId2" Type="http://schemas.openxmlformats.org/officeDocument/2006/relationships/notesSlide" Target="../notesSlides/notesSlide113.xml"/><Relationship Id="rId1" Type="http://schemas.openxmlformats.org/officeDocument/2006/relationships/slideLayout" Target="../slideLayouts/slideLayout22.xml"/><Relationship Id="rId5" Type="http://schemas.openxmlformats.org/officeDocument/2006/relationships/image" Target="../media/image131.png"/><Relationship Id="rId4" Type="http://schemas.openxmlformats.org/officeDocument/2006/relationships/image" Target="../media/image128.png"/></Relationships>
</file>

<file path=ppt/slides/_rels/slide114.xml.rels><?xml version="1.0" encoding="UTF-8" standalone="yes"?>
<Relationships xmlns="http://schemas.openxmlformats.org/package/2006/relationships"><Relationship Id="rId3" Type="http://schemas.openxmlformats.org/officeDocument/2006/relationships/hyperlink" Target="http://people.fas.harvard.edu/~kastman/nwlabs_pipeline/pet-recon-mgh.html" TargetMode="External"/><Relationship Id="rId2" Type="http://schemas.openxmlformats.org/officeDocument/2006/relationships/notesSlide" Target="../notesSlides/notesSlide114.xml"/><Relationship Id="rId1" Type="http://schemas.openxmlformats.org/officeDocument/2006/relationships/slideLayout" Target="../slideLayouts/slideLayout22.xml"/><Relationship Id="rId4" Type="http://schemas.openxmlformats.org/officeDocument/2006/relationships/image" Target="../media/image128.png"/></Relationships>
</file>

<file path=ppt/slides/_rels/slide115.xml.rels><?xml version="1.0" encoding="UTF-8" standalone="yes"?>
<Relationships xmlns="http://schemas.openxmlformats.org/package/2006/relationships"><Relationship Id="rId3" Type="http://schemas.openxmlformats.org/officeDocument/2006/relationships/hyperlink" Target="http://people.fas.harvard.edu/~kastman/nwlabs_pipeline/pet-recon-mgh.html" TargetMode="External"/><Relationship Id="rId2" Type="http://schemas.openxmlformats.org/officeDocument/2006/relationships/notesSlide" Target="../notesSlides/notesSlide115.xml"/><Relationship Id="rId1" Type="http://schemas.openxmlformats.org/officeDocument/2006/relationships/slideLayout" Target="../slideLayouts/slideLayout22.xml"/><Relationship Id="rId4" Type="http://schemas.openxmlformats.org/officeDocument/2006/relationships/image" Target="../media/image128.png"/></Relationships>
</file>

<file path=ppt/slides/_rels/slide1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6.xml"/><Relationship Id="rId1" Type="http://schemas.openxmlformats.org/officeDocument/2006/relationships/slideLayout" Target="../slideLayouts/slideLayout22.xml"/><Relationship Id="rId4" Type="http://schemas.openxmlformats.org/officeDocument/2006/relationships/hyperlink" Target="http://comkat.case.edu/"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7.xml"/><Relationship Id="rId1" Type="http://schemas.openxmlformats.org/officeDocument/2006/relationships/slideLayout" Target="../slideLayouts/slideLayout22.xml"/><Relationship Id="rId4" Type="http://schemas.openxmlformats.org/officeDocument/2006/relationships/image" Target="../media/image134.png"/></Relationships>
</file>

<file path=ppt/slides/_rels/slide118.xml.rels><?xml version="1.0" encoding="UTF-8" standalone="yes"?>
<Relationships xmlns="http://schemas.openxmlformats.org/package/2006/relationships"><Relationship Id="rId3" Type="http://schemas.openxmlformats.org/officeDocument/2006/relationships/hyperlink" Target="http://www.miakat.org/" TargetMode="External"/><Relationship Id="rId2" Type="http://schemas.openxmlformats.org/officeDocument/2006/relationships/notesSlide" Target="../notesSlides/notesSlide118.xml"/><Relationship Id="rId1" Type="http://schemas.openxmlformats.org/officeDocument/2006/relationships/slideLayout" Target="../slideLayouts/slideLayout22.xml"/><Relationship Id="rId5" Type="http://schemas.openxmlformats.org/officeDocument/2006/relationships/image" Target="../media/image136.png"/><Relationship Id="rId4" Type="http://schemas.openxmlformats.org/officeDocument/2006/relationships/image" Target="../media/image135.png"/></Relationships>
</file>

<file path=ppt/slides/_rels/slide119.xml.rels><?xml version="1.0" encoding="UTF-8" standalone="yes"?>
<Relationships xmlns="http://schemas.openxmlformats.org/package/2006/relationships"><Relationship Id="rId3" Type="http://schemas.openxmlformats.org/officeDocument/2006/relationships/hyperlink" Target="http://www.miakat.org/" TargetMode="External"/><Relationship Id="rId2" Type="http://schemas.openxmlformats.org/officeDocument/2006/relationships/notesSlide" Target="../notesSlides/notesSlide119.xml"/><Relationship Id="rId1" Type="http://schemas.openxmlformats.org/officeDocument/2006/relationships/slideLayout" Target="../slideLayouts/slideLayout22.xml"/><Relationship Id="rId6" Type="http://schemas.openxmlformats.org/officeDocument/2006/relationships/image" Target="../media/image139.jpeg"/><Relationship Id="rId5" Type="http://schemas.openxmlformats.org/officeDocument/2006/relationships/image" Target="../media/image138.jpeg"/><Relationship Id="rId4" Type="http://schemas.openxmlformats.org/officeDocument/2006/relationships/image" Target="../media/image13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3" Type="http://schemas.openxmlformats.org/officeDocument/2006/relationships/hyperlink" Target="https://www.nmr.mgh.harvard.edu/intranet/computer/software/matlab" TargetMode="External"/><Relationship Id="rId2" Type="http://schemas.openxmlformats.org/officeDocument/2006/relationships/notesSlide" Target="../notesSlides/notesSlide124.xml"/><Relationship Id="rId1" Type="http://schemas.openxmlformats.org/officeDocument/2006/relationships/slideLayout" Target="../slideLayouts/slideLayout22.xml"/><Relationship Id="rId6" Type="http://schemas.openxmlformats.org/officeDocument/2006/relationships/hyperlink" Target="mailto:Alyssa.Silverman@mathworks.com" TargetMode="External"/><Relationship Id="rId5" Type="http://schemas.openxmlformats.org/officeDocument/2006/relationships/hyperlink" Target="http://www.nmr.mgh.harvard.edu/martinos/userInfo/computer/vnc/windows.php" TargetMode="External"/><Relationship Id="rId4" Type="http://schemas.openxmlformats.org/officeDocument/2006/relationships/hyperlink" Target="https://www.nmr.mgh.harvard.edu/intranet/computer/remote-access/nomachine"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www.nmr.mgh.harvard.edu/martinos/userInfo/computer/launchpad.php" TargetMode="External"/><Relationship Id="rId2" Type="http://schemas.openxmlformats.org/officeDocument/2006/relationships/notesSlide" Target="../notesSlides/notesSlide125.xml"/><Relationship Id="rId1" Type="http://schemas.openxmlformats.org/officeDocument/2006/relationships/slideLayout" Target="../slideLayouts/slideLayout22.xml"/><Relationship Id="rId4" Type="http://schemas.openxmlformats.org/officeDocument/2006/relationships/hyperlink" Target="https://www.nmr.mgh.harvard.edu/martinos/itgroup/deploytool.html" TargetMode="Externa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9.xml"/><Relationship Id="rId1" Type="http://schemas.openxmlformats.org/officeDocument/2006/relationships/slideLayout" Target="../slideLayouts/slideLayout23.xml"/><Relationship Id="rId4" Type="http://schemas.openxmlformats.org/officeDocument/2006/relationships/image" Target="../media/image141.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0.xml"/><Relationship Id="rId1" Type="http://schemas.openxmlformats.org/officeDocument/2006/relationships/slideLayout" Target="../slideLayouts/slideLayout23.xml"/><Relationship Id="rId5" Type="http://schemas.openxmlformats.org/officeDocument/2006/relationships/image" Target="../media/image143.png"/><Relationship Id="rId4" Type="http://schemas.openxmlformats.org/officeDocument/2006/relationships/image" Target="../media/image142.png"/></Relationships>
</file>

<file path=ppt/slides/_rels/slide13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1.xml"/><Relationship Id="rId1" Type="http://schemas.openxmlformats.org/officeDocument/2006/relationships/slideLayout" Target="../slideLayouts/slideLayout23.xml"/><Relationship Id="rId5" Type="http://schemas.openxmlformats.org/officeDocument/2006/relationships/image" Target="../media/image143.png"/><Relationship Id="rId4" Type="http://schemas.openxmlformats.org/officeDocument/2006/relationships/image" Target="../media/image142.png"/></Relationships>
</file>

<file path=ppt/slides/_rels/slide13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2.xml"/><Relationship Id="rId1" Type="http://schemas.openxmlformats.org/officeDocument/2006/relationships/slideLayout" Target="../slideLayouts/slideLayout23.xml"/><Relationship Id="rId5" Type="http://schemas.openxmlformats.org/officeDocument/2006/relationships/image" Target="../media/image143.png"/><Relationship Id="rId4" Type="http://schemas.openxmlformats.org/officeDocument/2006/relationships/image" Target="../media/image142.png"/></Relationships>
</file>

<file path=ppt/slides/_rels/slide1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3.xml"/><Relationship Id="rId1" Type="http://schemas.openxmlformats.org/officeDocument/2006/relationships/slideLayout" Target="../slideLayouts/slideLayout23.xml"/><Relationship Id="rId5" Type="http://schemas.openxmlformats.org/officeDocument/2006/relationships/image" Target="../media/image143.png"/><Relationship Id="rId4" Type="http://schemas.openxmlformats.org/officeDocument/2006/relationships/image" Target="../media/image142.png"/></Relationships>
</file>

<file path=ppt/slides/_rels/slide1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4.xml"/><Relationship Id="rId1" Type="http://schemas.openxmlformats.org/officeDocument/2006/relationships/slideLayout" Target="../slideLayouts/slideLayout23.xml"/><Relationship Id="rId5" Type="http://schemas.openxmlformats.org/officeDocument/2006/relationships/image" Target="../media/image143.png"/><Relationship Id="rId4" Type="http://schemas.openxmlformats.org/officeDocument/2006/relationships/image" Target="../media/image142.png"/></Relationships>
</file>

<file path=ppt/slides/_rels/slide135.xml.rels><?xml version="1.0" encoding="UTF-8" standalone="yes"?>
<Relationships xmlns="http://schemas.openxmlformats.org/package/2006/relationships"><Relationship Id="rId3" Type="http://schemas.openxmlformats.org/officeDocument/2006/relationships/image" Target="../media/image144.tiff"/><Relationship Id="rId2" Type="http://schemas.openxmlformats.org/officeDocument/2006/relationships/notesSlide" Target="../notesSlides/notesSlide135.xml"/><Relationship Id="rId1" Type="http://schemas.openxmlformats.org/officeDocument/2006/relationships/slideLayout" Target="../slideLayouts/slideLayout23.xml"/><Relationship Id="rId5" Type="http://schemas.openxmlformats.org/officeDocument/2006/relationships/image" Target="../media/image146.png"/><Relationship Id="rId4" Type="http://schemas.openxmlformats.org/officeDocument/2006/relationships/image" Target="../media/image145.tiff"/></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7.xml"/><Relationship Id="rId1" Type="http://schemas.openxmlformats.org/officeDocument/2006/relationships/slideLayout" Target="../slideLayouts/slideLayout23.xml"/><Relationship Id="rId4" Type="http://schemas.openxmlformats.org/officeDocument/2006/relationships/image" Target="../media/image148.png"/></Relationships>
</file>

<file path=ppt/slides/_rels/slide1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8.xml"/><Relationship Id="rId1" Type="http://schemas.openxmlformats.org/officeDocument/2006/relationships/slideLayout" Target="../slideLayouts/slideLayout23.xml"/><Relationship Id="rId4" Type="http://schemas.openxmlformats.org/officeDocument/2006/relationships/image" Target="../media/image148.png"/></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9.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4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0.xml"/><Relationship Id="rId1" Type="http://schemas.openxmlformats.org/officeDocument/2006/relationships/slideLayout" Target="../slideLayouts/slideLayout23.xml"/></Relationships>
</file>

<file path=ppt/slides/_rels/slide14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1.xml"/><Relationship Id="rId1" Type="http://schemas.openxmlformats.org/officeDocument/2006/relationships/slideLayout" Target="../slideLayouts/slideLayout1.xml"/><Relationship Id="rId5" Type="http://schemas.openxmlformats.org/officeDocument/2006/relationships/image" Target="../media/image152.svg"/><Relationship Id="rId4" Type="http://schemas.openxmlformats.org/officeDocument/2006/relationships/image" Target="../media/image15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3.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3.xml"/><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3.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3.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23.xml"/><Relationship Id="rId5" Type="http://schemas.openxmlformats.org/officeDocument/2006/relationships/image" Target="../media/image66.png"/><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3.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58.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3.xml"/><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1.xml"/><Relationship Id="rId1" Type="http://schemas.openxmlformats.org/officeDocument/2006/relationships/slideLayout" Target="../slideLayouts/slideLayout23.xml"/><Relationship Id="rId5" Type="http://schemas.openxmlformats.org/officeDocument/2006/relationships/image" Target="../media/image73.png"/><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3.xml"/><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74.xml"/><Relationship Id="rId1" Type="http://schemas.openxmlformats.org/officeDocument/2006/relationships/slideLayout" Target="../slideLayouts/slideLayout23.xml"/><Relationship Id="rId4" Type="http://schemas.openxmlformats.org/officeDocument/2006/relationships/image" Target="../media/image85.gif"/></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5.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77.xml"/><Relationship Id="rId1" Type="http://schemas.openxmlformats.org/officeDocument/2006/relationships/slideLayout" Target="../slideLayouts/slideLayout23.xml"/><Relationship Id="rId4" Type="http://schemas.openxmlformats.org/officeDocument/2006/relationships/image" Target="../media/image89.tiff"/></Relationships>
</file>

<file path=ppt/slides/_rels/slide7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23.xml"/><Relationship Id="rId4" Type="http://schemas.openxmlformats.org/officeDocument/2006/relationships/image" Target="../media/image91.png"/></Relationships>
</file>

<file path=ppt/slides/_rels/slide79.xml.rels><?xml version="1.0" encoding="UTF-8" standalone="yes"?>
<Relationships xmlns="http://schemas.openxmlformats.org/package/2006/relationships"><Relationship Id="rId8" Type="http://schemas.openxmlformats.org/officeDocument/2006/relationships/hyperlink" Target="http://www.mathworks.com/help/matlab/ref/coneplot.html" TargetMode="External"/><Relationship Id="rId3" Type="http://schemas.openxmlformats.org/officeDocument/2006/relationships/image" Target="../media/image92.png"/><Relationship Id="rId7" Type="http://schemas.openxmlformats.org/officeDocument/2006/relationships/hyperlink" Target="http://www.mathworks.com/help/matlab/ref/streamline.html" TargetMode="External"/><Relationship Id="rId2" Type="http://schemas.openxmlformats.org/officeDocument/2006/relationships/notesSlide" Target="../notesSlides/notesSlide79.xml"/><Relationship Id="rId1" Type="http://schemas.openxmlformats.org/officeDocument/2006/relationships/slideLayout" Target="../slideLayouts/slideLayout23.xml"/><Relationship Id="rId6" Type="http://schemas.openxmlformats.org/officeDocument/2006/relationships/hyperlink" Target="http://www.mathworks.com/help/matlab/ref/isocaps.html" TargetMode="External"/><Relationship Id="rId5" Type="http://schemas.openxmlformats.org/officeDocument/2006/relationships/hyperlink" Target="http://www.mathworks.com/help/matlab/ref/isosurface.html" TargetMode="External"/><Relationship Id="rId10" Type="http://schemas.openxmlformats.org/officeDocument/2006/relationships/hyperlink" Target="http://www.mathworks.com/help/matlab/ref/patch.html" TargetMode="External"/><Relationship Id="rId4" Type="http://schemas.openxmlformats.org/officeDocument/2006/relationships/hyperlink" Target="http://www.mathworks.com/help/matlab/ref/isonormals.html" TargetMode="External"/><Relationship Id="rId9" Type="http://schemas.openxmlformats.org/officeDocument/2006/relationships/hyperlink" Target="http://www.mathworks.com/help/matlab/ref/reducepatch.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28.jpeg"/></Relationships>
</file>

<file path=ppt/slides/_rels/slide80.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80.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5.xml"/><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7.xml"/><Relationship Id="rId1" Type="http://schemas.openxmlformats.org/officeDocument/2006/relationships/slideLayout" Target="../slideLayouts/slideLayout23.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8.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89.xml"/><Relationship Id="rId1" Type="http://schemas.openxmlformats.org/officeDocument/2006/relationships/slideLayout" Target="../slideLayouts/slideLayout2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0.xml"/><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91.xml"/><Relationship Id="rId1" Type="http://schemas.openxmlformats.org/officeDocument/2006/relationships/slideLayout" Target="../slideLayouts/slideLayout23.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2.xml"/><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3.xml"/><Relationship Id="rId1" Type="http://schemas.openxmlformats.org/officeDocument/2006/relationships/slideLayout" Target="../slideLayouts/slideLayout23.xml"/><Relationship Id="rId5" Type="http://schemas.openxmlformats.org/officeDocument/2006/relationships/image" Target="../media/image110.gif"/><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4.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5.xml"/><Relationship Id="rId1" Type="http://schemas.openxmlformats.org/officeDocument/2006/relationships/slideLayout" Target="../slideLayouts/slideLayout23.xml"/><Relationship Id="rId4" Type="http://schemas.openxmlformats.org/officeDocument/2006/relationships/image" Target="../media/image112.png"/></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6.xml"/><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8.xml"/><Relationship Id="rId1" Type="http://schemas.openxmlformats.org/officeDocument/2006/relationships/slideLayout" Target="../slideLayouts/slideLayout23.xml"/><Relationship Id="rId4" Type="http://schemas.openxmlformats.org/officeDocument/2006/relationships/image" Target="../media/image116.png"/></Relationships>
</file>

<file path=ppt/slides/_rels/slide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9.xml"/><Relationship Id="rId1" Type="http://schemas.openxmlformats.org/officeDocument/2006/relationships/slideLayout" Target="../slideLayouts/slideLayout23.xml"/><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a:xfrm>
            <a:off x="345423" y="3091546"/>
            <a:ext cx="8809209" cy="2387600"/>
          </a:xfrm>
        </p:spPr>
        <p:txBody>
          <a:bodyPr>
            <a:normAutofit/>
          </a:bodyPr>
          <a:lstStyle/>
          <a:p>
            <a:pPr eaLnBrk="1" hangingPunct="1"/>
            <a:r>
              <a:rPr lang="en-US" sz="4800" b="1" dirty="0">
                <a:ea typeface="ＭＳ Ｐゴシック" pitchFamily="-1" charset="-128"/>
                <a:cs typeface="ＭＳ Ｐゴシック" pitchFamily="-1" charset="-128"/>
              </a:rPr>
              <a:t>Introduction to </a:t>
            </a:r>
            <a:br>
              <a:rPr lang="en-US" sz="4800" b="1" dirty="0">
                <a:ea typeface="ＭＳ Ｐゴシック" pitchFamily="-1" charset="-128"/>
                <a:cs typeface="ＭＳ Ｐゴシック" pitchFamily="-1" charset="-128"/>
              </a:rPr>
            </a:br>
            <a:r>
              <a:rPr lang="en-US" sz="4800" b="1" dirty="0">
                <a:ea typeface="ＭＳ Ｐゴシック" pitchFamily="-1" charset="-128"/>
                <a:cs typeface="ＭＳ Ｐゴシック" pitchFamily="-1" charset="-128"/>
              </a:rPr>
              <a:t>MATLAB</a:t>
            </a:r>
            <a:r>
              <a:rPr lang="en-US" sz="4800" b="1" baseline="30000" dirty="0">
                <a:ea typeface="ＭＳ Ｐゴシック" pitchFamily="-1" charset="-128"/>
                <a:cs typeface="ＭＳ Ｐゴシック" pitchFamily="-1" charset="-128"/>
              </a:rPr>
              <a:t>® </a:t>
            </a:r>
            <a:r>
              <a:rPr lang="en-US" sz="3500" b="1" dirty="0">
                <a:solidFill>
                  <a:srgbClr val="FFFF00"/>
                </a:solidFill>
                <a:latin typeface="Ink Free" panose="03080402000500000000" pitchFamily="66" charset="0"/>
                <a:ea typeface="ＭＳ Ｐゴシック" pitchFamily="-1" charset="-128"/>
                <a:cs typeface="ＭＳ Ｐゴシック" pitchFamily="-1" charset="-128"/>
              </a:rPr>
              <a:t>(for non-CS people!)</a:t>
            </a:r>
            <a:endParaRPr lang="en-US" sz="3500" b="1" baseline="30000" dirty="0">
              <a:solidFill>
                <a:srgbClr val="FFFF00"/>
              </a:solidFill>
              <a:latin typeface="Ink Free" panose="03080402000500000000" pitchFamily="66" charset="0"/>
              <a:ea typeface="ＭＳ Ｐゴシック" pitchFamily="-1" charset="-128"/>
              <a:cs typeface="ＭＳ Ｐゴシック" pitchFamily="-1" charset="-128"/>
            </a:endParaRPr>
          </a:p>
        </p:txBody>
      </p:sp>
      <p:sp>
        <p:nvSpPr>
          <p:cNvPr id="3" name="Subtitle 2"/>
          <p:cNvSpPr>
            <a:spLocks noGrp="1"/>
          </p:cNvSpPr>
          <p:nvPr>
            <p:ph type="subTitle" idx="1"/>
          </p:nvPr>
        </p:nvSpPr>
        <p:spPr/>
        <p:txBody>
          <a:bodyPr>
            <a:noAutofit/>
          </a:bodyPr>
          <a:lstStyle/>
          <a:p>
            <a:pPr eaLnBrk="1" hangingPunct="1">
              <a:buNone/>
              <a:defRPr/>
            </a:pPr>
            <a:r>
              <a:rPr lang="en-US" sz="2000" b="1" i="1" cap="none" dirty="0">
                <a:solidFill>
                  <a:srgbClr val="DB0775"/>
                </a:solidFill>
                <a:latin typeface="+mj-lt"/>
                <a:ea typeface="ＭＳ Ｐゴシック" pitchFamily="-1" charset="-128"/>
                <a:cs typeface="ＭＳ Ｐゴシック" pitchFamily="-1" charset="-128"/>
              </a:rPr>
              <a:t>Michele Scipioni, PhD</a:t>
            </a:r>
            <a:endParaRPr lang="en-US" sz="2000" b="1" i="1" cap="none" dirty="0">
              <a:solidFill>
                <a:srgbClr val="DB0775"/>
              </a:solidFill>
            </a:endParaRPr>
          </a:p>
        </p:txBody>
      </p:sp>
      <p:sp>
        <p:nvSpPr>
          <p:cNvPr id="2" name="Date Placeholder 1">
            <a:extLst>
              <a:ext uri="{FF2B5EF4-FFF2-40B4-BE49-F238E27FC236}">
                <a16:creationId xmlns:a16="http://schemas.microsoft.com/office/drawing/2014/main" id="{444D562D-97F0-47DC-A039-E6120B03D386}"/>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988D6576-08B7-40E3-A4E4-9024E8B4E1E9}"/>
              </a:ext>
            </a:extLst>
          </p:cNvPr>
          <p:cNvSpPr>
            <a:spLocks noGrp="1"/>
          </p:cNvSpPr>
          <p:nvPr>
            <p:ph type="sldNum" sz="quarter" idx="12"/>
          </p:nvPr>
        </p:nvSpPr>
        <p:spPr/>
        <p:txBody>
          <a:bodyPr/>
          <a:lstStyle/>
          <a:p>
            <a:fld id="{A82C3BC0-3EBF-3C4C-A3D8-795624EBC6AA}" type="slidenum">
              <a:rPr lang="en-US" smtClean="0"/>
              <a:pPr/>
              <a:t>1</a:t>
            </a:fld>
            <a:endParaRPr lang="en-US" dirty="0"/>
          </a:p>
        </p:txBody>
      </p:sp>
    </p:spTree>
    <p:extLst>
      <p:ext uri="{BB962C8B-B14F-4D97-AF65-F5344CB8AC3E}">
        <p14:creationId xmlns:p14="http://schemas.microsoft.com/office/powerpoint/2010/main" val="2148975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err="1">
                <a:ea typeface="ＭＳ Ｐゴシック" pitchFamily="-1" charset="-128"/>
                <a:cs typeface="ＭＳ Ｐゴシック" pitchFamily="-1" charset="-128"/>
              </a:rPr>
              <a:t>Matlab</a:t>
            </a:r>
            <a:r>
              <a:rPr lang="en-US" dirty="0">
                <a:ea typeface="ＭＳ Ｐゴシック" pitchFamily="-1" charset="-128"/>
                <a:cs typeface="ＭＳ Ｐゴシック" pitchFamily="-1" charset="-128"/>
              </a:rPr>
              <a:t> </a:t>
            </a:r>
            <a:r>
              <a:rPr lang="en-US" i="1" dirty="0">
                <a:ea typeface="ＭＳ Ｐゴシック" pitchFamily="-1" charset="-128"/>
                <a:cs typeface="ＭＳ Ｐゴシック" pitchFamily="-1" charset="-128"/>
              </a:rPr>
              <a:t>vs</a:t>
            </a:r>
            <a:r>
              <a:rPr lang="en-US" dirty="0">
                <a:ea typeface="ＭＳ Ｐゴシック" pitchFamily="-1" charset="-128"/>
                <a:cs typeface="ＭＳ Ｐゴシック" pitchFamily="-1" charset="-128"/>
              </a:rPr>
              <a:t> R</a:t>
            </a:r>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r>
              <a:rPr lang="en-US"/>
              <a:t>3/12/2020</a:t>
            </a:r>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10</a:t>
            </a:fld>
            <a:endParaRPr lang="en-US" dirty="0"/>
          </a:p>
        </p:txBody>
      </p:sp>
      <p:sp>
        <p:nvSpPr>
          <p:cNvPr id="9" name="Rectangle 8">
            <a:extLst>
              <a:ext uri="{FF2B5EF4-FFF2-40B4-BE49-F238E27FC236}">
                <a16:creationId xmlns:a16="http://schemas.microsoft.com/office/drawing/2014/main" id="{5B43E9C3-8CC0-4125-AB7B-08A89D4A5598}"/>
              </a:ext>
            </a:extLst>
          </p:cNvPr>
          <p:cNvSpPr/>
          <p:nvPr/>
        </p:nvSpPr>
        <p:spPr>
          <a:xfrm>
            <a:off x="1509828" y="3042986"/>
            <a:ext cx="4303492" cy="3046988"/>
          </a:xfrm>
          <a:prstGeom prst="rect">
            <a:avLst/>
          </a:prstGeom>
        </p:spPr>
        <p:txBody>
          <a:bodyPr wrap="square">
            <a:spAutoFit/>
          </a:bodyPr>
          <a:lstStyle/>
          <a:p>
            <a:pPr marL="6350" lvl="1">
              <a:spcAft>
                <a:spcPts val="600"/>
              </a:spcAft>
              <a:defRPr/>
            </a:pPr>
            <a:r>
              <a:rPr lang="en-US" b="1" dirty="0"/>
              <a:t>faster!</a:t>
            </a:r>
            <a:endParaRPr lang="en-US" dirty="0"/>
          </a:p>
          <a:p>
            <a:pPr marL="6350" lvl="1">
              <a:spcAft>
                <a:spcPts val="600"/>
              </a:spcAft>
              <a:defRPr/>
            </a:pPr>
            <a:r>
              <a:rPr lang="en-US" b="1" dirty="0"/>
              <a:t>easy to learn </a:t>
            </a:r>
            <a:r>
              <a:rPr lang="en-US" dirty="0"/>
              <a:t>and intuitive</a:t>
            </a:r>
            <a:endParaRPr lang="en-US" b="1" dirty="0"/>
          </a:p>
          <a:p>
            <a:pPr marL="6350" lvl="1">
              <a:spcAft>
                <a:spcPts val="600"/>
              </a:spcAft>
              <a:defRPr/>
            </a:pPr>
            <a:r>
              <a:rPr lang="en-US" dirty="0"/>
              <a:t>professionally developed </a:t>
            </a:r>
            <a:r>
              <a:rPr lang="en-US" b="1" dirty="0"/>
              <a:t>tools and built-in functions</a:t>
            </a:r>
          </a:p>
          <a:p>
            <a:pPr marL="6350" lvl="1">
              <a:spcAft>
                <a:spcPts val="600"/>
              </a:spcAft>
              <a:defRPr/>
            </a:pPr>
            <a:r>
              <a:rPr lang="en-US" dirty="0"/>
              <a:t>user-friendly </a:t>
            </a:r>
            <a:r>
              <a:rPr lang="en-US" b="1" dirty="0"/>
              <a:t>GUI</a:t>
            </a:r>
          </a:p>
          <a:p>
            <a:pPr marL="6350" lvl="1">
              <a:spcAft>
                <a:spcPts val="600"/>
              </a:spcAft>
              <a:defRPr/>
            </a:pPr>
            <a:r>
              <a:rPr lang="en-US" b="1" dirty="0"/>
              <a:t>‘can’ do statistics and ML</a:t>
            </a:r>
            <a:r>
              <a:rPr lang="en-US" dirty="0"/>
              <a:t>, but also much more</a:t>
            </a:r>
            <a:endParaRPr lang="en-US" b="1" dirty="0"/>
          </a:p>
          <a:p>
            <a:pPr marL="6350" lvl="1">
              <a:spcAft>
                <a:spcPts val="600"/>
              </a:spcAft>
              <a:defRPr/>
            </a:pPr>
            <a:r>
              <a:rPr lang="en-US" dirty="0"/>
              <a:t>(very expensive) </a:t>
            </a:r>
            <a:r>
              <a:rPr lang="en-US" b="1" dirty="0"/>
              <a:t>commercial product</a:t>
            </a:r>
          </a:p>
          <a:p>
            <a:pPr marL="6350" lvl="1">
              <a:spcAft>
                <a:spcPts val="600"/>
              </a:spcAft>
              <a:defRPr/>
            </a:pPr>
            <a:endParaRPr lang="en-US" b="1" dirty="0"/>
          </a:p>
        </p:txBody>
      </p:sp>
      <p:sp>
        <p:nvSpPr>
          <p:cNvPr id="10" name="Rectangle 9">
            <a:extLst>
              <a:ext uri="{FF2B5EF4-FFF2-40B4-BE49-F238E27FC236}">
                <a16:creationId xmlns:a16="http://schemas.microsoft.com/office/drawing/2014/main" id="{F6BB2511-264E-4488-99E8-AAAC07186B57}"/>
              </a:ext>
            </a:extLst>
          </p:cNvPr>
          <p:cNvSpPr/>
          <p:nvPr/>
        </p:nvSpPr>
        <p:spPr>
          <a:xfrm>
            <a:off x="6443644" y="3042986"/>
            <a:ext cx="4786331" cy="1708160"/>
          </a:xfrm>
          <a:prstGeom prst="rect">
            <a:avLst/>
          </a:prstGeom>
        </p:spPr>
        <p:txBody>
          <a:bodyPr wrap="square">
            <a:spAutoFit/>
          </a:bodyPr>
          <a:lstStyle/>
          <a:p>
            <a:pPr marL="6350" lvl="1">
              <a:spcAft>
                <a:spcPts val="600"/>
              </a:spcAft>
              <a:defRPr/>
            </a:pPr>
            <a:r>
              <a:rPr lang="en-US" b="1" dirty="0">
                <a:ea typeface="ＭＳ Ｐゴシック" pitchFamily="-1" charset="-128"/>
              </a:rPr>
              <a:t>syntax </a:t>
            </a:r>
            <a:r>
              <a:rPr lang="en-US" dirty="0">
                <a:ea typeface="ＭＳ Ｐゴシック" pitchFamily="-1" charset="-128"/>
              </a:rPr>
              <a:t>closer to conventional languages</a:t>
            </a:r>
          </a:p>
          <a:p>
            <a:pPr marL="6350" lvl="1">
              <a:spcAft>
                <a:spcPts val="600"/>
              </a:spcAft>
              <a:defRPr/>
            </a:pPr>
            <a:r>
              <a:rPr lang="en-US" b="1" dirty="0">
                <a:ea typeface="ＭＳ Ｐゴシック" pitchFamily="-1" charset="-128"/>
              </a:rPr>
              <a:t>open and free</a:t>
            </a:r>
          </a:p>
          <a:p>
            <a:pPr marL="6350" lvl="1">
              <a:spcAft>
                <a:spcPts val="600"/>
              </a:spcAft>
              <a:defRPr/>
            </a:pPr>
            <a:r>
              <a:rPr lang="en-US" b="1" dirty="0">
                <a:ea typeface="ＭＳ Ｐゴシック" pitchFamily="-1" charset="-128"/>
              </a:rPr>
              <a:t>open source libraries</a:t>
            </a:r>
          </a:p>
          <a:p>
            <a:pPr marL="6350" lvl="1">
              <a:spcAft>
                <a:spcPts val="600"/>
              </a:spcAft>
              <a:defRPr/>
            </a:pPr>
            <a:r>
              <a:rPr lang="en-US" dirty="0">
                <a:ea typeface="ＭＳ Ｐゴシック" pitchFamily="-1" charset="-128"/>
              </a:rPr>
              <a:t>go-to language </a:t>
            </a:r>
            <a:r>
              <a:rPr lang="en-US" b="1" dirty="0">
                <a:ea typeface="ＭＳ Ｐゴシック" pitchFamily="-1" charset="-128"/>
              </a:rPr>
              <a:t>data analysis and statistics </a:t>
            </a:r>
            <a:r>
              <a:rPr lang="en-US" dirty="0">
                <a:ea typeface="ＭＳ Ｐゴシック" pitchFamily="-1" charset="-128"/>
              </a:rPr>
              <a:t>(at the moment)</a:t>
            </a:r>
            <a:endParaRPr lang="en-US" dirty="0">
              <a:ea typeface="ＭＳ Ｐゴシック" pitchFamily="-1" charset="-128"/>
              <a:cs typeface="ＭＳ Ｐゴシック" pitchFamily="-1" charset="-128"/>
            </a:endParaRPr>
          </a:p>
        </p:txBody>
      </p:sp>
      <p:pic>
        <p:nvPicPr>
          <p:cNvPr id="1026" name="Picture 2" descr="Risultato immagini per matlab">
            <a:extLst>
              <a:ext uri="{FF2B5EF4-FFF2-40B4-BE49-F238E27FC236}">
                <a16:creationId xmlns:a16="http://schemas.microsoft.com/office/drawing/2014/main" id="{17AA0A0F-AEF9-4DB7-A4D5-63C3ACD5E4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7569" y="1272029"/>
            <a:ext cx="1447800" cy="14478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B4D6BA2B-1AAD-4FA7-859B-37D78D8F00A4}"/>
              </a:ext>
            </a:extLst>
          </p:cNvPr>
          <p:cNvCxnSpPr>
            <a:cxnSpLocks/>
          </p:cNvCxnSpPr>
          <p:nvPr/>
        </p:nvCxnSpPr>
        <p:spPr>
          <a:xfrm>
            <a:off x="5813319" y="2928686"/>
            <a:ext cx="0" cy="2972384"/>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pic>
        <p:nvPicPr>
          <p:cNvPr id="12" name="Picture 2" descr="Risultato immagini per r language">
            <a:extLst>
              <a:ext uri="{FF2B5EF4-FFF2-40B4-BE49-F238E27FC236}">
                <a16:creationId xmlns:a16="http://schemas.microsoft.com/office/drawing/2014/main" id="{2A83D818-F2A2-433A-9768-2FE6C31158B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71272" y="1469100"/>
            <a:ext cx="2174851" cy="1087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4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20578" y="1973317"/>
            <a:ext cx="8350844" cy="2911366"/>
          </a:xfrm>
        </p:spPr>
        <p:txBody>
          <a:bodyPr/>
          <a:lstStyle/>
          <a:p>
            <a:pPr algn="ctr"/>
            <a:r>
              <a:rPr lang="it-IT" sz="8000" dirty="0">
                <a:effectLst>
                  <a:outerShdw blurRad="38100" dist="38100" dir="2700000" algn="tl">
                    <a:srgbClr val="000000">
                      <a:alpha val="43137"/>
                    </a:srgbClr>
                  </a:outerShdw>
                </a:effectLst>
                <a:latin typeface="Ink Free" panose="03080402000500000000" pitchFamily="66" charset="0"/>
              </a:rPr>
              <a:t>(Neuro)Science </a:t>
            </a:r>
            <a:br>
              <a:rPr lang="it-IT" sz="8000" dirty="0">
                <a:effectLst>
                  <a:outerShdw blurRad="38100" dist="38100" dir="2700000" algn="tl">
                    <a:srgbClr val="000000">
                      <a:alpha val="43137"/>
                    </a:srgbClr>
                  </a:outerShdw>
                </a:effectLst>
                <a:latin typeface="Ink Free" panose="03080402000500000000" pitchFamily="66" charset="0"/>
              </a:rPr>
            </a:br>
            <a:r>
              <a:rPr lang="it-IT" sz="8000" dirty="0">
                <a:effectLst>
                  <a:outerShdw blurRad="38100" dist="38100" dir="2700000" algn="tl">
                    <a:srgbClr val="000000">
                      <a:alpha val="43137"/>
                    </a:srgbClr>
                  </a:outerShdw>
                </a:effectLst>
                <a:latin typeface="Ink Free" panose="03080402000500000000" pitchFamily="66" charset="0"/>
              </a:rPr>
              <a:t>community </a:t>
            </a:r>
            <a:br>
              <a:rPr lang="it-IT" sz="8000" dirty="0">
                <a:effectLst>
                  <a:outerShdw blurRad="38100" dist="38100" dir="2700000" algn="tl">
                    <a:srgbClr val="000000">
                      <a:alpha val="43137"/>
                    </a:srgbClr>
                  </a:outerShdw>
                </a:effectLst>
                <a:latin typeface="Ink Free" panose="03080402000500000000" pitchFamily="66" charset="0"/>
              </a:rPr>
            </a:br>
            <a:r>
              <a:rPr lang="it-IT" sz="8000" dirty="0">
                <a:effectLst>
                  <a:outerShdw blurRad="38100" dist="38100" dir="2700000" algn="tl">
                    <a:srgbClr val="000000">
                      <a:alpha val="43137"/>
                    </a:srgbClr>
                  </a:outerShdw>
                </a:effectLst>
                <a:latin typeface="Ink Free" panose="03080402000500000000" pitchFamily="66" charset="0"/>
              </a:rPr>
              <a:t>options</a:t>
            </a:r>
            <a:endParaRPr lang="en-US" sz="8000" dirty="0">
              <a:effectLst>
                <a:outerShdw blurRad="38100" dist="38100" dir="2700000" algn="tl">
                  <a:srgbClr val="000000">
                    <a:alpha val="43137"/>
                  </a:srgbClr>
                </a:outerShdw>
              </a:effectLst>
              <a:latin typeface="Ink Free" panose="03080402000500000000" pitchFamily="66" charset="0"/>
            </a:endParaRP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100</a:t>
            </a:fld>
            <a:endParaRPr lang="en-US" dirty="0"/>
          </a:p>
        </p:txBody>
      </p:sp>
    </p:spTree>
    <p:extLst>
      <p:ext uri="{BB962C8B-B14F-4D97-AF65-F5344CB8AC3E}">
        <p14:creationId xmlns:p14="http://schemas.microsoft.com/office/powerpoint/2010/main" val="193975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EEGLAB</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101</a:t>
            </a:fld>
            <a:endParaRPr lang="en-US" dirty="0"/>
          </a:p>
        </p:txBody>
      </p:sp>
      <p:sp>
        <p:nvSpPr>
          <p:cNvPr id="3" name="Rectangle 2">
            <a:extLst>
              <a:ext uri="{FF2B5EF4-FFF2-40B4-BE49-F238E27FC236}">
                <a16:creationId xmlns:a16="http://schemas.microsoft.com/office/drawing/2014/main" id="{9A9C576E-BD71-4296-859D-8701AC2F4F6E}"/>
              </a:ext>
            </a:extLst>
          </p:cNvPr>
          <p:cNvSpPr/>
          <p:nvPr/>
        </p:nvSpPr>
        <p:spPr>
          <a:xfrm>
            <a:off x="6794117" y="312738"/>
            <a:ext cx="3514104" cy="323165"/>
          </a:xfrm>
          <a:prstGeom prst="rect">
            <a:avLst/>
          </a:prstGeom>
        </p:spPr>
        <p:txBody>
          <a:bodyPr wrap="none">
            <a:spAutoFit/>
          </a:bodyPr>
          <a:lstStyle/>
          <a:p>
            <a:r>
              <a:rPr lang="en-US" sz="1500" dirty="0">
                <a:hlinkClick r:id="rId3"/>
              </a:rPr>
              <a:t>https://sccn.ucsd.edu/eeglab/index.php</a:t>
            </a:r>
            <a:endParaRPr lang="en-US" sz="1500" dirty="0"/>
          </a:p>
        </p:txBody>
      </p:sp>
      <p:pic>
        <p:nvPicPr>
          <p:cNvPr id="2050" name="Picture 2">
            <a:extLst>
              <a:ext uri="{FF2B5EF4-FFF2-40B4-BE49-F238E27FC236}">
                <a16:creationId xmlns:a16="http://schemas.microsoft.com/office/drawing/2014/main" id="{8E224F57-69B4-46CA-8663-48DAAF705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818" y="814070"/>
            <a:ext cx="6214817" cy="52298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A5715D-BB13-4190-B154-E05D54711B8C}"/>
              </a:ext>
            </a:extLst>
          </p:cNvPr>
          <p:cNvSpPr/>
          <p:nvPr/>
        </p:nvSpPr>
        <p:spPr>
          <a:xfrm>
            <a:off x="6967147" y="2053957"/>
            <a:ext cx="4554293" cy="3708708"/>
          </a:xfrm>
          <a:prstGeom prst="rect">
            <a:avLst/>
          </a:prstGeom>
        </p:spPr>
        <p:txBody>
          <a:bodyPr wrap="square">
            <a:spAutoFit/>
          </a:bodyPr>
          <a:lstStyle/>
          <a:p>
            <a:pPr algn="just">
              <a:spcAft>
                <a:spcPts val="600"/>
              </a:spcAft>
            </a:pPr>
            <a:r>
              <a:rPr lang="en-US" sz="1500" b="1" dirty="0">
                <a:solidFill>
                  <a:srgbClr val="3C3CEA"/>
                </a:solidFill>
              </a:rPr>
              <a:t>EEGLAB</a:t>
            </a:r>
            <a:r>
              <a:rPr lang="en-US" sz="1500" dirty="0"/>
              <a:t> is an interactive </a:t>
            </a:r>
            <a:r>
              <a:rPr lang="en-US" sz="1500" dirty="0" err="1"/>
              <a:t>Matlab</a:t>
            </a:r>
            <a:r>
              <a:rPr lang="en-US" sz="1500" dirty="0"/>
              <a:t> toolbox for processing continuous and event-related </a:t>
            </a:r>
            <a:r>
              <a:rPr lang="en-US" sz="1500" b="1" i="1" dirty="0"/>
              <a:t>EEG, MEG and other electrophysiological data:</a:t>
            </a:r>
          </a:p>
          <a:p>
            <a:pPr algn="just">
              <a:spcAft>
                <a:spcPts val="600"/>
              </a:spcAft>
            </a:pPr>
            <a:endParaRPr lang="en-US" sz="1500" b="1" i="1" dirty="0"/>
          </a:p>
          <a:p>
            <a:pPr marL="285750" indent="-285750" algn="just">
              <a:spcAft>
                <a:spcPts val="600"/>
              </a:spcAft>
              <a:buFont typeface="Arial" panose="020B0604020202020204" pitchFamily="34" charset="0"/>
              <a:buChar char="•"/>
            </a:pPr>
            <a:r>
              <a:rPr lang="en-US" sz="1500" dirty="0"/>
              <a:t>It provides a </a:t>
            </a:r>
            <a:r>
              <a:rPr lang="en-US" sz="1500" b="1" dirty="0">
                <a:solidFill>
                  <a:srgbClr val="DB0775"/>
                </a:solidFill>
              </a:rPr>
              <a:t>GUI</a:t>
            </a:r>
            <a:r>
              <a:rPr lang="en-US" sz="1500" dirty="0"/>
              <a:t> to interactively process high-density EEG</a:t>
            </a:r>
          </a:p>
          <a:p>
            <a:pPr marL="285750" indent="-285750" algn="just">
              <a:spcAft>
                <a:spcPts val="600"/>
              </a:spcAft>
              <a:buFont typeface="Arial" panose="020B0604020202020204" pitchFamily="34" charset="0"/>
              <a:buChar char="•"/>
            </a:pPr>
            <a:r>
              <a:rPr lang="en-US" sz="1500" dirty="0"/>
              <a:t>It allows building and running </a:t>
            </a:r>
            <a:r>
              <a:rPr lang="en-US" sz="1500" b="1" dirty="0">
                <a:solidFill>
                  <a:srgbClr val="DB0775"/>
                </a:solidFill>
              </a:rPr>
              <a:t>batch or custom data analysis scripts</a:t>
            </a:r>
          </a:p>
          <a:p>
            <a:pPr marL="285750" indent="-285750" algn="just">
              <a:spcAft>
                <a:spcPts val="600"/>
              </a:spcAft>
              <a:buFont typeface="Arial" panose="020B0604020202020204" pitchFamily="34" charset="0"/>
              <a:buChar char="•"/>
            </a:pPr>
            <a:r>
              <a:rPr lang="en-US" sz="1500" dirty="0"/>
              <a:t>It offers a structured environment for </a:t>
            </a:r>
            <a:r>
              <a:rPr lang="en-US" sz="1500" b="1" i="1" dirty="0"/>
              <a:t>storing, accessing, measuring, manipulating and visualizing </a:t>
            </a:r>
            <a:r>
              <a:rPr lang="en-US" sz="1500" dirty="0"/>
              <a:t>event-related EEG data</a:t>
            </a:r>
          </a:p>
          <a:p>
            <a:pPr marL="285750" indent="-285750" algn="just">
              <a:spcAft>
                <a:spcPts val="600"/>
              </a:spcAft>
              <a:buFont typeface="Arial" panose="020B0604020202020204" pitchFamily="34" charset="0"/>
              <a:buChar char="•"/>
            </a:pPr>
            <a:r>
              <a:rPr lang="en-US" sz="1500" dirty="0"/>
              <a:t>It’s an </a:t>
            </a:r>
            <a:r>
              <a:rPr lang="en-US" sz="1500" b="1" dirty="0"/>
              <a:t>open-source platform </a:t>
            </a:r>
            <a:r>
              <a:rPr lang="en-US" sz="1500" dirty="0"/>
              <a:t>through which researchers can share new methods as </a:t>
            </a:r>
            <a:r>
              <a:rPr lang="en-US" sz="1500" b="1" dirty="0"/>
              <a:t>EEGLAB plug-in functions</a:t>
            </a:r>
          </a:p>
        </p:txBody>
      </p:sp>
    </p:spTree>
    <p:extLst>
      <p:ext uri="{BB962C8B-B14F-4D97-AF65-F5344CB8AC3E}">
        <p14:creationId xmlns:p14="http://schemas.microsoft.com/office/powerpoint/2010/main" val="26126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EEGLAB</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102</a:t>
            </a:fld>
            <a:endParaRPr lang="en-US" dirty="0"/>
          </a:p>
        </p:txBody>
      </p:sp>
      <p:sp>
        <p:nvSpPr>
          <p:cNvPr id="3" name="Rectangle 2">
            <a:extLst>
              <a:ext uri="{FF2B5EF4-FFF2-40B4-BE49-F238E27FC236}">
                <a16:creationId xmlns:a16="http://schemas.microsoft.com/office/drawing/2014/main" id="{9A9C576E-BD71-4296-859D-8701AC2F4F6E}"/>
              </a:ext>
            </a:extLst>
          </p:cNvPr>
          <p:cNvSpPr/>
          <p:nvPr/>
        </p:nvSpPr>
        <p:spPr>
          <a:xfrm>
            <a:off x="6794117" y="312738"/>
            <a:ext cx="3514104" cy="323165"/>
          </a:xfrm>
          <a:prstGeom prst="rect">
            <a:avLst/>
          </a:prstGeom>
        </p:spPr>
        <p:txBody>
          <a:bodyPr wrap="none">
            <a:spAutoFit/>
          </a:bodyPr>
          <a:lstStyle/>
          <a:p>
            <a:r>
              <a:rPr lang="en-US" sz="1500" dirty="0">
                <a:hlinkClick r:id="rId3"/>
              </a:rPr>
              <a:t>https://sccn.ucsd.edu/eeglab/index.php</a:t>
            </a:r>
            <a:endParaRPr lang="en-US" sz="1500" dirty="0"/>
          </a:p>
        </p:txBody>
      </p:sp>
      <p:sp>
        <p:nvSpPr>
          <p:cNvPr id="7" name="Rectangle 6">
            <a:extLst>
              <a:ext uri="{FF2B5EF4-FFF2-40B4-BE49-F238E27FC236}">
                <a16:creationId xmlns:a16="http://schemas.microsoft.com/office/drawing/2014/main" id="{6CA5715D-BB13-4190-B154-E05D54711B8C}"/>
              </a:ext>
            </a:extLst>
          </p:cNvPr>
          <p:cNvSpPr/>
          <p:nvPr/>
        </p:nvSpPr>
        <p:spPr>
          <a:xfrm>
            <a:off x="6967147" y="2053957"/>
            <a:ext cx="4554293" cy="3708708"/>
          </a:xfrm>
          <a:prstGeom prst="rect">
            <a:avLst/>
          </a:prstGeom>
        </p:spPr>
        <p:txBody>
          <a:bodyPr wrap="square">
            <a:spAutoFit/>
          </a:bodyPr>
          <a:lstStyle/>
          <a:p>
            <a:pPr algn="just">
              <a:spcAft>
                <a:spcPts val="600"/>
              </a:spcAft>
            </a:pPr>
            <a:r>
              <a:rPr lang="en-US" sz="1500" b="1" dirty="0">
                <a:solidFill>
                  <a:srgbClr val="3C3CEA"/>
                </a:solidFill>
              </a:rPr>
              <a:t>EEGLAB</a:t>
            </a:r>
            <a:r>
              <a:rPr lang="en-US" sz="1500" dirty="0"/>
              <a:t> is an interactive </a:t>
            </a:r>
            <a:r>
              <a:rPr lang="en-US" sz="1500" dirty="0" err="1"/>
              <a:t>Matlab</a:t>
            </a:r>
            <a:r>
              <a:rPr lang="en-US" sz="1500" dirty="0"/>
              <a:t> toolbox for processing continuous and event-related </a:t>
            </a:r>
            <a:r>
              <a:rPr lang="en-US" sz="1500" b="1" i="1" dirty="0"/>
              <a:t>EEG, MEG and other electrophysiological data:</a:t>
            </a:r>
          </a:p>
          <a:p>
            <a:pPr algn="just">
              <a:spcAft>
                <a:spcPts val="600"/>
              </a:spcAft>
            </a:pPr>
            <a:endParaRPr lang="en-US" sz="1500" b="1" i="1" dirty="0"/>
          </a:p>
          <a:p>
            <a:pPr marL="285750" indent="-285750" algn="just">
              <a:spcAft>
                <a:spcPts val="600"/>
              </a:spcAft>
              <a:buFont typeface="Arial" panose="020B0604020202020204" pitchFamily="34" charset="0"/>
              <a:buChar char="•"/>
            </a:pPr>
            <a:r>
              <a:rPr lang="en-US" sz="1500" dirty="0"/>
              <a:t>It provides a </a:t>
            </a:r>
            <a:r>
              <a:rPr lang="en-US" sz="1500" b="1" dirty="0">
                <a:solidFill>
                  <a:srgbClr val="DB0775"/>
                </a:solidFill>
              </a:rPr>
              <a:t>GUI</a:t>
            </a:r>
            <a:r>
              <a:rPr lang="en-US" sz="1500" dirty="0"/>
              <a:t> to interactively process high-density EEG</a:t>
            </a:r>
          </a:p>
          <a:p>
            <a:pPr marL="285750" indent="-285750" algn="just">
              <a:spcAft>
                <a:spcPts val="600"/>
              </a:spcAft>
              <a:buFont typeface="Arial" panose="020B0604020202020204" pitchFamily="34" charset="0"/>
              <a:buChar char="•"/>
            </a:pPr>
            <a:r>
              <a:rPr lang="en-US" sz="1500" dirty="0"/>
              <a:t>It allows building and running </a:t>
            </a:r>
            <a:r>
              <a:rPr lang="en-US" sz="1500" b="1" dirty="0">
                <a:solidFill>
                  <a:srgbClr val="DB0775"/>
                </a:solidFill>
              </a:rPr>
              <a:t>batch or custom data analysis scripts</a:t>
            </a:r>
          </a:p>
          <a:p>
            <a:pPr marL="285750" indent="-285750" algn="just">
              <a:spcAft>
                <a:spcPts val="600"/>
              </a:spcAft>
              <a:buFont typeface="Arial" panose="020B0604020202020204" pitchFamily="34" charset="0"/>
              <a:buChar char="•"/>
            </a:pPr>
            <a:r>
              <a:rPr lang="en-US" sz="1500" dirty="0"/>
              <a:t>It offers a structured environment for </a:t>
            </a:r>
            <a:r>
              <a:rPr lang="en-US" sz="1500" b="1" i="1" dirty="0"/>
              <a:t>storing, accessing, measuring, manipulating and visualizing </a:t>
            </a:r>
            <a:r>
              <a:rPr lang="en-US" sz="1500" dirty="0"/>
              <a:t>event-related EEG data</a:t>
            </a:r>
          </a:p>
          <a:p>
            <a:pPr marL="285750" indent="-285750" algn="just">
              <a:spcAft>
                <a:spcPts val="600"/>
              </a:spcAft>
              <a:buFont typeface="Arial" panose="020B0604020202020204" pitchFamily="34" charset="0"/>
              <a:buChar char="•"/>
            </a:pPr>
            <a:r>
              <a:rPr lang="en-US" sz="1500" dirty="0"/>
              <a:t>It’s an </a:t>
            </a:r>
            <a:r>
              <a:rPr lang="en-US" sz="1500" b="1" dirty="0"/>
              <a:t>open-source platform </a:t>
            </a:r>
            <a:r>
              <a:rPr lang="en-US" sz="1500" dirty="0"/>
              <a:t>through which researchers can share new methods as </a:t>
            </a:r>
            <a:r>
              <a:rPr lang="en-US" sz="1500" b="1" dirty="0"/>
              <a:t>EEGLAB plug-in functions</a:t>
            </a:r>
          </a:p>
        </p:txBody>
      </p:sp>
      <p:pic>
        <p:nvPicPr>
          <p:cNvPr id="2052" name="Picture 4">
            <a:extLst>
              <a:ext uri="{FF2B5EF4-FFF2-40B4-BE49-F238E27FC236}">
                <a16:creationId xmlns:a16="http://schemas.microsoft.com/office/drawing/2014/main" id="{16734AEC-36BF-4DB5-A894-2145AFFCC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818" y="1553808"/>
            <a:ext cx="4553902" cy="403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45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EEGLAB</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103</a:t>
            </a:fld>
            <a:endParaRPr lang="en-US" dirty="0"/>
          </a:p>
        </p:txBody>
      </p:sp>
      <p:sp>
        <p:nvSpPr>
          <p:cNvPr id="3" name="Rectangle 2">
            <a:extLst>
              <a:ext uri="{FF2B5EF4-FFF2-40B4-BE49-F238E27FC236}">
                <a16:creationId xmlns:a16="http://schemas.microsoft.com/office/drawing/2014/main" id="{9A9C576E-BD71-4296-859D-8701AC2F4F6E}"/>
              </a:ext>
            </a:extLst>
          </p:cNvPr>
          <p:cNvSpPr/>
          <p:nvPr/>
        </p:nvSpPr>
        <p:spPr>
          <a:xfrm>
            <a:off x="6794117" y="312738"/>
            <a:ext cx="3514104" cy="323165"/>
          </a:xfrm>
          <a:prstGeom prst="rect">
            <a:avLst/>
          </a:prstGeom>
        </p:spPr>
        <p:txBody>
          <a:bodyPr wrap="none">
            <a:spAutoFit/>
          </a:bodyPr>
          <a:lstStyle/>
          <a:p>
            <a:r>
              <a:rPr lang="en-US" sz="1500" dirty="0">
                <a:hlinkClick r:id="rId3"/>
              </a:rPr>
              <a:t>https://sccn.ucsd.edu/eeglab/index.php</a:t>
            </a:r>
            <a:endParaRPr lang="en-US" sz="1500" dirty="0"/>
          </a:p>
        </p:txBody>
      </p:sp>
      <p:sp>
        <p:nvSpPr>
          <p:cNvPr id="7" name="Rectangle 6">
            <a:extLst>
              <a:ext uri="{FF2B5EF4-FFF2-40B4-BE49-F238E27FC236}">
                <a16:creationId xmlns:a16="http://schemas.microsoft.com/office/drawing/2014/main" id="{6CA5715D-BB13-4190-B154-E05D54711B8C}"/>
              </a:ext>
            </a:extLst>
          </p:cNvPr>
          <p:cNvSpPr/>
          <p:nvPr/>
        </p:nvSpPr>
        <p:spPr>
          <a:xfrm>
            <a:off x="6967147" y="2053957"/>
            <a:ext cx="4554293" cy="3708708"/>
          </a:xfrm>
          <a:prstGeom prst="rect">
            <a:avLst/>
          </a:prstGeom>
        </p:spPr>
        <p:txBody>
          <a:bodyPr wrap="square">
            <a:spAutoFit/>
          </a:bodyPr>
          <a:lstStyle/>
          <a:p>
            <a:pPr algn="just">
              <a:spcAft>
                <a:spcPts val="600"/>
              </a:spcAft>
            </a:pPr>
            <a:r>
              <a:rPr lang="en-US" sz="1500" b="1" dirty="0">
                <a:solidFill>
                  <a:srgbClr val="3C3CEA"/>
                </a:solidFill>
              </a:rPr>
              <a:t>EEGLAB</a:t>
            </a:r>
            <a:r>
              <a:rPr lang="en-US" sz="1500" dirty="0"/>
              <a:t> is an interactive </a:t>
            </a:r>
            <a:r>
              <a:rPr lang="en-US" sz="1500" dirty="0" err="1"/>
              <a:t>Matlab</a:t>
            </a:r>
            <a:r>
              <a:rPr lang="en-US" sz="1500" dirty="0"/>
              <a:t> toolbox for processing continuous and event-related </a:t>
            </a:r>
            <a:r>
              <a:rPr lang="en-US" sz="1500" b="1" i="1" dirty="0"/>
              <a:t>EEG, MEG and other electrophysiological data:</a:t>
            </a:r>
          </a:p>
          <a:p>
            <a:pPr algn="just">
              <a:spcAft>
                <a:spcPts val="600"/>
              </a:spcAft>
            </a:pPr>
            <a:endParaRPr lang="en-US" sz="1500" b="1" i="1" dirty="0"/>
          </a:p>
          <a:p>
            <a:pPr marL="285750" indent="-285750" algn="just">
              <a:spcAft>
                <a:spcPts val="600"/>
              </a:spcAft>
              <a:buFont typeface="Arial" panose="020B0604020202020204" pitchFamily="34" charset="0"/>
              <a:buChar char="•"/>
            </a:pPr>
            <a:r>
              <a:rPr lang="en-US" sz="1500" dirty="0"/>
              <a:t>It provides a </a:t>
            </a:r>
            <a:r>
              <a:rPr lang="en-US" sz="1500" b="1" dirty="0">
                <a:solidFill>
                  <a:srgbClr val="DB0775"/>
                </a:solidFill>
              </a:rPr>
              <a:t>GUI</a:t>
            </a:r>
            <a:r>
              <a:rPr lang="en-US" sz="1500" dirty="0"/>
              <a:t> to interactively process high-density EEG</a:t>
            </a:r>
          </a:p>
          <a:p>
            <a:pPr marL="285750" indent="-285750" algn="just">
              <a:spcAft>
                <a:spcPts val="600"/>
              </a:spcAft>
              <a:buFont typeface="Arial" panose="020B0604020202020204" pitchFamily="34" charset="0"/>
              <a:buChar char="•"/>
            </a:pPr>
            <a:r>
              <a:rPr lang="en-US" sz="1500" dirty="0"/>
              <a:t>It allows building and running </a:t>
            </a:r>
            <a:r>
              <a:rPr lang="en-US" sz="1500" b="1" dirty="0">
                <a:solidFill>
                  <a:srgbClr val="DB0775"/>
                </a:solidFill>
              </a:rPr>
              <a:t>batch or custom data analysis scripts</a:t>
            </a:r>
          </a:p>
          <a:p>
            <a:pPr marL="285750" indent="-285750" algn="just">
              <a:spcAft>
                <a:spcPts val="600"/>
              </a:spcAft>
              <a:buFont typeface="Arial" panose="020B0604020202020204" pitchFamily="34" charset="0"/>
              <a:buChar char="•"/>
            </a:pPr>
            <a:r>
              <a:rPr lang="en-US" sz="1500" dirty="0"/>
              <a:t>It offers a structured environment for </a:t>
            </a:r>
            <a:r>
              <a:rPr lang="en-US" sz="1500" b="1" i="1" dirty="0"/>
              <a:t>storing, accessing, measuring, manipulating and visualizing </a:t>
            </a:r>
            <a:r>
              <a:rPr lang="en-US" sz="1500" dirty="0"/>
              <a:t>event-related EEG data</a:t>
            </a:r>
          </a:p>
          <a:p>
            <a:pPr marL="285750" indent="-285750" algn="just">
              <a:spcAft>
                <a:spcPts val="600"/>
              </a:spcAft>
              <a:buFont typeface="Arial" panose="020B0604020202020204" pitchFamily="34" charset="0"/>
              <a:buChar char="•"/>
            </a:pPr>
            <a:r>
              <a:rPr lang="en-US" sz="1500" dirty="0"/>
              <a:t>It’s an </a:t>
            </a:r>
            <a:r>
              <a:rPr lang="en-US" sz="1500" b="1" dirty="0"/>
              <a:t>open-source platform </a:t>
            </a:r>
            <a:r>
              <a:rPr lang="en-US" sz="1500" dirty="0"/>
              <a:t>through which researchers can share new methods as </a:t>
            </a:r>
            <a:r>
              <a:rPr lang="en-US" sz="1500" b="1" dirty="0"/>
              <a:t>EEGLAB plug-in functions</a:t>
            </a:r>
          </a:p>
        </p:txBody>
      </p:sp>
      <p:pic>
        <p:nvPicPr>
          <p:cNvPr id="2056" name="Picture 8">
            <a:extLst>
              <a:ext uri="{FF2B5EF4-FFF2-40B4-BE49-F238E27FC236}">
                <a16:creationId xmlns:a16="http://schemas.microsoft.com/office/drawing/2014/main" id="{497A297F-A089-4D80-BBDB-96C29E2FE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05" y="1043757"/>
            <a:ext cx="5025715" cy="5059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48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EEGLAB - SIFT</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104</a:t>
            </a:fld>
            <a:endParaRPr lang="en-US" dirty="0"/>
          </a:p>
        </p:txBody>
      </p:sp>
      <p:sp>
        <p:nvSpPr>
          <p:cNvPr id="3" name="Rectangle 2">
            <a:extLst>
              <a:ext uri="{FF2B5EF4-FFF2-40B4-BE49-F238E27FC236}">
                <a16:creationId xmlns:a16="http://schemas.microsoft.com/office/drawing/2014/main" id="{9A9C576E-BD71-4296-859D-8701AC2F4F6E}"/>
              </a:ext>
            </a:extLst>
          </p:cNvPr>
          <p:cNvSpPr/>
          <p:nvPr/>
        </p:nvSpPr>
        <p:spPr>
          <a:xfrm>
            <a:off x="6794117" y="312738"/>
            <a:ext cx="3013967" cy="338554"/>
          </a:xfrm>
          <a:prstGeom prst="rect">
            <a:avLst/>
          </a:prstGeom>
        </p:spPr>
        <p:txBody>
          <a:bodyPr wrap="none">
            <a:spAutoFit/>
          </a:bodyPr>
          <a:lstStyle/>
          <a:p>
            <a:r>
              <a:rPr lang="en-US" sz="1600" dirty="0">
                <a:hlinkClick r:id="rId3"/>
              </a:rPr>
              <a:t>https://sccn.ucsd.edu/wiki/SIFT</a:t>
            </a:r>
            <a:endParaRPr lang="en-US" sz="1500" dirty="0"/>
          </a:p>
        </p:txBody>
      </p:sp>
      <p:pic>
        <p:nvPicPr>
          <p:cNvPr id="3074" name="Picture 2">
            <a:extLst>
              <a:ext uri="{FF2B5EF4-FFF2-40B4-BE49-F238E27FC236}">
                <a16:creationId xmlns:a16="http://schemas.microsoft.com/office/drawing/2014/main" id="{FA12D542-21FC-4954-A2C4-56684434B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730" y="1338103"/>
            <a:ext cx="5575724" cy="41817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221D690-F1F2-4A89-9582-BBFD28C00D2A}"/>
              </a:ext>
            </a:extLst>
          </p:cNvPr>
          <p:cNvSpPr/>
          <p:nvPr/>
        </p:nvSpPr>
        <p:spPr>
          <a:xfrm>
            <a:off x="7051040" y="2623035"/>
            <a:ext cx="4165600" cy="1015663"/>
          </a:xfrm>
          <a:prstGeom prst="rect">
            <a:avLst/>
          </a:prstGeom>
        </p:spPr>
        <p:txBody>
          <a:bodyPr wrap="square">
            <a:spAutoFit/>
          </a:bodyPr>
          <a:lstStyle/>
          <a:p>
            <a:pPr algn="just"/>
            <a:r>
              <a:rPr lang="en-US" sz="1500" dirty="0">
                <a:solidFill>
                  <a:srgbClr val="000000"/>
                </a:solidFill>
                <a:latin typeface="Arial" panose="020B0604020202020204" pitchFamily="34" charset="0"/>
              </a:rPr>
              <a:t>EEGLAB-compatible toolbox for </a:t>
            </a:r>
            <a:r>
              <a:rPr lang="en-US" sz="1500" b="1" dirty="0">
                <a:solidFill>
                  <a:srgbClr val="000000"/>
                </a:solidFill>
                <a:latin typeface="Arial" panose="020B0604020202020204" pitchFamily="34" charset="0"/>
              </a:rPr>
              <a:t>analysis and visualization of multivariate causality and information flow </a:t>
            </a:r>
            <a:r>
              <a:rPr lang="en-US" sz="1500" dirty="0">
                <a:solidFill>
                  <a:srgbClr val="000000"/>
                </a:solidFill>
                <a:latin typeface="Arial" panose="020B0604020202020204" pitchFamily="34" charset="0"/>
              </a:rPr>
              <a:t>between sources of electrophysiological (EEG/</a:t>
            </a:r>
            <a:r>
              <a:rPr lang="en-US" sz="1500" dirty="0" err="1">
                <a:solidFill>
                  <a:srgbClr val="000000"/>
                </a:solidFill>
                <a:latin typeface="Arial" panose="020B0604020202020204" pitchFamily="34" charset="0"/>
              </a:rPr>
              <a:t>ECoG</a:t>
            </a:r>
            <a:r>
              <a:rPr lang="en-US" sz="1500" dirty="0">
                <a:solidFill>
                  <a:srgbClr val="000000"/>
                </a:solidFill>
                <a:latin typeface="Arial" panose="020B0604020202020204" pitchFamily="34" charset="0"/>
              </a:rPr>
              <a:t>/MEG) activity.</a:t>
            </a:r>
            <a:endParaRPr lang="en-US" sz="1500" dirty="0"/>
          </a:p>
        </p:txBody>
      </p:sp>
    </p:spTree>
    <p:extLst>
      <p:ext uri="{BB962C8B-B14F-4D97-AF65-F5344CB8AC3E}">
        <p14:creationId xmlns:p14="http://schemas.microsoft.com/office/powerpoint/2010/main" val="254967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EEGLAB - BCILAB</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105</a:t>
            </a:fld>
            <a:endParaRPr lang="en-US" dirty="0"/>
          </a:p>
        </p:txBody>
      </p:sp>
      <p:sp>
        <p:nvSpPr>
          <p:cNvPr id="3" name="Rectangle 2">
            <a:extLst>
              <a:ext uri="{FF2B5EF4-FFF2-40B4-BE49-F238E27FC236}">
                <a16:creationId xmlns:a16="http://schemas.microsoft.com/office/drawing/2014/main" id="{9A9C576E-BD71-4296-859D-8701AC2F4F6E}"/>
              </a:ext>
            </a:extLst>
          </p:cNvPr>
          <p:cNvSpPr/>
          <p:nvPr/>
        </p:nvSpPr>
        <p:spPr>
          <a:xfrm>
            <a:off x="6794117" y="312738"/>
            <a:ext cx="3297698" cy="338554"/>
          </a:xfrm>
          <a:prstGeom prst="rect">
            <a:avLst/>
          </a:prstGeom>
        </p:spPr>
        <p:txBody>
          <a:bodyPr wrap="none">
            <a:spAutoFit/>
          </a:bodyPr>
          <a:lstStyle/>
          <a:p>
            <a:r>
              <a:rPr lang="en-US" sz="1600" dirty="0">
                <a:hlinkClick r:id="rId3"/>
              </a:rPr>
              <a:t>https://sccn.ucsd.edu/wiki/BCILAB</a:t>
            </a:r>
            <a:endParaRPr lang="en-US" sz="1500" dirty="0"/>
          </a:p>
        </p:txBody>
      </p:sp>
      <p:sp>
        <p:nvSpPr>
          <p:cNvPr id="8" name="Rectangle 7">
            <a:extLst>
              <a:ext uri="{FF2B5EF4-FFF2-40B4-BE49-F238E27FC236}">
                <a16:creationId xmlns:a16="http://schemas.microsoft.com/office/drawing/2014/main" id="{9221D690-F1F2-4A89-9582-BBFD28C00D2A}"/>
              </a:ext>
            </a:extLst>
          </p:cNvPr>
          <p:cNvSpPr/>
          <p:nvPr/>
        </p:nvSpPr>
        <p:spPr>
          <a:xfrm>
            <a:off x="7051040" y="2623035"/>
            <a:ext cx="4277360" cy="1246495"/>
          </a:xfrm>
          <a:prstGeom prst="rect">
            <a:avLst/>
          </a:prstGeom>
        </p:spPr>
        <p:txBody>
          <a:bodyPr wrap="square">
            <a:spAutoFit/>
          </a:bodyPr>
          <a:lstStyle/>
          <a:p>
            <a:pPr algn="just"/>
            <a:r>
              <a:rPr lang="en-US" sz="1500" dirty="0">
                <a:solidFill>
                  <a:srgbClr val="000000"/>
                </a:solidFill>
                <a:latin typeface="Arial" panose="020B0604020202020204" pitchFamily="34" charset="0"/>
              </a:rPr>
              <a:t>MATLAB toolbox and EEGLAB plugin for the </a:t>
            </a:r>
            <a:r>
              <a:rPr lang="en-US" sz="1500" b="1" dirty="0">
                <a:solidFill>
                  <a:srgbClr val="000000"/>
                </a:solidFill>
                <a:latin typeface="Arial" panose="020B0604020202020204" pitchFamily="34" charset="0"/>
              </a:rPr>
              <a:t>design, prototyping, testing, experimentation with, and evaluation of Brain-Computer Interfaces</a:t>
            </a:r>
            <a:r>
              <a:rPr lang="en-US" sz="1500" dirty="0">
                <a:solidFill>
                  <a:srgbClr val="000000"/>
                </a:solidFill>
                <a:latin typeface="Arial" panose="020B0604020202020204" pitchFamily="34" charset="0"/>
              </a:rPr>
              <a:t> (BCIs), and other systems in the same computational framework. </a:t>
            </a:r>
            <a:endParaRPr lang="en-US" sz="1500" dirty="0"/>
          </a:p>
        </p:txBody>
      </p:sp>
      <p:pic>
        <p:nvPicPr>
          <p:cNvPr id="4098" name="Picture 2">
            <a:extLst>
              <a:ext uri="{FF2B5EF4-FFF2-40B4-BE49-F238E27FC236}">
                <a16:creationId xmlns:a16="http://schemas.microsoft.com/office/drawing/2014/main" id="{6A02EAB4-2304-4C6A-B5CC-2A0C06841C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599" y="1263838"/>
            <a:ext cx="6490417" cy="422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949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MNE</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106</a:t>
            </a:fld>
            <a:endParaRPr lang="en-US" dirty="0"/>
          </a:p>
        </p:txBody>
      </p:sp>
      <p:pic>
        <p:nvPicPr>
          <p:cNvPr id="3" name="Picture 2">
            <a:extLst>
              <a:ext uri="{FF2B5EF4-FFF2-40B4-BE49-F238E27FC236}">
                <a16:creationId xmlns:a16="http://schemas.microsoft.com/office/drawing/2014/main" id="{16443B3C-B456-4E11-AE14-3E797AF9BAF7}"/>
              </a:ext>
            </a:extLst>
          </p:cNvPr>
          <p:cNvPicPr>
            <a:picLocks noChangeAspect="1"/>
          </p:cNvPicPr>
          <p:nvPr/>
        </p:nvPicPr>
        <p:blipFill>
          <a:blip r:embed="rId3"/>
          <a:stretch>
            <a:fillRect/>
          </a:stretch>
        </p:blipFill>
        <p:spPr>
          <a:xfrm>
            <a:off x="1616704" y="1083256"/>
            <a:ext cx="6623406" cy="3717273"/>
          </a:xfrm>
          <a:prstGeom prst="rect">
            <a:avLst/>
          </a:prstGeom>
          <a:ln>
            <a:solidFill>
              <a:schemeClr val="tx1"/>
            </a:solidFill>
          </a:ln>
        </p:spPr>
      </p:pic>
      <p:sp>
        <p:nvSpPr>
          <p:cNvPr id="7" name="Rectangle 6">
            <a:extLst>
              <a:ext uri="{FF2B5EF4-FFF2-40B4-BE49-F238E27FC236}">
                <a16:creationId xmlns:a16="http://schemas.microsoft.com/office/drawing/2014/main" id="{655C89E7-C7AE-4658-9F38-3DEEC53D1DA5}"/>
              </a:ext>
            </a:extLst>
          </p:cNvPr>
          <p:cNvSpPr/>
          <p:nvPr/>
        </p:nvSpPr>
        <p:spPr>
          <a:xfrm>
            <a:off x="8240110" y="5525942"/>
            <a:ext cx="3672800" cy="369332"/>
          </a:xfrm>
          <a:prstGeom prst="rect">
            <a:avLst/>
          </a:prstGeom>
        </p:spPr>
        <p:txBody>
          <a:bodyPr wrap="none">
            <a:spAutoFit/>
          </a:bodyPr>
          <a:lstStyle/>
          <a:p>
            <a:r>
              <a:rPr lang="en-US" dirty="0">
                <a:hlinkClick r:id="rId4"/>
              </a:rPr>
              <a:t>https://mne.tools/stable/index.html</a:t>
            </a:r>
            <a:endParaRPr lang="en-US" dirty="0"/>
          </a:p>
        </p:txBody>
      </p:sp>
      <p:sp>
        <p:nvSpPr>
          <p:cNvPr id="8" name="Rectangle 7">
            <a:extLst>
              <a:ext uri="{FF2B5EF4-FFF2-40B4-BE49-F238E27FC236}">
                <a16:creationId xmlns:a16="http://schemas.microsoft.com/office/drawing/2014/main" id="{2EAD6512-0663-4E08-B254-1EDBE3D0F3A4}"/>
              </a:ext>
            </a:extLst>
          </p:cNvPr>
          <p:cNvSpPr/>
          <p:nvPr/>
        </p:nvSpPr>
        <p:spPr>
          <a:xfrm>
            <a:off x="1616704" y="5248943"/>
            <a:ext cx="6096000" cy="646331"/>
          </a:xfrm>
          <a:prstGeom prst="rect">
            <a:avLst/>
          </a:prstGeom>
        </p:spPr>
        <p:txBody>
          <a:bodyPr>
            <a:spAutoFit/>
          </a:bodyPr>
          <a:lstStyle/>
          <a:p>
            <a:pPr marL="0" lvl="1"/>
            <a:r>
              <a:rPr lang="en-US" b="1" dirty="0"/>
              <a:t>MEG/EEG source analysis</a:t>
            </a:r>
          </a:p>
          <a:p>
            <a:pPr marL="0" lvl="2"/>
            <a:r>
              <a:rPr lang="en-US" i="1" dirty="0">
                <a:solidFill>
                  <a:srgbClr val="3C3CEA"/>
                </a:solidFill>
              </a:rPr>
              <a:t>/</a:t>
            </a:r>
            <a:r>
              <a:rPr lang="en-US" i="1" dirty="0" err="1">
                <a:solidFill>
                  <a:srgbClr val="3C3CEA"/>
                </a:solidFill>
              </a:rPr>
              <a:t>usr</a:t>
            </a:r>
            <a:r>
              <a:rPr lang="en-US" i="1" dirty="0">
                <a:solidFill>
                  <a:srgbClr val="3C3CEA"/>
                </a:solidFill>
              </a:rPr>
              <a:t>/</a:t>
            </a:r>
            <a:r>
              <a:rPr lang="en-US" i="1" dirty="0" err="1">
                <a:solidFill>
                  <a:srgbClr val="3C3CEA"/>
                </a:solidFill>
              </a:rPr>
              <a:t>pubsw</a:t>
            </a:r>
            <a:r>
              <a:rPr lang="en-US" i="1" dirty="0">
                <a:solidFill>
                  <a:srgbClr val="3C3CEA"/>
                </a:solidFill>
              </a:rPr>
              <a:t>/packages/</a:t>
            </a:r>
            <a:r>
              <a:rPr lang="en-US" b="1" i="1" dirty="0" err="1">
                <a:solidFill>
                  <a:srgbClr val="3C3CEA"/>
                </a:solidFill>
              </a:rPr>
              <a:t>mne</a:t>
            </a:r>
            <a:r>
              <a:rPr lang="en-US" i="1" dirty="0">
                <a:solidFill>
                  <a:srgbClr val="3C3CEA"/>
                </a:solidFill>
              </a:rPr>
              <a:t>/stable/share/</a:t>
            </a:r>
            <a:r>
              <a:rPr lang="en-US" i="1" dirty="0" err="1">
                <a:solidFill>
                  <a:srgbClr val="3C3CEA"/>
                </a:solidFill>
              </a:rPr>
              <a:t>matlab</a:t>
            </a:r>
            <a:r>
              <a:rPr lang="en-US" i="1" dirty="0">
                <a:solidFill>
                  <a:srgbClr val="3C3CEA"/>
                </a:solidFill>
              </a:rPr>
              <a:t>/</a:t>
            </a:r>
          </a:p>
        </p:txBody>
      </p:sp>
    </p:spTree>
    <p:extLst>
      <p:ext uri="{BB962C8B-B14F-4D97-AF65-F5344CB8AC3E}">
        <p14:creationId xmlns:p14="http://schemas.microsoft.com/office/powerpoint/2010/main" val="33694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Parametric Mapping (SPM)</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107</a:t>
            </a:fld>
            <a:endParaRPr lang="en-US" dirty="0"/>
          </a:p>
        </p:txBody>
      </p:sp>
      <p:sp>
        <p:nvSpPr>
          <p:cNvPr id="7" name="Rectangle 6">
            <a:extLst>
              <a:ext uri="{FF2B5EF4-FFF2-40B4-BE49-F238E27FC236}">
                <a16:creationId xmlns:a16="http://schemas.microsoft.com/office/drawing/2014/main" id="{1FBE94E1-C09B-423A-BB7D-221B89F55D60}"/>
              </a:ext>
            </a:extLst>
          </p:cNvPr>
          <p:cNvSpPr/>
          <p:nvPr/>
        </p:nvSpPr>
        <p:spPr>
          <a:xfrm>
            <a:off x="7231897" y="1488459"/>
            <a:ext cx="3506153" cy="369332"/>
          </a:xfrm>
          <a:prstGeom prst="rect">
            <a:avLst/>
          </a:prstGeom>
        </p:spPr>
        <p:txBody>
          <a:bodyPr wrap="none">
            <a:spAutoFit/>
          </a:bodyPr>
          <a:lstStyle/>
          <a:p>
            <a:r>
              <a:rPr lang="en-US" dirty="0">
                <a:hlinkClick r:id="rId3"/>
              </a:rPr>
              <a:t>https://www.fil.ion.ucl.ac.uk/spm/</a:t>
            </a:r>
            <a:endParaRPr lang="en-US" dirty="0"/>
          </a:p>
        </p:txBody>
      </p:sp>
      <p:sp>
        <p:nvSpPr>
          <p:cNvPr id="8" name="Rectangle 7">
            <a:extLst>
              <a:ext uri="{FF2B5EF4-FFF2-40B4-BE49-F238E27FC236}">
                <a16:creationId xmlns:a16="http://schemas.microsoft.com/office/drawing/2014/main" id="{59CA1673-4844-488E-A773-70BC391FCD8C}"/>
              </a:ext>
            </a:extLst>
          </p:cNvPr>
          <p:cNvSpPr/>
          <p:nvPr/>
        </p:nvSpPr>
        <p:spPr>
          <a:xfrm>
            <a:off x="7231897" y="1108122"/>
            <a:ext cx="2999223" cy="369332"/>
          </a:xfrm>
          <a:prstGeom prst="rect">
            <a:avLst/>
          </a:prstGeom>
        </p:spPr>
        <p:txBody>
          <a:bodyPr wrap="square">
            <a:spAutoFit/>
          </a:bodyPr>
          <a:lstStyle/>
          <a:p>
            <a:pPr marL="0" lvl="1"/>
            <a:r>
              <a:rPr lang="en-US" i="1" dirty="0">
                <a:solidFill>
                  <a:srgbClr val="3C3CEA"/>
                </a:solidFill>
              </a:rPr>
              <a:t>/</a:t>
            </a:r>
            <a:r>
              <a:rPr lang="en-US" i="1" dirty="0" err="1">
                <a:solidFill>
                  <a:srgbClr val="3C3CEA"/>
                </a:solidFill>
              </a:rPr>
              <a:t>usr</a:t>
            </a:r>
            <a:r>
              <a:rPr lang="en-US" i="1" dirty="0">
                <a:solidFill>
                  <a:srgbClr val="3C3CEA"/>
                </a:solidFill>
              </a:rPr>
              <a:t>/</a:t>
            </a:r>
            <a:r>
              <a:rPr lang="en-US" i="1" dirty="0" err="1">
                <a:solidFill>
                  <a:srgbClr val="3C3CEA"/>
                </a:solidFill>
              </a:rPr>
              <a:t>pubsw</a:t>
            </a:r>
            <a:r>
              <a:rPr lang="en-US" i="1" dirty="0">
                <a:solidFill>
                  <a:srgbClr val="3C3CEA"/>
                </a:solidFill>
              </a:rPr>
              <a:t>/common/</a:t>
            </a:r>
            <a:r>
              <a:rPr lang="en-US" b="1" i="1" dirty="0" err="1">
                <a:solidFill>
                  <a:srgbClr val="3C3CEA"/>
                </a:solidFill>
              </a:rPr>
              <a:t>spm</a:t>
            </a:r>
            <a:endParaRPr lang="en-US" b="1" i="1" dirty="0">
              <a:solidFill>
                <a:srgbClr val="3C3CEA"/>
              </a:solidFill>
            </a:endParaRPr>
          </a:p>
        </p:txBody>
      </p:sp>
      <p:pic>
        <p:nvPicPr>
          <p:cNvPr id="54" name="Picture 53">
            <a:extLst>
              <a:ext uri="{FF2B5EF4-FFF2-40B4-BE49-F238E27FC236}">
                <a16:creationId xmlns:a16="http://schemas.microsoft.com/office/drawing/2014/main" id="{20F52DD0-98A3-43D4-B712-F55D93DAAE0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7425" y="1292788"/>
            <a:ext cx="7111560" cy="4582565"/>
          </a:xfrm>
          <a:prstGeom prst="rect">
            <a:avLst/>
          </a:prstGeom>
        </p:spPr>
      </p:pic>
      <p:sp>
        <p:nvSpPr>
          <p:cNvPr id="55" name="Rectangle 54">
            <a:extLst>
              <a:ext uri="{FF2B5EF4-FFF2-40B4-BE49-F238E27FC236}">
                <a16:creationId xmlns:a16="http://schemas.microsoft.com/office/drawing/2014/main" id="{AE7360A8-BC53-4C11-8011-08018204E12B}"/>
              </a:ext>
            </a:extLst>
          </p:cNvPr>
          <p:cNvSpPr/>
          <p:nvPr/>
        </p:nvSpPr>
        <p:spPr>
          <a:xfrm>
            <a:off x="7231897" y="3429000"/>
            <a:ext cx="4171826" cy="2400657"/>
          </a:xfrm>
          <a:prstGeom prst="rect">
            <a:avLst/>
          </a:prstGeom>
        </p:spPr>
        <p:txBody>
          <a:bodyPr wrap="square">
            <a:spAutoFit/>
          </a:bodyPr>
          <a:lstStyle/>
          <a:p>
            <a:pPr algn="just"/>
            <a:r>
              <a:rPr lang="en-US" sz="1500" dirty="0"/>
              <a:t>The SPM software is a suite of MATLAB functions and subroutines, designed for the </a:t>
            </a:r>
            <a:r>
              <a:rPr lang="en-US" sz="1500" b="1" dirty="0"/>
              <a:t>analysis of brain imaging data sequences. </a:t>
            </a:r>
          </a:p>
          <a:p>
            <a:pPr algn="just"/>
            <a:endParaRPr lang="en-US" sz="1500" dirty="0"/>
          </a:p>
          <a:p>
            <a:pPr algn="just"/>
            <a:r>
              <a:rPr lang="en-US" sz="1500" dirty="0"/>
              <a:t>The sequences can be a </a:t>
            </a:r>
            <a:r>
              <a:rPr lang="en-US" sz="1500" b="1" dirty="0"/>
              <a:t>series of images from different cohorts, or time-series from the same subject. </a:t>
            </a:r>
          </a:p>
          <a:p>
            <a:pPr algn="just"/>
            <a:endParaRPr lang="en-US" sz="1500" dirty="0"/>
          </a:p>
          <a:p>
            <a:pPr algn="just"/>
            <a:r>
              <a:rPr lang="en-US" sz="1500" dirty="0"/>
              <a:t>The current release is designed for the analysis of </a:t>
            </a:r>
            <a:r>
              <a:rPr lang="en-US" sz="1500" b="1" dirty="0"/>
              <a:t>fMRI, PET, SPECT, and MEG.</a:t>
            </a:r>
          </a:p>
        </p:txBody>
      </p:sp>
    </p:spTree>
    <p:extLst>
      <p:ext uri="{BB962C8B-B14F-4D97-AF65-F5344CB8AC3E}">
        <p14:creationId xmlns:p14="http://schemas.microsoft.com/office/powerpoint/2010/main" val="26389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Parametric Mapping (SPM)</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108</a:t>
            </a:fld>
            <a:endParaRPr lang="en-US" dirty="0"/>
          </a:p>
        </p:txBody>
      </p:sp>
      <p:pic>
        <p:nvPicPr>
          <p:cNvPr id="52" name="Picture 51" descr="A screenshot of a cell phone&#10;&#10;Description automatically generated">
            <a:extLst>
              <a:ext uri="{FF2B5EF4-FFF2-40B4-BE49-F238E27FC236}">
                <a16:creationId xmlns:a16="http://schemas.microsoft.com/office/drawing/2014/main" id="{49E0720F-067A-4534-928B-8C1E767FC093}"/>
              </a:ext>
            </a:extLst>
          </p:cNvPr>
          <p:cNvPicPr>
            <a:picLocks noChangeAspect="1"/>
          </p:cNvPicPr>
          <p:nvPr/>
        </p:nvPicPr>
        <p:blipFill>
          <a:blip r:embed="rId3"/>
          <a:stretch>
            <a:fillRect/>
          </a:stretch>
        </p:blipFill>
        <p:spPr>
          <a:xfrm>
            <a:off x="2523897" y="1810407"/>
            <a:ext cx="6510581" cy="4131212"/>
          </a:xfrm>
          <a:prstGeom prst="rect">
            <a:avLst/>
          </a:prstGeom>
        </p:spPr>
      </p:pic>
      <p:sp>
        <p:nvSpPr>
          <p:cNvPr id="9" name="TextBox 8">
            <a:extLst>
              <a:ext uri="{FF2B5EF4-FFF2-40B4-BE49-F238E27FC236}">
                <a16:creationId xmlns:a16="http://schemas.microsoft.com/office/drawing/2014/main" id="{1065F1F8-EDBF-4DC6-A290-83DABF1313E2}"/>
              </a:ext>
            </a:extLst>
          </p:cNvPr>
          <p:cNvSpPr txBox="1"/>
          <p:nvPr/>
        </p:nvSpPr>
        <p:spPr>
          <a:xfrm>
            <a:off x="2438400" y="1192416"/>
            <a:ext cx="2680138" cy="515007"/>
          </a:xfrm>
          <a:prstGeom prst="rect">
            <a:avLst/>
          </a:prstGeom>
          <a:noFill/>
        </p:spPr>
        <p:txBody>
          <a:bodyPr wrap="square" lIns="0" tIns="0" rIns="0" bIns="0" rtlCol="0">
            <a:noAutofit/>
          </a:bodyPr>
          <a:lstStyle/>
          <a:p>
            <a:pPr algn="ctr">
              <a:spcBef>
                <a:spcPts val="900"/>
              </a:spcBef>
            </a:pPr>
            <a:r>
              <a:rPr lang="it-IT" sz="2500" b="1" dirty="0" err="1">
                <a:solidFill>
                  <a:srgbClr val="00B050"/>
                </a:solidFill>
                <a:latin typeface="Ink Free" panose="03080402000500000000" pitchFamily="66" charset="0"/>
              </a:rPr>
              <a:t>Preprocessing</a:t>
            </a:r>
            <a:endParaRPr lang="en-US" sz="2500" b="1" dirty="0">
              <a:solidFill>
                <a:srgbClr val="00B050"/>
              </a:solidFill>
              <a:latin typeface="Ink Free" panose="03080402000500000000" pitchFamily="66" charset="0"/>
            </a:endParaRPr>
          </a:p>
        </p:txBody>
      </p:sp>
      <p:sp>
        <p:nvSpPr>
          <p:cNvPr id="11" name="TextBox 10">
            <a:extLst>
              <a:ext uri="{FF2B5EF4-FFF2-40B4-BE49-F238E27FC236}">
                <a16:creationId xmlns:a16="http://schemas.microsoft.com/office/drawing/2014/main" id="{D530C334-FDC8-4227-AD66-CD16B317BF28}"/>
              </a:ext>
            </a:extLst>
          </p:cNvPr>
          <p:cNvSpPr txBox="1"/>
          <p:nvPr/>
        </p:nvSpPr>
        <p:spPr>
          <a:xfrm>
            <a:off x="6621517" y="1192416"/>
            <a:ext cx="2680138" cy="515007"/>
          </a:xfrm>
          <a:prstGeom prst="rect">
            <a:avLst/>
          </a:prstGeom>
          <a:noFill/>
        </p:spPr>
        <p:txBody>
          <a:bodyPr wrap="square" lIns="0" tIns="0" rIns="0" bIns="0" rtlCol="0">
            <a:noAutofit/>
          </a:bodyPr>
          <a:lstStyle/>
          <a:p>
            <a:pPr algn="ctr">
              <a:spcBef>
                <a:spcPts val="900"/>
              </a:spcBef>
            </a:pPr>
            <a:r>
              <a:rPr lang="it-IT" sz="2500" b="1" dirty="0" err="1">
                <a:solidFill>
                  <a:srgbClr val="DB0775"/>
                </a:solidFill>
                <a:latin typeface="Ink Free" panose="03080402000500000000" pitchFamily="66" charset="0"/>
              </a:rPr>
              <a:t>Statistics</a:t>
            </a:r>
            <a:endParaRPr lang="en-US" sz="2500" b="1" dirty="0">
              <a:solidFill>
                <a:srgbClr val="DB0775"/>
              </a:solidFill>
              <a:latin typeface="Ink Free" panose="03080402000500000000" pitchFamily="66" charset="0"/>
            </a:endParaRPr>
          </a:p>
        </p:txBody>
      </p:sp>
      <p:sp>
        <p:nvSpPr>
          <p:cNvPr id="12" name="TextBox 11">
            <a:extLst>
              <a:ext uri="{FF2B5EF4-FFF2-40B4-BE49-F238E27FC236}">
                <a16:creationId xmlns:a16="http://schemas.microsoft.com/office/drawing/2014/main" id="{09F38F44-0728-4FEF-8F28-E063FF03072F}"/>
              </a:ext>
            </a:extLst>
          </p:cNvPr>
          <p:cNvSpPr txBox="1"/>
          <p:nvPr/>
        </p:nvSpPr>
        <p:spPr>
          <a:xfrm>
            <a:off x="4529959" y="1192416"/>
            <a:ext cx="2680138" cy="515007"/>
          </a:xfrm>
          <a:prstGeom prst="rect">
            <a:avLst/>
          </a:prstGeom>
          <a:noFill/>
        </p:spPr>
        <p:txBody>
          <a:bodyPr wrap="square" lIns="0" tIns="0" rIns="0" bIns="0" rtlCol="0">
            <a:noAutofit/>
          </a:bodyPr>
          <a:lstStyle/>
          <a:p>
            <a:pPr algn="ctr">
              <a:spcBef>
                <a:spcPts val="900"/>
              </a:spcBef>
            </a:pPr>
            <a:r>
              <a:rPr lang="it-IT" sz="2500" b="1" dirty="0">
                <a:solidFill>
                  <a:srgbClr val="3C3CEA"/>
                </a:solidFill>
                <a:latin typeface="Ink Free" panose="03080402000500000000" pitchFamily="66" charset="0"/>
              </a:rPr>
              <a:t>GLM</a:t>
            </a:r>
            <a:endParaRPr lang="en-US" sz="2500" b="1" dirty="0">
              <a:solidFill>
                <a:srgbClr val="3C3CEA"/>
              </a:solidFill>
              <a:latin typeface="Ink Free" panose="03080402000500000000" pitchFamily="66" charset="0"/>
            </a:endParaRPr>
          </a:p>
        </p:txBody>
      </p:sp>
    </p:spTree>
    <p:extLst>
      <p:ext uri="{BB962C8B-B14F-4D97-AF65-F5344CB8AC3E}">
        <p14:creationId xmlns:p14="http://schemas.microsoft.com/office/powerpoint/2010/main" val="311418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GIFT (Group ICA of fMRI Toolbox)</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109</a:t>
            </a:fld>
            <a:endParaRPr lang="en-US" dirty="0"/>
          </a:p>
        </p:txBody>
      </p:sp>
      <p:sp>
        <p:nvSpPr>
          <p:cNvPr id="3" name="Rectangle 2">
            <a:extLst>
              <a:ext uri="{FF2B5EF4-FFF2-40B4-BE49-F238E27FC236}">
                <a16:creationId xmlns:a16="http://schemas.microsoft.com/office/drawing/2014/main" id="{9A9C576E-BD71-4296-859D-8701AC2F4F6E}"/>
              </a:ext>
            </a:extLst>
          </p:cNvPr>
          <p:cNvSpPr/>
          <p:nvPr/>
        </p:nvSpPr>
        <p:spPr>
          <a:xfrm>
            <a:off x="7494853" y="5613805"/>
            <a:ext cx="3916521" cy="369332"/>
          </a:xfrm>
          <a:prstGeom prst="rect">
            <a:avLst/>
          </a:prstGeom>
        </p:spPr>
        <p:txBody>
          <a:bodyPr wrap="none">
            <a:spAutoFit/>
          </a:bodyPr>
          <a:lstStyle/>
          <a:p>
            <a:r>
              <a:rPr lang="en-US" dirty="0">
                <a:hlinkClick r:id="rId3"/>
              </a:rPr>
              <a:t>https://trendscenter.org/software/gift/</a:t>
            </a:r>
            <a:endParaRPr lang="en-US" dirty="0"/>
          </a:p>
        </p:txBody>
      </p:sp>
      <p:pic>
        <p:nvPicPr>
          <p:cNvPr id="7" name="Picture 6">
            <a:extLst>
              <a:ext uri="{FF2B5EF4-FFF2-40B4-BE49-F238E27FC236}">
                <a16:creationId xmlns:a16="http://schemas.microsoft.com/office/drawing/2014/main" id="{10486D23-856D-4376-AF1C-E286640323E0}"/>
              </a:ext>
            </a:extLst>
          </p:cNvPr>
          <p:cNvPicPr>
            <a:picLocks noChangeAspect="1"/>
          </p:cNvPicPr>
          <p:nvPr/>
        </p:nvPicPr>
        <p:blipFill rotWithShape="1">
          <a:blip r:embed="rId4"/>
          <a:srcRect t="13998"/>
          <a:stretch/>
        </p:blipFill>
        <p:spPr>
          <a:xfrm>
            <a:off x="857536" y="1124660"/>
            <a:ext cx="5589977" cy="4451712"/>
          </a:xfrm>
          <a:prstGeom prst="rect">
            <a:avLst/>
          </a:prstGeom>
        </p:spPr>
      </p:pic>
      <p:sp>
        <p:nvSpPr>
          <p:cNvPr id="8" name="Rectangle 7">
            <a:extLst>
              <a:ext uri="{FF2B5EF4-FFF2-40B4-BE49-F238E27FC236}">
                <a16:creationId xmlns:a16="http://schemas.microsoft.com/office/drawing/2014/main" id="{A1F3595E-C233-451B-B90E-5DFFE9AD5B66}"/>
              </a:ext>
            </a:extLst>
          </p:cNvPr>
          <p:cNvSpPr/>
          <p:nvPr/>
        </p:nvSpPr>
        <p:spPr>
          <a:xfrm>
            <a:off x="6972671" y="2805752"/>
            <a:ext cx="4288221" cy="1246495"/>
          </a:xfrm>
          <a:prstGeom prst="rect">
            <a:avLst/>
          </a:prstGeom>
        </p:spPr>
        <p:txBody>
          <a:bodyPr wrap="square">
            <a:spAutoFit/>
          </a:bodyPr>
          <a:lstStyle/>
          <a:p>
            <a:pPr algn="just"/>
            <a:r>
              <a:rPr lang="en-US" sz="1500" dirty="0">
                <a:solidFill>
                  <a:srgbClr val="000000"/>
                </a:solidFill>
                <a:latin typeface="Verdana" panose="020B0604030504040204" pitchFamily="34" charset="0"/>
              </a:rPr>
              <a:t>It is a MATLAB toolbox which implements multiple algorithms for </a:t>
            </a:r>
            <a:r>
              <a:rPr lang="en-US" sz="1500" b="1" dirty="0">
                <a:solidFill>
                  <a:srgbClr val="000000"/>
                </a:solidFill>
                <a:latin typeface="Verdana" panose="020B0604030504040204" pitchFamily="34" charset="0"/>
              </a:rPr>
              <a:t>independent component analysis and blind source separation of group </a:t>
            </a:r>
            <a:r>
              <a:rPr lang="en-US" sz="1500" dirty="0">
                <a:solidFill>
                  <a:srgbClr val="000000"/>
                </a:solidFill>
                <a:latin typeface="Verdana" panose="020B0604030504040204" pitchFamily="34" charset="0"/>
              </a:rPr>
              <a:t>(and single subject) </a:t>
            </a:r>
            <a:r>
              <a:rPr lang="en-US" sz="1500" b="1" dirty="0">
                <a:solidFill>
                  <a:srgbClr val="000000"/>
                </a:solidFill>
                <a:latin typeface="Verdana" panose="020B0604030504040204" pitchFamily="34" charset="0"/>
              </a:rPr>
              <a:t>fMRI</a:t>
            </a:r>
            <a:r>
              <a:rPr lang="en-US" sz="1500" dirty="0">
                <a:solidFill>
                  <a:srgbClr val="000000"/>
                </a:solidFill>
                <a:latin typeface="Verdana" panose="020B0604030504040204" pitchFamily="34" charset="0"/>
              </a:rPr>
              <a:t> data.</a:t>
            </a:r>
            <a:endParaRPr lang="en-US" sz="1500" dirty="0"/>
          </a:p>
        </p:txBody>
      </p:sp>
    </p:spTree>
    <p:extLst>
      <p:ext uri="{BB962C8B-B14F-4D97-AF65-F5344CB8AC3E}">
        <p14:creationId xmlns:p14="http://schemas.microsoft.com/office/powerpoint/2010/main" val="448230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11</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3136605"/>
            <a:ext cx="7937919" cy="268546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416299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53487A9-41D8-4100-A102-98A08290E916}"/>
              </a:ext>
            </a:extLst>
          </p:cNvPr>
          <p:cNvSpPr>
            <a:spLocks noGrp="1"/>
          </p:cNvSpPr>
          <p:nvPr>
            <p:ph idx="1"/>
          </p:nvPr>
        </p:nvSpPr>
        <p:spPr>
          <a:xfrm>
            <a:off x="7691993" y="1780112"/>
            <a:ext cx="3859741" cy="3880773"/>
          </a:xfrm>
          <a:solidFill>
            <a:schemeClr val="bg1"/>
          </a:solidFill>
        </p:spPr>
        <p:txBody>
          <a:bodyPr>
            <a:normAutofit/>
          </a:bodyPr>
          <a:lstStyle/>
          <a:p>
            <a:r>
              <a:rPr lang="en-US" b="1" dirty="0" err="1">
                <a:solidFill>
                  <a:srgbClr val="3C3CEA"/>
                </a:solidFill>
              </a:rPr>
              <a:t>Matlab</a:t>
            </a:r>
            <a:r>
              <a:rPr lang="en-US" b="1" dirty="0">
                <a:solidFill>
                  <a:srgbClr val="3C3CEA"/>
                </a:solidFill>
              </a:rPr>
              <a:t> tool for reconstruction of ‘</a:t>
            </a:r>
            <a:r>
              <a:rPr lang="en-US" b="1" dirty="0" err="1">
                <a:solidFill>
                  <a:srgbClr val="3C3CEA"/>
                </a:solidFill>
              </a:rPr>
              <a:t>BrainPET</a:t>
            </a:r>
            <a:r>
              <a:rPr lang="en-US" b="1" dirty="0">
                <a:solidFill>
                  <a:srgbClr val="3C3CEA"/>
                </a:solidFill>
              </a:rPr>
              <a:t>’ PET-MR data (Bay 6 )</a:t>
            </a:r>
          </a:p>
          <a:p>
            <a:pPr lvl="1"/>
            <a:endParaRPr lang="en-US" dirty="0"/>
          </a:p>
          <a:p>
            <a:pPr lvl="1"/>
            <a:endParaRPr lang="en-US" dirty="0"/>
          </a:p>
        </p:txBody>
      </p:sp>
      <p:sp>
        <p:nvSpPr>
          <p:cNvPr id="2" name="Title 1"/>
          <p:cNvSpPr>
            <a:spLocks noGrp="1"/>
          </p:cNvSpPr>
          <p:nvPr>
            <p:ph type="title"/>
          </p:nvPr>
        </p:nvSpPr>
        <p:spPr/>
        <p:txBody>
          <a:bodyPr/>
          <a:lstStyle/>
          <a:p>
            <a:r>
              <a:rPr lang="en-US" dirty="0" err="1"/>
              <a:t>Masamune</a:t>
            </a:r>
            <a:endParaRPr lang="en-US" dirty="0"/>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110</a:t>
            </a:fld>
            <a:endParaRPr lang="en-US" dirty="0"/>
          </a:p>
        </p:txBody>
      </p:sp>
      <p:sp>
        <p:nvSpPr>
          <p:cNvPr id="8" name="Rectangle 7">
            <a:extLst>
              <a:ext uri="{FF2B5EF4-FFF2-40B4-BE49-F238E27FC236}">
                <a16:creationId xmlns:a16="http://schemas.microsoft.com/office/drawing/2014/main" id="{5F3F74DC-826E-4039-BFB7-3211578D0F0C}"/>
              </a:ext>
            </a:extLst>
          </p:cNvPr>
          <p:cNvSpPr/>
          <p:nvPr/>
        </p:nvSpPr>
        <p:spPr>
          <a:xfrm>
            <a:off x="1604231" y="793422"/>
            <a:ext cx="8017390" cy="338554"/>
          </a:xfrm>
          <a:prstGeom prst="rect">
            <a:avLst/>
          </a:prstGeom>
        </p:spPr>
        <p:txBody>
          <a:bodyPr wrap="square">
            <a:spAutoFit/>
          </a:bodyPr>
          <a:lstStyle/>
          <a:p>
            <a:r>
              <a:rPr lang="en-US" sz="1600" dirty="0">
                <a:hlinkClick r:id="rId3"/>
              </a:rPr>
              <a:t>http://people.fas.harvard.edu/~kastman/nwlabs_pipeline/pet-recon-mgh.html</a:t>
            </a:r>
            <a:endParaRPr lang="en-US" sz="1600" dirty="0"/>
          </a:p>
        </p:txBody>
      </p:sp>
      <p:pic>
        <p:nvPicPr>
          <p:cNvPr id="10" name="Picture 9" descr="A screenshot of a cell phone&#10;&#10;Description automatically generated">
            <a:extLst>
              <a:ext uri="{FF2B5EF4-FFF2-40B4-BE49-F238E27FC236}">
                <a16:creationId xmlns:a16="http://schemas.microsoft.com/office/drawing/2014/main" id="{A4A60005-D976-4E60-A3A7-0A292AB6C67C}"/>
              </a:ext>
            </a:extLst>
          </p:cNvPr>
          <p:cNvPicPr>
            <a:picLocks noChangeAspect="1"/>
          </p:cNvPicPr>
          <p:nvPr/>
        </p:nvPicPr>
        <p:blipFill>
          <a:blip r:embed="rId4"/>
          <a:stretch>
            <a:fillRect/>
          </a:stretch>
        </p:blipFill>
        <p:spPr>
          <a:xfrm>
            <a:off x="1665515" y="1166609"/>
            <a:ext cx="5718148" cy="4931062"/>
          </a:xfrm>
          <a:prstGeom prst="rect">
            <a:avLst/>
          </a:prstGeom>
        </p:spPr>
      </p:pic>
    </p:spTree>
    <p:extLst>
      <p:ext uri="{BB962C8B-B14F-4D97-AF65-F5344CB8AC3E}">
        <p14:creationId xmlns:p14="http://schemas.microsoft.com/office/powerpoint/2010/main" val="19879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53487A9-41D8-4100-A102-98A08290E916}"/>
              </a:ext>
            </a:extLst>
          </p:cNvPr>
          <p:cNvSpPr>
            <a:spLocks noGrp="1"/>
          </p:cNvSpPr>
          <p:nvPr>
            <p:ph idx="1"/>
          </p:nvPr>
        </p:nvSpPr>
        <p:spPr>
          <a:xfrm>
            <a:off x="7691993" y="1780112"/>
            <a:ext cx="3859741" cy="3880773"/>
          </a:xfrm>
          <a:solidFill>
            <a:schemeClr val="bg1"/>
          </a:solidFill>
        </p:spPr>
        <p:txBody>
          <a:bodyPr>
            <a:normAutofit/>
          </a:bodyPr>
          <a:lstStyle/>
          <a:p>
            <a:r>
              <a:rPr lang="en-US" b="1" dirty="0" err="1">
                <a:solidFill>
                  <a:srgbClr val="3C3CEA"/>
                </a:solidFill>
              </a:rPr>
              <a:t>Matlab</a:t>
            </a:r>
            <a:r>
              <a:rPr lang="en-US" b="1" dirty="0">
                <a:solidFill>
                  <a:srgbClr val="3C3CEA"/>
                </a:solidFill>
              </a:rPr>
              <a:t> tool for reconstruction of ‘</a:t>
            </a:r>
            <a:r>
              <a:rPr lang="en-US" b="1" dirty="0" err="1">
                <a:solidFill>
                  <a:srgbClr val="3C3CEA"/>
                </a:solidFill>
              </a:rPr>
              <a:t>BrainPET</a:t>
            </a:r>
            <a:r>
              <a:rPr lang="en-US" b="1" dirty="0">
                <a:solidFill>
                  <a:srgbClr val="3C3CEA"/>
                </a:solidFill>
              </a:rPr>
              <a:t>’ PET-MR data (Bay 6 )</a:t>
            </a:r>
          </a:p>
          <a:p>
            <a:pPr lvl="1"/>
            <a:endParaRPr lang="en-US" dirty="0"/>
          </a:p>
          <a:p>
            <a:pPr lvl="1"/>
            <a:r>
              <a:rPr lang="en-US" dirty="0"/>
              <a:t>Attenuation correction</a:t>
            </a:r>
          </a:p>
          <a:p>
            <a:pPr lvl="1"/>
            <a:endParaRPr lang="en-US" dirty="0"/>
          </a:p>
        </p:txBody>
      </p:sp>
      <p:sp>
        <p:nvSpPr>
          <p:cNvPr id="2" name="Title 1"/>
          <p:cNvSpPr>
            <a:spLocks noGrp="1"/>
          </p:cNvSpPr>
          <p:nvPr>
            <p:ph type="title"/>
          </p:nvPr>
        </p:nvSpPr>
        <p:spPr/>
        <p:txBody>
          <a:bodyPr/>
          <a:lstStyle/>
          <a:p>
            <a:r>
              <a:rPr lang="en-US" dirty="0" err="1"/>
              <a:t>Masamune</a:t>
            </a:r>
            <a:endParaRPr lang="en-US" dirty="0"/>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111</a:t>
            </a:fld>
            <a:endParaRPr lang="en-US" dirty="0"/>
          </a:p>
        </p:txBody>
      </p:sp>
      <p:sp>
        <p:nvSpPr>
          <p:cNvPr id="8" name="Rectangle 7">
            <a:extLst>
              <a:ext uri="{FF2B5EF4-FFF2-40B4-BE49-F238E27FC236}">
                <a16:creationId xmlns:a16="http://schemas.microsoft.com/office/drawing/2014/main" id="{5F3F74DC-826E-4039-BFB7-3211578D0F0C}"/>
              </a:ext>
            </a:extLst>
          </p:cNvPr>
          <p:cNvSpPr/>
          <p:nvPr/>
        </p:nvSpPr>
        <p:spPr>
          <a:xfrm>
            <a:off x="1604231" y="793422"/>
            <a:ext cx="8017390" cy="338554"/>
          </a:xfrm>
          <a:prstGeom prst="rect">
            <a:avLst/>
          </a:prstGeom>
        </p:spPr>
        <p:txBody>
          <a:bodyPr wrap="square">
            <a:spAutoFit/>
          </a:bodyPr>
          <a:lstStyle/>
          <a:p>
            <a:r>
              <a:rPr lang="en-US" sz="1600" dirty="0">
                <a:hlinkClick r:id="rId3"/>
              </a:rPr>
              <a:t>http://people.fas.harvard.edu/~kastman/nwlabs_pipeline/pet-recon-mgh.html</a:t>
            </a:r>
            <a:endParaRPr lang="en-US" sz="1600" dirty="0"/>
          </a:p>
        </p:txBody>
      </p:sp>
      <p:pic>
        <p:nvPicPr>
          <p:cNvPr id="10" name="Picture 9" descr="A screenshot of a cell phone&#10;&#10;Description automatically generated">
            <a:extLst>
              <a:ext uri="{FF2B5EF4-FFF2-40B4-BE49-F238E27FC236}">
                <a16:creationId xmlns:a16="http://schemas.microsoft.com/office/drawing/2014/main" id="{A4A60005-D976-4E60-A3A7-0A292AB6C67C}"/>
              </a:ext>
            </a:extLst>
          </p:cNvPr>
          <p:cNvPicPr>
            <a:picLocks noChangeAspect="1"/>
          </p:cNvPicPr>
          <p:nvPr/>
        </p:nvPicPr>
        <p:blipFill>
          <a:blip r:embed="rId4"/>
          <a:stretch>
            <a:fillRect/>
          </a:stretch>
        </p:blipFill>
        <p:spPr>
          <a:xfrm>
            <a:off x="1665515" y="1166609"/>
            <a:ext cx="5718148" cy="4931062"/>
          </a:xfrm>
          <a:prstGeom prst="rect">
            <a:avLst/>
          </a:prstGeom>
        </p:spPr>
      </p:pic>
      <p:sp>
        <p:nvSpPr>
          <p:cNvPr id="23" name="Rectangle 22">
            <a:extLst>
              <a:ext uri="{FF2B5EF4-FFF2-40B4-BE49-F238E27FC236}">
                <a16:creationId xmlns:a16="http://schemas.microsoft.com/office/drawing/2014/main" id="{453994AE-9635-428C-BD0B-53EE0CED8304}"/>
              </a:ext>
            </a:extLst>
          </p:cNvPr>
          <p:cNvSpPr/>
          <p:nvPr/>
        </p:nvSpPr>
        <p:spPr>
          <a:xfrm>
            <a:off x="1847088" y="1953502"/>
            <a:ext cx="1292351" cy="2515881"/>
          </a:xfrm>
          <a:custGeom>
            <a:avLst/>
            <a:gdLst>
              <a:gd name="connsiteX0" fmla="*/ 0 w 1292351"/>
              <a:gd name="connsiteY0" fmla="*/ 0 h 2515881"/>
              <a:gd name="connsiteX1" fmla="*/ 620328 w 1292351"/>
              <a:gd name="connsiteY1" fmla="*/ 0 h 2515881"/>
              <a:gd name="connsiteX2" fmla="*/ 1292351 w 1292351"/>
              <a:gd name="connsiteY2" fmla="*/ 0 h 2515881"/>
              <a:gd name="connsiteX3" fmla="*/ 1292351 w 1292351"/>
              <a:gd name="connsiteY3" fmla="*/ 578653 h 2515881"/>
              <a:gd name="connsiteX4" fmla="*/ 1292351 w 1292351"/>
              <a:gd name="connsiteY4" fmla="*/ 1157305 h 2515881"/>
              <a:gd name="connsiteX5" fmla="*/ 1292351 w 1292351"/>
              <a:gd name="connsiteY5" fmla="*/ 1836593 h 2515881"/>
              <a:gd name="connsiteX6" fmla="*/ 1292351 w 1292351"/>
              <a:gd name="connsiteY6" fmla="*/ 2515881 h 2515881"/>
              <a:gd name="connsiteX7" fmla="*/ 659099 w 1292351"/>
              <a:gd name="connsiteY7" fmla="*/ 2515881 h 2515881"/>
              <a:gd name="connsiteX8" fmla="*/ 0 w 1292351"/>
              <a:gd name="connsiteY8" fmla="*/ 2515881 h 2515881"/>
              <a:gd name="connsiteX9" fmla="*/ 0 w 1292351"/>
              <a:gd name="connsiteY9" fmla="*/ 1861752 h 2515881"/>
              <a:gd name="connsiteX10" fmla="*/ 0 w 1292351"/>
              <a:gd name="connsiteY10" fmla="*/ 1232782 h 2515881"/>
              <a:gd name="connsiteX11" fmla="*/ 0 w 1292351"/>
              <a:gd name="connsiteY11" fmla="*/ 603811 h 2515881"/>
              <a:gd name="connsiteX12" fmla="*/ 0 w 1292351"/>
              <a:gd name="connsiteY12" fmla="*/ 0 h 2515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2351" h="2515881" extrusionOk="0">
                <a:moveTo>
                  <a:pt x="0" y="0"/>
                </a:moveTo>
                <a:cubicBezTo>
                  <a:pt x="151596" y="18326"/>
                  <a:pt x="345051" y="6673"/>
                  <a:pt x="620328" y="0"/>
                </a:cubicBezTo>
                <a:cubicBezTo>
                  <a:pt x="895605" y="-6673"/>
                  <a:pt x="1080870" y="32308"/>
                  <a:pt x="1292351" y="0"/>
                </a:cubicBezTo>
                <a:cubicBezTo>
                  <a:pt x="1306053" y="125747"/>
                  <a:pt x="1271479" y="350524"/>
                  <a:pt x="1292351" y="578653"/>
                </a:cubicBezTo>
                <a:cubicBezTo>
                  <a:pt x="1313223" y="806782"/>
                  <a:pt x="1311658" y="887809"/>
                  <a:pt x="1292351" y="1157305"/>
                </a:cubicBezTo>
                <a:cubicBezTo>
                  <a:pt x="1273044" y="1426801"/>
                  <a:pt x="1311915" y="1514238"/>
                  <a:pt x="1292351" y="1836593"/>
                </a:cubicBezTo>
                <a:cubicBezTo>
                  <a:pt x="1272787" y="2158948"/>
                  <a:pt x="1314131" y="2197439"/>
                  <a:pt x="1292351" y="2515881"/>
                </a:cubicBezTo>
                <a:cubicBezTo>
                  <a:pt x="1143443" y="2533946"/>
                  <a:pt x="907842" y="2487004"/>
                  <a:pt x="659099" y="2515881"/>
                </a:cubicBezTo>
                <a:cubicBezTo>
                  <a:pt x="410356" y="2544758"/>
                  <a:pt x="148887" y="2540446"/>
                  <a:pt x="0" y="2515881"/>
                </a:cubicBezTo>
                <a:cubicBezTo>
                  <a:pt x="-18731" y="2239537"/>
                  <a:pt x="-21356" y="2011123"/>
                  <a:pt x="0" y="1861752"/>
                </a:cubicBezTo>
                <a:cubicBezTo>
                  <a:pt x="21356" y="1712381"/>
                  <a:pt x="12402" y="1460948"/>
                  <a:pt x="0" y="1232782"/>
                </a:cubicBezTo>
                <a:cubicBezTo>
                  <a:pt x="-12402" y="1004616"/>
                  <a:pt x="-25410" y="835343"/>
                  <a:pt x="0" y="603811"/>
                </a:cubicBezTo>
                <a:cubicBezTo>
                  <a:pt x="25410" y="372279"/>
                  <a:pt x="26633" y="265273"/>
                  <a:pt x="0" y="0"/>
                </a:cubicBezTo>
                <a:close/>
              </a:path>
            </a:pathLst>
          </a:custGeom>
          <a:noFill/>
          <a:ln w="38100">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ln w="28575">
                <a:solidFill>
                  <a:schemeClr val="tx1"/>
                </a:solidFill>
              </a:ln>
            </a:endParaRPr>
          </a:p>
        </p:txBody>
      </p:sp>
      <p:pic>
        <p:nvPicPr>
          <p:cNvPr id="17" name="Picture 16" descr="A screenshot of a social media post&#10;&#10;Description automatically generated">
            <a:extLst>
              <a:ext uri="{FF2B5EF4-FFF2-40B4-BE49-F238E27FC236}">
                <a16:creationId xmlns:a16="http://schemas.microsoft.com/office/drawing/2014/main" id="{FC5061AC-AA58-4F31-89F5-D6656E65C33E}"/>
              </a:ext>
            </a:extLst>
          </p:cNvPr>
          <p:cNvPicPr>
            <a:picLocks noChangeAspect="1"/>
          </p:cNvPicPr>
          <p:nvPr/>
        </p:nvPicPr>
        <p:blipFill>
          <a:blip r:embed="rId5"/>
          <a:stretch>
            <a:fillRect/>
          </a:stretch>
        </p:blipFill>
        <p:spPr>
          <a:xfrm>
            <a:off x="7633046" y="3420792"/>
            <a:ext cx="3977151" cy="2572139"/>
          </a:xfrm>
          <a:prstGeom prst="rect">
            <a:avLst/>
          </a:prstGeom>
          <a:ln>
            <a:solidFill>
              <a:schemeClr val="tx1"/>
            </a:solidFill>
          </a:ln>
        </p:spPr>
      </p:pic>
    </p:spTree>
    <p:extLst>
      <p:ext uri="{BB962C8B-B14F-4D97-AF65-F5344CB8AC3E}">
        <p14:creationId xmlns:p14="http://schemas.microsoft.com/office/powerpoint/2010/main" val="973105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53487A9-41D8-4100-A102-98A08290E916}"/>
              </a:ext>
            </a:extLst>
          </p:cNvPr>
          <p:cNvSpPr>
            <a:spLocks noGrp="1"/>
          </p:cNvSpPr>
          <p:nvPr>
            <p:ph idx="1"/>
          </p:nvPr>
        </p:nvSpPr>
        <p:spPr>
          <a:xfrm>
            <a:off x="7691993" y="1780112"/>
            <a:ext cx="3859741" cy="3880773"/>
          </a:xfrm>
          <a:solidFill>
            <a:schemeClr val="bg1"/>
          </a:solidFill>
        </p:spPr>
        <p:txBody>
          <a:bodyPr>
            <a:normAutofit/>
          </a:bodyPr>
          <a:lstStyle/>
          <a:p>
            <a:r>
              <a:rPr lang="en-US" b="1" dirty="0" err="1">
                <a:solidFill>
                  <a:srgbClr val="3C3CEA"/>
                </a:solidFill>
              </a:rPr>
              <a:t>Matlab</a:t>
            </a:r>
            <a:r>
              <a:rPr lang="en-US" b="1" dirty="0">
                <a:solidFill>
                  <a:srgbClr val="3C3CEA"/>
                </a:solidFill>
              </a:rPr>
              <a:t> tool for reconstruction of ‘</a:t>
            </a:r>
            <a:r>
              <a:rPr lang="en-US" b="1" dirty="0" err="1">
                <a:solidFill>
                  <a:srgbClr val="3C3CEA"/>
                </a:solidFill>
              </a:rPr>
              <a:t>BrainPET</a:t>
            </a:r>
            <a:r>
              <a:rPr lang="en-US" b="1" dirty="0">
                <a:solidFill>
                  <a:srgbClr val="3C3CEA"/>
                </a:solidFill>
              </a:rPr>
              <a:t>’ PET-MR data (Bay 6 )</a:t>
            </a:r>
          </a:p>
          <a:p>
            <a:pPr lvl="1"/>
            <a:endParaRPr lang="en-US" dirty="0"/>
          </a:p>
          <a:p>
            <a:pPr lvl="1"/>
            <a:r>
              <a:rPr lang="en-US" dirty="0"/>
              <a:t>Attenuation correction</a:t>
            </a:r>
          </a:p>
          <a:p>
            <a:pPr lvl="1"/>
            <a:r>
              <a:rPr lang="en-US" dirty="0"/>
              <a:t>Motion correction</a:t>
            </a:r>
          </a:p>
        </p:txBody>
      </p:sp>
      <p:sp>
        <p:nvSpPr>
          <p:cNvPr id="2" name="Title 1"/>
          <p:cNvSpPr>
            <a:spLocks noGrp="1"/>
          </p:cNvSpPr>
          <p:nvPr>
            <p:ph type="title"/>
          </p:nvPr>
        </p:nvSpPr>
        <p:spPr/>
        <p:txBody>
          <a:bodyPr/>
          <a:lstStyle/>
          <a:p>
            <a:r>
              <a:rPr lang="en-US" dirty="0" err="1"/>
              <a:t>Masamune</a:t>
            </a:r>
            <a:endParaRPr lang="en-US" dirty="0"/>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112</a:t>
            </a:fld>
            <a:endParaRPr lang="en-US" dirty="0"/>
          </a:p>
        </p:txBody>
      </p:sp>
      <p:sp>
        <p:nvSpPr>
          <p:cNvPr id="8" name="Rectangle 7">
            <a:extLst>
              <a:ext uri="{FF2B5EF4-FFF2-40B4-BE49-F238E27FC236}">
                <a16:creationId xmlns:a16="http://schemas.microsoft.com/office/drawing/2014/main" id="{5F3F74DC-826E-4039-BFB7-3211578D0F0C}"/>
              </a:ext>
            </a:extLst>
          </p:cNvPr>
          <p:cNvSpPr/>
          <p:nvPr/>
        </p:nvSpPr>
        <p:spPr>
          <a:xfrm>
            <a:off x="1604231" y="793422"/>
            <a:ext cx="8017390" cy="338554"/>
          </a:xfrm>
          <a:prstGeom prst="rect">
            <a:avLst/>
          </a:prstGeom>
        </p:spPr>
        <p:txBody>
          <a:bodyPr wrap="square">
            <a:spAutoFit/>
          </a:bodyPr>
          <a:lstStyle/>
          <a:p>
            <a:r>
              <a:rPr lang="en-US" sz="1600" dirty="0">
                <a:hlinkClick r:id="rId3"/>
              </a:rPr>
              <a:t>http://people.fas.harvard.edu/~kastman/nwlabs_pipeline/pet-recon-mgh.html</a:t>
            </a:r>
            <a:endParaRPr lang="en-US" sz="1600" dirty="0"/>
          </a:p>
        </p:txBody>
      </p:sp>
      <p:pic>
        <p:nvPicPr>
          <p:cNvPr id="10" name="Picture 9" descr="A screenshot of a cell phone&#10;&#10;Description automatically generated">
            <a:extLst>
              <a:ext uri="{FF2B5EF4-FFF2-40B4-BE49-F238E27FC236}">
                <a16:creationId xmlns:a16="http://schemas.microsoft.com/office/drawing/2014/main" id="{A4A60005-D976-4E60-A3A7-0A292AB6C67C}"/>
              </a:ext>
            </a:extLst>
          </p:cNvPr>
          <p:cNvPicPr>
            <a:picLocks noChangeAspect="1"/>
          </p:cNvPicPr>
          <p:nvPr/>
        </p:nvPicPr>
        <p:blipFill>
          <a:blip r:embed="rId4"/>
          <a:stretch>
            <a:fillRect/>
          </a:stretch>
        </p:blipFill>
        <p:spPr>
          <a:xfrm>
            <a:off x="1665515" y="1166609"/>
            <a:ext cx="5718148" cy="4931062"/>
          </a:xfrm>
          <a:prstGeom prst="rect">
            <a:avLst/>
          </a:prstGeom>
        </p:spPr>
      </p:pic>
      <p:sp>
        <p:nvSpPr>
          <p:cNvPr id="29" name="Rectangle 28">
            <a:extLst>
              <a:ext uri="{FF2B5EF4-FFF2-40B4-BE49-F238E27FC236}">
                <a16:creationId xmlns:a16="http://schemas.microsoft.com/office/drawing/2014/main" id="{63B4BAF8-E0E5-4F15-941F-7FFC590AF0A0}"/>
              </a:ext>
            </a:extLst>
          </p:cNvPr>
          <p:cNvSpPr/>
          <p:nvPr/>
        </p:nvSpPr>
        <p:spPr>
          <a:xfrm>
            <a:off x="4591116" y="5085080"/>
            <a:ext cx="2620452" cy="1034825"/>
          </a:xfrm>
          <a:custGeom>
            <a:avLst/>
            <a:gdLst>
              <a:gd name="connsiteX0" fmla="*/ 0 w 2620452"/>
              <a:gd name="connsiteY0" fmla="*/ 0 h 1034825"/>
              <a:gd name="connsiteX1" fmla="*/ 602704 w 2620452"/>
              <a:gd name="connsiteY1" fmla="*/ 0 h 1034825"/>
              <a:gd name="connsiteX2" fmla="*/ 1310226 w 2620452"/>
              <a:gd name="connsiteY2" fmla="*/ 0 h 1034825"/>
              <a:gd name="connsiteX3" fmla="*/ 1912930 w 2620452"/>
              <a:gd name="connsiteY3" fmla="*/ 0 h 1034825"/>
              <a:gd name="connsiteX4" fmla="*/ 2620452 w 2620452"/>
              <a:gd name="connsiteY4" fmla="*/ 0 h 1034825"/>
              <a:gd name="connsiteX5" fmla="*/ 2620452 w 2620452"/>
              <a:gd name="connsiteY5" fmla="*/ 517413 h 1034825"/>
              <a:gd name="connsiteX6" fmla="*/ 2620452 w 2620452"/>
              <a:gd name="connsiteY6" fmla="*/ 1034825 h 1034825"/>
              <a:gd name="connsiteX7" fmla="*/ 1991544 w 2620452"/>
              <a:gd name="connsiteY7" fmla="*/ 1034825 h 1034825"/>
              <a:gd name="connsiteX8" fmla="*/ 1284021 w 2620452"/>
              <a:gd name="connsiteY8" fmla="*/ 1034825 h 1034825"/>
              <a:gd name="connsiteX9" fmla="*/ 602704 w 2620452"/>
              <a:gd name="connsiteY9" fmla="*/ 1034825 h 1034825"/>
              <a:gd name="connsiteX10" fmla="*/ 0 w 2620452"/>
              <a:gd name="connsiteY10" fmla="*/ 1034825 h 1034825"/>
              <a:gd name="connsiteX11" fmla="*/ 0 w 2620452"/>
              <a:gd name="connsiteY11" fmla="*/ 538109 h 1034825"/>
              <a:gd name="connsiteX12" fmla="*/ 0 w 2620452"/>
              <a:gd name="connsiteY12" fmla="*/ 0 h 103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20452" h="1034825" extrusionOk="0">
                <a:moveTo>
                  <a:pt x="0" y="0"/>
                </a:moveTo>
                <a:cubicBezTo>
                  <a:pt x="260836" y="-25206"/>
                  <a:pt x="307019" y="1060"/>
                  <a:pt x="602704" y="0"/>
                </a:cubicBezTo>
                <a:cubicBezTo>
                  <a:pt x="898389" y="-1060"/>
                  <a:pt x="1053636" y="-13653"/>
                  <a:pt x="1310226" y="0"/>
                </a:cubicBezTo>
                <a:cubicBezTo>
                  <a:pt x="1566816" y="13653"/>
                  <a:pt x="1620256" y="-28555"/>
                  <a:pt x="1912930" y="0"/>
                </a:cubicBezTo>
                <a:cubicBezTo>
                  <a:pt x="2205604" y="28555"/>
                  <a:pt x="2382554" y="-33296"/>
                  <a:pt x="2620452" y="0"/>
                </a:cubicBezTo>
                <a:cubicBezTo>
                  <a:pt x="2617789" y="155917"/>
                  <a:pt x="2634969" y="259173"/>
                  <a:pt x="2620452" y="517413"/>
                </a:cubicBezTo>
                <a:cubicBezTo>
                  <a:pt x="2605935" y="775653"/>
                  <a:pt x="2645100" y="820746"/>
                  <a:pt x="2620452" y="1034825"/>
                </a:cubicBezTo>
                <a:cubicBezTo>
                  <a:pt x="2388373" y="1033740"/>
                  <a:pt x="2172988" y="1007684"/>
                  <a:pt x="1991544" y="1034825"/>
                </a:cubicBezTo>
                <a:cubicBezTo>
                  <a:pt x="1810100" y="1061966"/>
                  <a:pt x="1608328" y="1063133"/>
                  <a:pt x="1284021" y="1034825"/>
                </a:cubicBezTo>
                <a:cubicBezTo>
                  <a:pt x="959714" y="1006517"/>
                  <a:pt x="839139" y="1048792"/>
                  <a:pt x="602704" y="1034825"/>
                </a:cubicBezTo>
                <a:cubicBezTo>
                  <a:pt x="366269" y="1020858"/>
                  <a:pt x="126934" y="1043133"/>
                  <a:pt x="0" y="1034825"/>
                </a:cubicBezTo>
                <a:cubicBezTo>
                  <a:pt x="22106" y="837097"/>
                  <a:pt x="-725" y="674941"/>
                  <a:pt x="0" y="538109"/>
                </a:cubicBezTo>
                <a:cubicBezTo>
                  <a:pt x="725" y="401277"/>
                  <a:pt x="910" y="224222"/>
                  <a:pt x="0" y="0"/>
                </a:cubicBezTo>
                <a:close/>
              </a:path>
            </a:pathLst>
          </a:custGeom>
          <a:noFill/>
          <a:ln w="38100">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ln w="28575">
                <a:solidFill>
                  <a:schemeClr val="tx1"/>
                </a:solidFill>
              </a:ln>
            </a:endParaRPr>
          </a:p>
        </p:txBody>
      </p:sp>
      <p:pic>
        <p:nvPicPr>
          <p:cNvPr id="19" name="Picture 18" descr="A screenshot of a cell phone&#10;&#10;Description automatically generated">
            <a:extLst>
              <a:ext uri="{FF2B5EF4-FFF2-40B4-BE49-F238E27FC236}">
                <a16:creationId xmlns:a16="http://schemas.microsoft.com/office/drawing/2014/main" id="{A091EBB2-97CC-49E6-891F-8318D42F6270}"/>
              </a:ext>
            </a:extLst>
          </p:cNvPr>
          <p:cNvPicPr>
            <a:picLocks noChangeAspect="1"/>
          </p:cNvPicPr>
          <p:nvPr/>
        </p:nvPicPr>
        <p:blipFill rotWithShape="1">
          <a:blip r:embed="rId5"/>
          <a:srcRect l="5943" t="80404" r="8635" b="7059"/>
          <a:stretch/>
        </p:blipFill>
        <p:spPr>
          <a:xfrm>
            <a:off x="7688857" y="4737905"/>
            <a:ext cx="4074117" cy="833121"/>
          </a:xfrm>
          <a:prstGeom prst="rect">
            <a:avLst/>
          </a:prstGeom>
          <a:ln>
            <a:solidFill>
              <a:schemeClr val="tx1"/>
            </a:solidFill>
          </a:ln>
        </p:spPr>
      </p:pic>
    </p:spTree>
    <p:extLst>
      <p:ext uri="{BB962C8B-B14F-4D97-AF65-F5344CB8AC3E}">
        <p14:creationId xmlns:p14="http://schemas.microsoft.com/office/powerpoint/2010/main" val="67717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53487A9-41D8-4100-A102-98A08290E916}"/>
              </a:ext>
            </a:extLst>
          </p:cNvPr>
          <p:cNvSpPr>
            <a:spLocks noGrp="1"/>
          </p:cNvSpPr>
          <p:nvPr>
            <p:ph idx="1"/>
          </p:nvPr>
        </p:nvSpPr>
        <p:spPr>
          <a:xfrm>
            <a:off x="7691993" y="1780112"/>
            <a:ext cx="3859741" cy="3880773"/>
          </a:xfrm>
          <a:solidFill>
            <a:schemeClr val="bg1"/>
          </a:solidFill>
        </p:spPr>
        <p:txBody>
          <a:bodyPr>
            <a:normAutofit/>
          </a:bodyPr>
          <a:lstStyle/>
          <a:p>
            <a:r>
              <a:rPr lang="en-US" b="1" dirty="0" err="1">
                <a:solidFill>
                  <a:srgbClr val="3C3CEA"/>
                </a:solidFill>
              </a:rPr>
              <a:t>Matlab</a:t>
            </a:r>
            <a:r>
              <a:rPr lang="en-US" b="1" dirty="0">
                <a:solidFill>
                  <a:srgbClr val="3C3CEA"/>
                </a:solidFill>
              </a:rPr>
              <a:t> tool for reconstruction of ‘</a:t>
            </a:r>
            <a:r>
              <a:rPr lang="en-US" b="1" dirty="0" err="1">
                <a:solidFill>
                  <a:srgbClr val="3C3CEA"/>
                </a:solidFill>
              </a:rPr>
              <a:t>BrainPET</a:t>
            </a:r>
            <a:r>
              <a:rPr lang="en-US" b="1" dirty="0">
                <a:solidFill>
                  <a:srgbClr val="3C3CEA"/>
                </a:solidFill>
              </a:rPr>
              <a:t>’ PET-MR data (Bay 6 )</a:t>
            </a:r>
          </a:p>
          <a:p>
            <a:pPr lvl="1"/>
            <a:endParaRPr lang="en-US" dirty="0"/>
          </a:p>
          <a:p>
            <a:pPr lvl="1"/>
            <a:r>
              <a:rPr lang="en-US" dirty="0"/>
              <a:t>Attenuation correction</a:t>
            </a:r>
          </a:p>
          <a:p>
            <a:pPr lvl="1"/>
            <a:r>
              <a:rPr lang="en-US" dirty="0"/>
              <a:t>Motion correction</a:t>
            </a:r>
          </a:p>
          <a:p>
            <a:pPr lvl="1"/>
            <a:r>
              <a:rPr lang="en-US" dirty="0"/>
              <a:t>Data reconstruction</a:t>
            </a:r>
          </a:p>
          <a:p>
            <a:pPr lvl="1"/>
            <a:r>
              <a:rPr lang="en-US" dirty="0"/>
              <a:t>File conversion</a:t>
            </a:r>
          </a:p>
          <a:p>
            <a:pPr lvl="1"/>
            <a:r>
              <a:rPr lang="en-US" dirty="0"/>
              <a:t>ROI segmentation</a:t>
            </a:r>
          </a:p>
          <a:p>
            <a:pPr lvl="1"/>
            <a:r>
              <a:rPr lang="en-US" dirty="0"/>
              <a:t>TAC analysis</a:t>
            </a:r>
          </a:p>
        </p:txBody>
      </p:sp>
      <p:sp>
        <p:nvSpPr>
          <p:cNvPr id="2" name="Title 1"/>
          <p:cNvSpPr>
            <a:spLocks noGrp="1"/>
          </p:cNvSpPr>
          <p:nvPr>
            <p:ph type="title"/>
          </p:nvPr>
        </p:nvSpPr>
        <p:spPr/>
        <p:txBody>
          <a:bodyPr/>
          <a:lstStyle/>
          <a:p>
            <a:r>
              <a:rPr lang="en-US" dirty="0" err="1"/>
              <a:t>Masamune</a:t>
            </a:r>
            <a:endParaRPr lang="en-US" dirty="0"/>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113</a:t>
            </a:fld>
            <a:endParaRPr lang="en-US" dirty="0"/>
          </a:p>
        </p:txBody>
      </p:sp>
      <p:sp>
        <p:nvSpPr>
          <p:cNvPr id="8" name="Rectangle 7">
            <a:extLst>
              <a:ext uri="{FF2B5EF4-FFF2-40B4-BE49-F238E27FC236}">
                <a16:creationId xmlns:a16="http://schemas.microsoft.com/office/drawing/2014/main" id="{5F3F74DC-826E-4039-BFB7-3211578D0F0C}"/>
              </a:ext>
            </a:extLst>
          </p:cNvPr>
          <p:cNvSpPr/>
          <p:nvPr/>
        </p:nvSpPr>
        <p:spPr>
          <a:xfrm>
            <a:off x="1604231" y="793422"/>
            <a:ext cx="8017390" cy="338554"/>
          </a:xfrm>
          <a:prstGeom prst="rect">
            <a:avLst/>
          </a:prstGeom>
        </p:spPr>
        <p:txBody>
          <a:bodyPr wrap="square">
            <a:spAutoFit/>
          </a:bodyPr>
          <a:lstStyle/>
          <a:p>
            <a:r>
              <a:rPr lang="en-US" sz="1600" dirty="0">
                <a:hlinkClick r:id="rId3"/>
              </a:rPr>
              <a:t>http://people.fas.harvard.edu/~kastman/nwlabs_pipeline/pet-recon-mgh.html</a:t>
            </a:r>
            <a:endParaRPr lang="en-US" sz="1600" dirty="0"/>
          </a:p>
        </p:txBody>
      </p:sp>
      <p:pic>
        <p:nvPicPr>
          <p:cNvPr id="10" name="Picture 9" descr="A screenshot of a cell phone&#10;&#10;Description automatically generated">
            <a:extLst>
              <a:ext uri="{FF2B5EF4-FFF2-40B4-BE49-F238E27FC236}">
                <a16:creationId xmlns:a16="http://schemas.microsoft.com/office/drawing/2014/main" id="{A4A60005-D976-4E60-A3A7-0A292AB6C67C}"/>
              </a:ext>
            </a:extLst>
          </p:cNvPr>
          <p:cNvPicPr>
            <a:picLocks noChangeAspect="1"/>
          </p:cNvPicPr>
          <p:nvPr/>
        </p:nvPicPr>
        <p:blipFill>
          <a:blip r:embed="rId4"/>
          <a:stretch>
            <a:fillRect/>
          </a:stretch>
        </p:blipFill>
        <p:spPr>
          <a:xfrm>
            <a:off x="1665515" y="1166609"/>
            <a:ext cx="5718148" cy="4931062"/>
          </a:xfrm>
          <a:prstGeom prst="rect">
            <a:avLst/>
          </a:prstGeom>
        </p:spPr>
      </p:pic>
      <p:sp>
        <p:nvSpPr>
          <p:cNvPr id="24" name="Rectangle 23">
            <a:extLst>
              <a:ext uri="{FF2B5EF4-FFF2-40B4-BE49-F238E27FC236}">
                <a16:creationId xmlns:a16="http://schemas.microsoft.com/office/drawing/2014/main" id="{1C5F4C1A-580D-45B4-B3D1-D1F021C78117}"/>
              </a:ext>
            </a:extLst>
          </p:cNvPr>
          <p:cNvSpPr/>
          <p:nvPr/>
        </p:nvSpPr>
        <p:spPr>
          <a:xfrm>
            <a:off x="1840991" y="4469384"/>
            <a:ext cx="1292351" cy="1577608"/>
          </a:xfrm>
          <a:custGeom>
            <a:avLst/>
            <a:gdLst>
              <a:gd name="connsiteX0" fmla="*/ 0 w 1292351"/>
              <a:gd name="connsiteY0" fmla="*/ 0 h 1577608"/>
              <a:gd name="connsiteX1" fmla="*/ 620328 w 1292351"/>
              <a:gd name="connsiteY1" fmla="*/ 0 h 1577608"/>
              <a:gd name="connsiteX2" fmla="*/ 1292351 w 1292351"/>
              <a:gd name="connsiteY2" fmla="*/ 0 h 1577608"/>
              <a:gd name="connsiteX3" fmla="*/ 1292351 w 1292351"/>
              <a:gd name="connsiteY3" fmla="*/ 494317 h 1577608"/>
              <a:gd name="connsiteX4" fmla="*/ 1292351 w 1292351"/>
              <a:gd name="connsiteY4" fmla="*/ 988634 h 1577608"/>
              <a:gd name="connsiteX5" fmla="*/ 1292351 w 1292351"/>
              <a:gd name="connsiteY5" fmla="*/ 1577608 h 1577608"/>
              <a:gd name="connsiteX6" fmla="*/ 646176 w 1292351"/>
              <a:gd name="connsiteY6" fmla="*/ 1577608 h 1577608"/>
              <a:gd name="connsiteX7" fmla="*/ 0 w 1292351"/>
              <a:gd name="connsiteY7" fmla="*/ 1577608 h 1577608"/>
              <a:gd name="connsiteX8" fmla="*/ 0 w 1292351"/>
              <a:gd name="connsiteY8" fmla="*/ 1020187 h 1577608"/>
              <a:gd name="connsiteX9" fmla="*/ 0 w 1292351"/>
              <a:gd name="connsiteY9" fmla="*/ 541645 h 1577608"/>
              <a:gd name="connsiteX10" fmla="*/ 0 w 1292351"/>
              <a:gd name="connsiteY10" fmla="*/ 0 h 1577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2351" h="1577608" extrusionOk="0">
                <a:moveTo>
                  <a:pt x="0" y="0"/>
                </a:moveTo>
                <a:cubicBezTo>
                  <a:pt x="151596" y="18326"/>
                  <a:pt x="345051" y="6673"/>
                  <a:pt x="620328" y="0"/>
                </a:cubicBezTo>
                <a:cubicBezTo>
                  <a:pt x="895605" y="-6673"/>
                  <a:pt x="1080870" y="32308"/>
                  <a:pt x="1292351" y="0"/>
                </a:cubicBezTo>
                <a:cubicBezTo>
                  <a:pt x="1314988" y="223610"/>
                  <a:pt x="1277038" y="294665"/>
                  <a:pt x="1292351" y="494317"/>
                </a:cubicBezTo>
                <a:cubicBezTo>
                  <a:pt x="1307664" y="693969"/>
                  <a:pt x="1299346" y="869553"/>
                  <a:pt x="1292351" y="988634"/>
                </a:cubicBezTo>
                <a:cubicBezTo>
                  <a:pt x="1285356" y="1107715"/>
                  <a:pt x="1305000" y="1348815"/>
                  <a:pt x="1292351" y="1577608"/>
                </a:cubicBezTo>
                <a:cubicBezTo>
                  <a:pt x="1064303" y="1587747"/>
                  <a:pt x="863431" y="1598939"/>
                  <a:pt x="646176" y="1577608"/>
                </a:cubicBezTo>
                <a:cubicBezTo>
                  <a:pt x="428922" y="1556277"/>
                  <a:pt x="315378" y="1559911"/>
                  <a:pt x="0" y="1577608"/>
                </a:cubicBezTo>
                <a:cubicBezTo>
                  <a:pt x="-20193" y="1304691"/>
                  <a:pt x="-6126" y="1216808"/>
                  <a:pt x="0" y="1020187"/>
                </a:cubicBezTo>
                <a:cubicBezTo>
                  <a:pt x="6126" y="823566"/>
                  <a:pt x="-15665" y="671912"/>
                  <a:pt x="0" y="541645"/>
                </a:cubicBezTo>
                <a:cubicBezTo>
                  <a:pt x="15665" y="411378"/>
                  <a:pt x="-9494" y="165278"/>
                  <a:pt x="0" y="0"/>
                </a:cubicBezTo>
                <a:close/>
              </a:path>
            </a:pathLst>
          </a:custGeom>
          <a:noFill/>
          <a:ln w="38100">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ln w="28575">
                <a:solidFill>
                  <a:schemeClr val="tx1"/>
                </a:solidFill>
              </a:ln>
            </a:endParaRPr>
          </a:p>
        </p:txBody>
      </p:sp>
      <p:pic>
        <p:nvPicPr>
          <p:cNvPr id="18" name="Picture 17" descr="A picture containing clock, holding, sitting, room&#10;&#10;Description automatically generated">
            <a:extLst>
              <a:ext uri="{FF2B5EF4-FFF2-40B4-BE49-F238E27FC236}">
                <a16:creationId xmlns:a16="http://schemas.microsoft.com/office/drawing/2014/main" id="{9F10F836-F015-4A27-A66E-D6C904DC585E}"/>
              </a:ext>
            </a:extLst>
          </p:cNvPr>
          <p:cNvPicPr>
            <a:picLocks noChangeAspect="1"/>
          </p:cNvPicPr>
          <p:nvPr/>
        </p:nvPicPr>
        <p:blipFill>
          <a:blip r:embed="rId5"/>
          <a:stretch>
            <a:fillRect/>
          </a:stretch>
        </p:blipFill>
        <p:spPr>
          <a:xfrm>
            <a:off x="7691993" y="2429629"/>
            <a:ext cx="3051459" cy="3668042"/>
          </a:xfrm>
          <a:prstGeom prst="rect">
            <a:avLst/>
          </a:prstGeom>
          <a:ln>
            <a:solidFill>
              <a:schemeClr val="tx1"/>
            </a:solidFill>
          </a:ln>
        </p:spPr>
      </p:pic>
    </p:spTree>
    <p:extLst>
      <p:ext uri="{BB962C8B-B14F-4D97-AF65-F5344CB8AC3E}">
        <p14:creationId xmlns:p14="http://schemas.microsoft.com/office/powerpoint/2010/main" val="55938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53487A9-41D8-4100-A102-98A08290E916}"/>
              </a:ext>
            </a:extLst>
          </p:cNvPr>
          <p:cNvSpPr>
            <a:spLocks noGrp="1"/>
          </p:cNvSpPr>
          <p:nvPr>
            <p:ph idx="1"/>
          </p:nvPr>
        </p:nvSpPr>
        <p:spPr>
          <a:xfrm>
            <a:off x="7691993" y="1780112"/>
            <a:ext cx="3859741" cy="3880773"/>
          </a:xfrm>
          <a:solidFill>
            <a:schemeClr val="bg1"/>
          </a:solidFill>
        </p:spPr>
        <p:txBody>
          <a:bodyPr>
            <a:normAutofit/>
          </a:bodyPr>
          <a:lstStyle/>
          <a:p>
            <a:r>
              <a:rPr lang="en-US" b="1" dirty="0" err="1">
                <a:solidFill>
                  <a:srgbClr val="3C3CEA"/>
                </a:solidFill>
              </a:rPr>
              <a:t>Matlab</a:t>
            </a:r>
            <a:r>
              <a:rPr lang="en-US" b="1" dirty="0">
                <a:solidFill>
                  <a:srgbClr val="3C3CEA"/>
                </a:solidFill>
              </a:rPr>
              <a:t> tool for reconstruction of ‘</a:t>
            </a:r>
            <a:r>
              <a:rPr lang="en-US" b="1" dirty="0" err="1">
                <a:solidFill>
                  <a:srgbClr val="3C3CEA"/>
                </a:solidFill>
              </a:rPr>
              <a:t>BrainPET</a:t>
            </a:r>
            <a:r>
              <a:rPr lang="en-US" b="1" dirty="0">
                <a:solidFill>
                  <a:srgbClr val="3C3CEA"/>
                </a:solidFill>
              </a:rPr>
              <a:t>’ PET-MR data (Bay 6 )</a:t>
            </a:r>
          </a:p>
          <a:p>
            <a:pPr lvl="1"/>
            <a:endParaRPr lang="en-US" dirty="0"/>
          </a:p>
          <a:p>
            <a:pPr lvl="1"/>
            <a:r>
              <a:rPr lang="en-US" dirty="0"/>
              <a:t>Attenuation correction</a:t>
            </a:r>
          </a:p>
          <a:p>
            <a:pPr lvl="1"/>
            <a:r>
              <a:rPr lang="en-US" dirty="0"/>
              <a:t>Motion correction</a:t>
            </a:r>
          </a:p>
          <a:p>
            <a:pPr lvl="1"/>
            <a:r>
              <a:rPr lang="en-US" dirty="0"/>
              <a:t>Data reconstruction</a:t>
            </a:r>
          </a:p>
          <a:p>
            <a:pPr lvl="1"/>
            <a:r>
              <a:rPr lang="en-US" dirty="0"/>
              <a:t>File conversion</a:t>
            </a:r>
          </a:p>
        </p:txBody>
      </p:sp>
      <p:sp>
        <p:nvSpPr>
          <p:cNvPr id="2" name="Title 1"/>
          <p:cNvSpPr>
            <a:spLocks noGrp="1"/>
          </p:cNvSpPr>
          <p:nvPr>
            <p:ph type="title"/>
          </p:nvPr>
        </p:nvSpPr>
        <p:spPr/>
        <p:txBody>
          <a:bodyPr/>
          <a:lstStyle/>
          <a:p>
            <a:r>
              <a:rPr lang="en-US" dirty="0" err="1"/>
              <a:t>Masamune</a:t>
            </a:r>
            <a:endParaRPr lang="en-US" dirty="0"/>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114</a:t>
            </a:fld>
            <a:endParaRPr lang="en-US" dirty="0"/>
          </a:p>
        </p:txBody>
      </p:sp>
      <p:sp>
        <p:nvSpPr>
          <p:cNvPr id="8" name="Rectangle 7">
            <a:extLst>
              <a:ext uri="{FF2B5EF4-FFF2-40B4-BE49-F238E27FC236}">
                <a16:creationId xmlns:a16="http://schemas.microsoft.com/office/drawing/2014/main" id="{5F3F74DC-826E-4039-BFB7-3211578D0F0C}"/>
              </a:ext>
            </a:extLst>
          </p:cNvPr>
          <p:cNvSpPr/>
          <p:nvPr/>
        </p:nvSpPr>
        <p:spPr>
          <a:xfrm>
            <a:off x="1604231" y="793422"/>
            <a:ext cx="8017390" cy="338554"/>
          </a:xfrm>
          <a:prstGeom prst="rect">
            <a:avLst/>
          </a:prstGeom>
        </p:spPr>
        <p:txBody>
          <a:bodyPr wrap="square">
            <a:spAutoFit/>
          </a:bodyPr>
          <a:lstStyle/>
          <a:p>
            <a:r>
              <a:rPr lang="en-US" sz="1600" dirty="0">
                <a:hlinkClick r:id="rId3"/>
              </a:rPr>
              <a:t>http://people.fas.harvard.edu/~kastman/nwlabs_pipeline/pet-recon-mgh.html</a:t>
            </a:r>
            <a:endParaRPr lang="en-US" sz="1600" dirty="0"/>
          </a:p>
        </p:txBody>
      </p:sp>
      <p:pic>
        <p:nvPicPr>
          <p:cNvPr id="10" name="Picture 9" descr="A screenshot of a cell phone&#10;&#10;Description automatically generated">
            <a:extLst>
              <a:ext uri="{FF2B5EF4-FFF2-40B4-BE49-F238E27FC236}">
                <a16:creationId xmlns:a16="http://schemas.microsoft.com/office/drawing/2014/main" id="{A4A60005-D976-4E60-A3A7-0A292AB6C67C}"/>
              </a:ext>
            </a:extLst>
          </p:cNvPr>
          <p:cNvPicPr>
            <a:picLocks noChangeAspect="1"/>
          </p:cNvPicPr>
          <p:nvPr/>
        </p:nvPicPr>
        <p:blipFill>
          <a:blip r:embed="rId4"/>
          <a:stretch>
            <a:fillRect/>
          </a:stretch>
        </p:blipFill>
        <p:spPr>
          <a:xfrm>
            <a:off x="1665515" y="1166609"/>
            <a:ext cx="5718148" cy="4931062"/>
          </a:xfrm>
          <a:prstGeom prst="rect">
            <a:avLst/>
          </a:prstGeom>
        </p:spPr>
      </p:pic>
      <p:sp>
        <p:nvSpPr>
          <p:cNvPr id="28" name="Rectangle 27">
            <a:extLst>
              <a:ext uri="{FF2B5EF4-FFF2-40B4-BE49-F238E27FC236}">
                <a16:creationId xmlns:a16="http://schemas.microsoft.com/office/drawing/2014/main" id="{4A38AEAB-2338-4CC8-8747-6C606ED84F84}"/>
              </a:ext>
            </a:extLst>
          </p:cNvPr>
          <p:cNvSpPr/>
          <p:nvPr/>
        </p:nvSpPr>
        <p:spPr>
          <a:xfrm>
            <a:off x="4603308" y="2133902"/>
            <a:ext cx="2620452" cy="3024329"/>
          </a:xfrm>
          <a:custGeom>
            <a:avLst/>
            <a:gdLst>
              <a:gd name="connsiteX0" fmla="*/ 0 w 2620452"/>
              <a:gd name="connsiteY0" fmla="*/ 0 h 3024329"/>
              <a:gd name="connsiteX1" fmla="*/ 602704 w 2620452"/>
              <a:gd name="connsiteY1" fmla="*/ 0 h 3024329"/>
              <a:gd name="connsiteX2" fmla="*/ 1310226 w 2620452"/>
              <a:gd name="connsiteY2" fmla="*/ 0 h 3024329"/>
              <a:gd name="connsiteX3" fmla="*/ 1912930 w 2620452"/>
              <a:gd name="connsiteY3" fmla="*/ 0 h 3024329"/>
              <a:gd name="connsiteX4" fmla="*/ 2620452 w 2620452"/>
              <a:gd name="connsiteY4" fmla="*/ 0 h 3024329"/>
              <a:gd name="connsiteX5" fmla="*/ 2620452 w 2620452"/>
              <a:gd name="connsiteY5" fmla="*/ 604866 h 3024329"/>
              <a:gd name="connsiteX6" fmla="*/ 2620452 w 2620452"/>
              <a:gd name="connsiteY6" fmla="*/ 1209732 h 3024329"/>
              <a:gd name="connsiteX7" fmla="*/ 2620452 w 2620452"/>
              <a:gd name="connsiteY7" fmla="*/ 1784354 h 3024329"/>
              <a:gd name="connsiteX8" fmla="*/ 2620452 w 2620452"/>
              <a:gd name="connsiteY8" fmla="*/ 2419463 h 3024329"/>
              <a:gd name="connsiteX9" fmla="*/ 2620452 w 2620452"/>
              <a:gd name="connsiteY9" fmla="*/ 3024329 h 3024329"/>
              <a:gd name="connsiteX10" fmla="*/ 1965339 w 2620452"/>
              <a:gd name="connsiteY10" fmla="*/ 3024329 h 3024329"/>
              <a:gd name="connsiteX11" fmla="*/ 1362635 w 2620452"/>
              <a:gd name="connsiteY11" fmla="*/ 3024329 h 3024329"/>
              <a:gd name="connsiteX12" fmla="*/ 733727 w 2620452"/>
              <a:gd name="connsiteY12" fmla="*/ 3024329 h 3024329"/>
              <a:gd name="connsiteX13" fmla="*/ 0 w 2620452"/>
              <a:gd name="connsiteY13" fmla="*/ 3024329 h 3024329"/>
              <a:gd name="connsiteX14" fmla="*/ 0 w 2620452"/>
              <a:gd name="connsiteY14" fmla="*/ 2389220 h 3024329"/>
              <a:gd name="connsiteX15" fmla="*/ 0 w 2620452"/>
              <a:gd name="connsiteY15" fmla="*/ 1875084 h 3024329"/>
              <a:gd name="connsiteX16" fmla="*/ 0 w 2620452"/>
              <a:gd name="connsiteY16" fmla="*/ 1270218 h 3024329"/>
              <a:gd name="connsiteX17" fmla="*/ 0 w 2620452"/>
              <a:gd name="connsiteY17" fmla="*/ 725839 h 3024329"/>
              <a:gd name="connsiteX18" fmla="*/ 0 w 2620452"/>
              <a:gd name="connsiteY18" fmla="*/ 0 h 302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20452" h="3024329" extrusionOk="0">
                <a:moveTo>
                  <a:pt x="0" y="0"/>
                </a:moveTo>
                <a:cubicBezTo>
                  <a:pt x="260836" y="-25206"/>
                  <a:pt x="307019" y="1060"/>
                  <a:pt x="602704" y="0"/>
                </a:cubicBezTo>
                <a:cubicBezTo>
                  <a:pt x="898389" y="-1060"/>
                  <a:pt x="1053636" y="-13653"/>
                  <a:pt x="1310226" y="0"/>
                </a:cubicBezTo>
                <a:cubicBezTo>
                  <a:pt x="1566816" y="13653"/>
                  <a:pt x="1620256" y="-28555"/>
                  <a:pt x="1912930" y="0"/>
                </a:cubicBezTo>
                <a:cubicBezTo>
                  <a:pt x="2205604" y="28555"/>
                  <a:pt x="2382554" y="-33296"/>
                  <a:pt x="2620452" y="0"/>
                </a:cubicBezTo>
                <a:cubicBezTo>
                  <a:pt x="2650386" y="127451"/>
                  <a:pt x="2619893" y="469536"/>
                  <a:pt x="2620452" y="604866"/>
                </a:cubicBezTo>
                <a:cubicBezTo>
                  <a:pt x="2621011" y="740196"/>
                  <a:pt x="2640531" y="938599"/>
                  <a:pt x="2620452" y="1209732"/>
                </a:cubicBezTo>
                <a:cubicBezTo>
                  <a:pt x="2600373" y="1480865"/>
                  <a:pt x="2645235" y="1657738"/>
                  <a:pt x="2620452" y="1784354"/>
                </a:cubicBezTo>
                <a:cubicBezTo>
                  <a:pt x="2595669" y="1910970"/>
                  <a:pt x="2601885" y="2250423"/>
                  <a:pt x="2620452" y="2419463"/>
                </a:cubicBezTo>
                <a:cubicBezTo>
                  <a:pt x="2639019" y="2588503"/>
                  <a:pt x="2612450" y="2875047"/>
                  <a:pt x="2620452" y="3024329"/>
                </a:cubicBezTo>
                <a:cubicBezTo>
                  <a:pt x="2349838" y="3052074"/>
                  <a:pt x="2179526" y="3016709"/>
                  <a:pt x="1965339" y="3024329"/>
                </a:cubicBezTo>
                <a:cubicBezTo>
                  <a:pt x="1751152" y="3031949"/>
                  <a:pt x="1500918" y="2997296"/>
                  <a:pt x="1362635" y="3024329"/>
                </a:cubicBezTo>
                <a:cubicBezTo>
                  <a:pt x="1224352" y="3051362"/>
                  <a:pt x="927511" y="3039588"/>
                  <a:pt x="733727" y="3024329"/>
                </a:cubicBezTo>
                <a:cubicBezTo>
                  <a:pt x="539943" y="3009070"/>
                  <a:pt x="235982" y="3051730"/>
                  <a:pt x="0" y="3024329"/>
                </a:cubicBezTo>
                <a:cubicBezTo>
                  <a:pt x="-9357" y="2814901"/>
                  <a:pt x="19373" y="2696632"/>
                  <a:pt x="0" y="2389220"/>
                </a:cubicBezTo>
                <a:cubicBezTo>
                  <a:pt x="-19373" y="2081808"/>
                  <a:pt x="4641" y="2031918"/>
                  <a:pt x="0" y="1875084"/>
                </a:cubicBezTo>
                <a:cubicBezTo>
                  <a:pt x="-4641" y="1718250"/>
                  <a:pt x="28714" y="1413813"/>
                  <a:pt x="0" y="1270218"/>
                </a:cubicBezTo>
                <a:cubicBezTo>
                  <a:pt x="-28714" y="1126623"/>
                  <a:pt x="-3479" y="916289"/>
                  <a:pt x="0" y="725839"/>
                </a:cubicBezTo>
                <a:cubicBezTo>
                  <a:pt x="3479" y="535389"/>
                  <a:pt x="-15496" y="193735"/>
                  <a:pt x="0" y="0"/>
                </a:cubicBezTo>
                <a:close/>
              </a:path>
            </a:pathLst>
          </a:custGeom>
          <a:noFill/>
          <a:ln w="38100">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ln w="28575">
                <a:solidFill>
                  <a:schemeClr val="tx1"/>
                </a:solidFill>
              </a:ln>
            </a:endParaRPr>
          </a:p>
        </p:txBody>
      </p:sp>
    </p:spTree>
    <p:extLst>
      <p:ext uri="{BB962C8B-B14F-4D97-AF65-F5344CB8AC3E}">
        <p14:creationId xmlns:p14="http://schemas.microsoft.com/office/powerpoint/2010/main" val="186954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53487A9-41D8-4100-A102-98A08290E916}"/>
              </a:ext>
            </a:extLst>
          </p:cNvPr>
          <p:cNvSpPr>
            <a:spLocks noGrp="1"/>
          </p:cNvSpPr>
          <p:nvPr>
            <p:ph idx="1"/>
          </p:nvPr>
        </p:nvSpPr>
        <p:spPr>
          <a:xfrm>
            <a:off x="7691993" y="1780112"/>
            <a:ext cx="3859741" cy="3880773"/>
          </a:xfrm>
          <a:solidFill>
            <a:schemeClr val="bg1"/>
          </a:solidFill>
        </p:spPr>
        <p:txBody>
          <a:bodyPr>
            <a:normAutofit/>
          </a:bodyPr>
          <a:lstStyle/>
          <a:p>
            <a:r>
              <a:rPr lang="en-US" b="1" dirty="0" err="1">
                <a:solidFill>
                  <a:srgbClr val="3C3CEA"/>
                </a:solidFill>
              </a:rPr>
              <a:t>Matlab</a:t>
            </a:r>
            <a:r>
              <a:rPr lang="en-US" b="1" dirty="0">
                <a:solidFill>
                  <a:srgbClr val="3C3CEA"/>
                </a:solidFill>
              </a:rPr>
              <a:t> tool for reconstruction of ‘</a:t>
            </a:r>
            <a:r>
              <a:rPr lang="en-US" b="1" dirty="0" err="1">
                <a:solidFill>
                  <a:srgbClr val="3C3CEA"/>
                </a:solidFill>
              </a:rPr>
              <a:t>BrainPET</a:t>
            </a:r>
            <a:r>
              <a:rPr lang="en-US" b="1" dirty="0">
                <a:solidFill>
                  <a:srgbClr val="3C3CEA"/>
                </a:solidFill>
              </a:rPr>
              <a:t>’ PET-MR data (Bay 6 )</a:t>
            </a:r>
          </a:p>
          <a:p>
            <a:pPr lvl="1"/>
            <a:endParaRPr lang="en-US" dirty="0"/>
          </a:p>
          <a:p>
            <a:pPr lvl="1"/>
            <a:r>
              <a:rPr lang="en-US" dirty="0"/>
              <a:t>Attenuation correction</a:t>
            </a:r>
          </a:p>
          <a:p>
            <a:pPr lvl="1"/>
            <a:r>
              <a:rPr lang="en-US" dirty="0"/>
              <a:t>Motion correction</a:t>
            </a:r>
          </a:p>
          <a:p>
            <a:pPr lvl="1"/>
            <a:r>
              <a:rPr lang="en-US" dirty="0"/>
              <a:t>Data reconstruction</a:t>
            </a:r>
          </a:p>
          <a:p>
            <a:pPr lvl="1"/>
            <a:r>
              <a:rPr lang="en-US" dirty="0"/>
              <a:t>File conversion</a:t>
            </a:r>
          </a:p>
          <a:p>
            <a:pPr lvl="1"/>
            <a:r>
              <a:rPr lang="en-US" dirty="0"/>
              <a:t>ROI segmentation</a:t>
            </a:r>
          </a:p>
          <a:p>
            <a:pPr lvl="1"/>
            <a:r>
              <a:rPr lang="en-US" dirty="0"/>
              <a:t>TAC analysis</a:t>
            </a:r>
          </a:p>
        </p:txBody>
      </p:sp>
      <p:sp>
        <p:nvSpPr>
          <p:cNvPr id="2" name="Title 1"/>
          <p:cNvSpPr>
            <a:spLocks noGrp="1"/>
          </p:cNvSpPr>
          <p:nvPr>
            <p:ph type="title"/>
          </p:nvPr>
        </p:nvSpPr>
        <p:spPr/>
        <p:txBody>
          <a:bodyPr/>
          <a:lstStyle/>
          <a:p>
            <a:r>
              <a:rPr lang="en-US" dirty="0" err="1"/>
              <a:t>Masamune</a:t>
            </a:r>
            <a:endParaRPr lang="en-US" dirty="0"/>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115</a:t>
            </a:fld>
            <a:endParaRPr lang="en-US" dirty="0"/>
          </a:p>
        </p:txBody>
      </p:sp>
      <p:sp>
        <p:nvSpPr>
          <p:cNvPr id="8" name="Rectangle 7">
            <a:extLst>
              <a:ext uri="{FF2B5EF4-FFF2-40B4-BE49-F238E27FC236}">
                <a16:creationId xmlns:a16="http://schemas.microsoft.com/office/drawing/2014/main" id="{5F3F74DC-826E-4039-BFB7-3211578D0F0C}"/>
              </a:ext>
            </a:extLst>
          </p:cNvPr>
          <p:cNvSpPr/>
          <p:nvPr/>
        </p:nvSpPr>
        <p:spPr>
          <a:xfrm>
            <a:off x="1604231" y="793422"/>
            <a:ext cx="8017390" cy="338554"/>
          </a:xfrm>
          <a:prstGeom prst="rect">
            <a:avLst/>
          </a:prstGeom>
        </p:spPr>
        <p:txBody>
          <a:bodyPr wrap="square">
            <a:spAutoFit/>
          </a:bodyPr>
          <a:lstStyle/>
          <a:p>
            <a:r>
              <a:rPr lang="en-US" sz="1600" dirty="0">
                <a:hlinkClick r:id="rId3"/>
              </a:rPr>
              <a:t>http://people.fas.harvard.edu/~kastman/nwlabs_pipeline/pet-recon-mgh.html</a:t>
            </a:r>
            <a:endParaRPr lang="en-US" sz="1600" dirty="0"/>
          </a:p>
        </p:txBody>
      </p:sp>
      <p:pic>
        <p:nvPicPr>
          <p:cNvPr id="10" name="Picture 9" descr="A screenshot of a cell phone&#10;&#10;Description automatically generated">
            <a:extLst>
              <a:ext uri="{FF2B5EF4-FFF2-40B4-BE49-F238E27FC236}">
                <a16:creationId xmlns:a16="http://schemas.microsoft.com/office/drawing/2014/main" id="{A4A60005-D976-4E60-A3A7-0A292AB6C67C}"/>
              </a:ext>
            </a:extLst>
          </p:cNvPr>
          <p:cNvPicPr>
            <a:picLocks noChangeAspect="1"/>
          </p:cNvPicPr>
          <p:nvPr/>
        </p:nvPicPr>
        <p:blipFill>
          <a:blip r:embed="rId4"/>
          <a:stretch>
            <a:fillRect/>
          </a:stretch>
        </p:blipFill>
        <p:spPr>
          <a:xfrm>
            <a:off x="1665515" y="1166609"/>
            <a:ext cx="5718148" cy="4931062"/>
          </a:xfrm>
          <a:prstGeom prst="rect">
            <a:avLst/>
          </a:prstGeom>
        </p:spPr>
      </p:pic>
      <p:sp>
        <p:nvSpPr>
          <p:cNvPr id="25" name="Rectangle 24">
            <a:extLst>
              <a:ext uri="{FF2B5EF4-FFF2-40B4-BE49-F238E27FC236}">
                <a16:creationId xmlns:a16="http://schemas.microsoft.com/office/drawing/2014/main" id="{F5611A68-0428-43DF-A27B-55FDB1B48BC7}"/>
              </a:ext>
            </a:extLst>
          </p:cNvPr>
          <p:cNvSpPr/>
          <p:nvPr/>
        </p:nvSpPr>
        <p:spPr>
          <a:xfrm>
            <a:off x="3272702" y="2189479"/>
            <a:ext cx="1292351" cy="3903083"/>
          </a:xfrm>
          <a:custGeom>
            <a:avLst/>
            <a:gdLst>
              <a:gd name="connsiteX0" fmla="*/ 0 w 1292351"/>
              <a:gd name="connsiteY0" fmla="*/ 0 h 3903083"/>
              <a:gd name="connsiteX1" fmla="*/ 620328 w 1292351"/>
              <a:gd name="connsiteY1" fmla="*/ 0 h 3903083"/>
              <a:gd name="connsiteX2" fmla="*/ 1292351 w 1292351"/>
              <a:gd name="connsiteY2" fmla="*/ 0 h 3903083"/>
              <a:gd name="connsiteX3" fmla="*/ 1292351 w 1292351"/>
              <a:gd name="connsiteY3" fmla="*/ 572452 h 3903083"/>
              <a:gd name="connsiteX4" fmla="*/ 1292351 w 1292351"/>
              <a:gd name="connsiteY4" fmla="*/ 1144904 h 3903083"/>
              <a:gd name="connsiteX5" fmla="*/ 1292351 w 1292351"/>
              <a:gd name="connsiteY5" fmla="*/ 1873480 h 3903083"/>
              <a:gd name="connsiteX6" fmla="*/ 1292351 w 1292351"/>
              <a:gd name="connsiteY6" fmla="*/ 2523994 h 3903083"/>
              <a:gd name="connsiteX7" fmla="*/ 1292351 w 1292351"/>
              <a:gd name="connsiteY7" fmla="*/ 3135477 h 3903083"/>
              <a:gd name="connsiteX8" fmla="*/ 1292351 w 1292351"/>
              <a:gd name="connsiteY8" fmla="*/ 3903083 h 3903083"/>
              <a:gd name="connsiteX9" fmla="*/ 659099 w 1292351"/>
              <a:gd name="connsiteY9" fmla="*/ 3903083 h 3903083"/>
              <a:gd name="connsiteX10" fmla="*/ 0 w 1292351"/>
              <a:gd name="connsiteY10" fmla="*/ 3903083 h 3903083"/>
              <a:gd name="connsiteX11" fmla="*/ 0 w 1292351"/>
              <a:gd name="connsiteY11" fmla="*/ 3330631 h 3903083"/>
              <a:gd name="connsiteX12" fmla="*/ 0 w 1292351"/>
              <a:gd name="connsiteY12" fmla="*/ 2758179 h 3903083"/>
              <a:gd name="connsiteX13" fmla="*/ 0 w 1292351"/>
              <a:gd name="connsiteY13" fmla="*/ 2068634 h 3903083"/>
              <a:gd name="connsiteX14" fmla="*/ 0 w 1292351"/>
              <a:gd name="connsiteY14" fmla="*/ 1535213 h 3903083"/>
              <a:gd name="connsiteX15" fmla="*/ 0 w 1292351"/>
              <a:gd name="connsiteY15" fmla="*/ 1001791 h 3903083"/>
              <a:gd name="connsiteX16" fmla="*/ 0 w 1292351"/>
              <a:gd name="connsiteY16" fmla="*/ 0 h 39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92351" h="3903083" extrusionOk="0">
                <a:moveTo>
                  <a:pt x="0" y="0"/>
                </a:moveTo>
                <a:cubicBezTo>
                  <a:pt x="151596" y="18326"/>
                  <a:pt x="345051" y="6673"/>
                  <a:pt x="620328" y="0"/>
                </a:cubicBezTo>
                <a:cubicBezTo>
                  <a:pt x="895605" y="-6673"/>
                  <a:pt x="1080870" y="32308"/>
                  <a:pt x="1292351" y="0"/>
                </a:cubicBezTo>
                <a:cubicBezTo>
                  <a:pt x="1275186" y="118920"/>
                  <a:pt x="1304633" y="376179"/>
                  <a:pt x="1292351" y="572452"/>
                </a:cubicBezTo>
                <a:cubicBezTo>
                  <a:pt x="1280069" y="768725"/>
                  <a:pt x="1308247" y="869060"/>
                  <a:pt x="1292351" y="1144904"/>
                </a:cubicBezTo>
                <a:cubicBezTo>
                  <a:pt x="1276455" y="1420748"/>
                  <a:pt x="1260449" y="1539808"/>
                  <a:pt x="1292351" y="1873480"/>
                </a:cubicBezTo>
                <a:cubicBezTo>
                  <a:pt x="1324253" y="2207152"/>
                  <a:pt x="1287553" y="2296161"/>
                  <a:pt x="1292351" y="2523994"/>
                </a:cubicBezTo>
                <a:cubicBezTo>
                  <a:pt x="1297149" y="2751827"/>
                  <a:pt x="1262792" y="2838117"/>
                  <a:pt x="1292351" y="3135477"/>
                </a:cubicBezTo>
                <a:cubicBezTo>
                  <a:pt x="1321910" y="3432837"/>
                  <a:pt x="1273187" y="3695827"/>
                  <a:pt x="1292351" y="3903083"/>
                </a:cubicBezTo>
                <a:cubicBezTo>
                  <a:pt x="982228" y="3927138"/>
                  <a:pt x="955511" y="3893718"/>
                  <a:pt x="659099" y="3903083"/>
                </a:cubicBezTo>
                <a:cubicBezTo>
                  <a:pt x="362687" y="3912448"/>
                  <a:pt x="303079" y="3888448"/>
                  <a:pt x="0" y="3903083"/>
                </a:cubicBezTo>
                <a:cubicBezTo>
                  <a:pt x="9121" y="3727305"/>
                  <a:pt x="24820" y="3568258"/>
                  <a:pt x="0" y="3330631"/>
                </a:cubicBezTo>
                <a:cubicBezTo>
                  <a:pt x="-24820" y="3093004"/>
                  <a:pt x="20566" y="3012726"/>
                  <a:pt x="0" y="2758179"/>
                </a:cubicBezTo>
                <a:cubicBezTo>
                  <a:pt x="-20566" y="2503632"/>
                  <a:pt x="5185" y="2262991"/>
                  <a:pt x="0" y="2068634"/>
                </a:cubicBezTo>
                <a:cubicBezTo>
                  <a:pt x="-5185" y="1874277"/>
                  <a:pt x="-3863" y="1643170"/>
                  <a:pt x="0" y="1535213"/>
                </a:cubicBezTo>
                <a:cubicBezTo>
                  <a:pt x="3863" y="1427256"/>
                  <a:pt x="25631" y="1113217"/>
                  <a:pt x="0" y="1001791"/>
                </a:cubicBezTo>
                <a:cubicBezTo>
                  <a:pt x="-25631" y="890365"/>
                  <a:pt x="-42884" y="378051"/>
                  <a:pt x="0" y="0"/>
                </a:cubicBezTo>
                <a:close/>
              </a:path>
            </a:pathLst>
          </a:custGeom>
          <a:noFill/>
          <a:ln w="38100">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ln w="28575">
                <a:solidFill>
                  <a:schemeClr val="tx1"/>
                </a:solidFill>
              </a:ln>
            </a:endParaRPr>
          </a:p>
        </p:txBody>
      </p:sp>
    </p:spTree>
    <p:extLst>
      <p:ext uri="{BB962C8B-B14F-4D97-AF65-F5344CB8AC3E}">
        <p14:creationId xmlns:p14="http://schemas.microsoft.com/office/powerpoint/2010/main" val="263912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Comkat</a:t>
            </a:r>
            <a:r>
              <a:rPr lang="en-US" dirty="0"/>
              <a:t>  </a:t>
            </a:r>
            <a:r>
              <a:rPr lang="en-US" sz="2300" i="1" dirty="0"/>
              <a:t> (</a:t>
            </a:r>
            <a:r>
              <a:rPr lang="en-US" sz="2300" i="1" dirty="0" err="1"/>
              <a:t>COmpartmental</a:t>
            </a:r>
            <a:r>
              <a:rPr lang="en-US" sz="2300" i="1" dirty="0"/>
              <a:t> Model Kinetic Analysis Tool)</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116</a:t>
            </a:fld>
            <a:endParaRPr lang="en-US" dirty="0"/>
          </a:p>
        </p:txBody>
      </p:sp>
      <p:pic>
        <p:nvPicPr>
          <p:cNvPr id="14" name="Picture 13">
            <a:extLst>
              <a:ext uri="{FF2B5EF4-FFF2-40B4-BE49-F238E27FC236}">
                <a16:creationId xmlns:a16="http://schemas.microsoft.com/office/drawing/2014/main" id="{FF32E839-40A4-4071-A36D-05BB4E21D4F9}"/>
              </a:ext>
            </a:extLst>
          </p:cNvPr>
          <p:cNvPicPr>
            <a:picLocks noChangeAspect="1"/>
          </p:cNvPicPr>
          <p:nvPr/>
        </p:nvPicPr>
        <p:blipFill>
          <a:blip r:embed="rId3"/>
          <a:stretch>
            <a:fillRect/>
          </a:stretch>
        </p:blipFill>
        <p:spPr>
          <a:xfrm>
            <a:off x="715814" y="1540507"/>
            <a:ext cx="5380186" cy="4092295"/>
          </a:xfrm>
          <a:prstGeom prst="rect">
            <a:avLst/>
          </a:prstGeom>
        </p:spPr>
      </p:pic>
      <p:sp>
        <p:nvSpPr>
          <p:cNvPr id="15" name="Rectangle 14">
            <a:extLst>
              <a:ext uri="{FF2B5EF4-FFF2-40B4-BE49-F238E27FC236}">
                <a16:creationId xmlns:a16="http://schemas.microsoft.com/office/drawing/2014/main" id="{975B0F0D-E65C-45B2-AB73-6F72D3EEF026}"/>
              </a:ext>
            </a:extLst>
          </p:cNvPr>
          <p:cNvSpPr/>
          <p:nvPr/>
        </p:nvSpPr>
        <p:spPr>
          <a:xfrm>
            <a:off x="6327227" y="1789103"/>
            <a:ext cx="4624551" cy="3508653"/>
          </a:xfrm>
          <a:prstGeom prst="rect">
            <a:avLst/>
          </a:prstGeom>
        </p:spPr>
        <p:txBody>
          <a:bodyPr wrap="square">
            <a:spAutoFit/>
          </a:bodyPr>
          <a:lstStyle/>
          <a:p>
            <a:pPr algn="just">
              <a:spcAft>
                <a:spcPts val="1200"/>
              </a:spcAft>
            </a:pPr>
            <a:r>
              <a:rPr lang="en-US" sz="1600" dirty="0"/>
              <a:t>MATLAB software for </a:t>
            </a:r>
            <a:r>
              <a:rPr lang="en-US" sz="1600" b="1" dirty="0">
                <a:solidFill>
                  <a:srgbClr val="3C3CEA"/>
                </a:solidFill>
              </a:rPr>
              <a:t>compartmental modeling oriented to nuclear medicine applications </a:t>
            </a:r>
            <a:r>
              <a:rPr lang="en-US" sz="1600" dirty="0"/>
              <a:t>(PET &amp; SPECT). It supports models of a wide range complexity including </a:t>
            </a:r>
            <a:r>
              <a:rPr lang="en-US" sz="1600" b="1" i="1" dirty="0"/>
              <a:t>multiple injection, receptor model with saturation</a:t>
            </a:r>
            <a:r>
              <a:rPr lang="en-US" sz="1600" dirty="0"/>
              <a:t>:</a:t>
            </a:r>
          </a:p>
          <a:p>
            <a:pPr marL="285750" indent="-285750" algn="just">
              <a:spcAft>
                <a:spcPts val="1200"/>
              </a:spcAft>
              <a:buFont typeface="Arial" panose="020B0604020202020204" pitchFamily="34" charset="0"/>
              <a:buChar char="•"/>
            </a:pPr>
            <a:r>
              <a:rPr lang="en-US" sz="1600" dirty="0"/>
              <a:t>It supports </a:t>
            </a:r>
            <a:r>
              <a:rPr lang="en-US" sz="1600" b="1" dirty="0"/>
              <a:t>many image formats</a:t>
            </a:r>
            <a:r>
              <a:rPr lang="en-US" sz="1600" dirty="0"/>
              <a:t>, including DICOM</a:t>
            </a:r>
          </a:p>
          <a:p>
            <a:pPr marL="285750" indent="-285750" algn="just">
              <a:spcAft>
                <a:spcPts val="1200"/>
              </a:spcAft>
              <a:buFont typeface="Arial" panose="020B0604020202020204" pitchFamily="34" charset="0"/>
              <a:buChar char="•"/>
            </a:pPr>
            <a:r>
              <a:rPr lang="en-US" sz="1600" dirty="0"/>
              <a:t>Using either </a:t>
            </a:r>
            <a:r>
              <a:rPr lang="en-US" sz="1600" b="1" dirty="0"/>
              <a:t>the command line interface or GUI</a:t>
            </a:r>
            <a:r>
              <a:rPr lang="en-US" sz="1600" dirty="0"/>
              <a:t>, models are easily specified, solved or used to fit experimental data.</a:t>
            </a:r>
          </a:p>
          <a:p>
            <a:pPr marL="285750" indent="-285750" algn="just">
              <a:spcAft>
                <a:spcPts val="1200"/>
              </a:spcAft>
              <a:buFont typeface="Arial" panose="020B0604020202020204" pitchFamily="34" charset="0"/>
              <a:buChar char="•"/>
            </a:pPr>
            <a:r>
              <a:rPr lang="en-US" sz="1600" b="1" dirty="0"/>
              <a:t>No mathematical derivations are required</a:t>
            </a:r>
            <a:r>
              <a:rPr lang="en-US" sz="1600" dirty="0"/>
              <a:t> on the part of the user.</a:t>
            </a:r>
          </a:p>
        </p:txBody>
      </p:sp>
      <p:sp>
        <p:nvSpPr>
          <p:cNvPr id="26" name="Rectangle 25">
            <a:extLst>
              <a:ext uri="{FF2B5EF4-FFF2-40B4-BE49-F238E27FC236}">
                <a16:creationId xmlns:a16="http://schemas.microsoft.com/office/drawing/2014/main" id="{743AACE8-F487-432D-8C17-EEDD715F3F2C}"/>
              </a:ext>
            </a:extLst>
          </p:cNvPr>
          <p:cNvSpPr/>
          <p:nvPr/>
        </p:nvSpPr>
        <p:spPr>
          <a:xfrm>
            <a:off x="9249102" y="6202371"/>
            <a:ext cx="2834041" cy="338554"/>
          </a:xfrm>
          <a:prstGeom prst="rect">
            <a:avLst/>
          </a:prstGeom>
        </p:spPr>
        <p:txBody>
          <a:bodyPr wrap="square">
            <a:spAutoFit/>
          </a:bodyPr>
          <a:lstStyle/>
          <a:p>
            <a:r>
              <a:rPr lang="en-US" sz="1600" dirty="0">
                <a:hlinkClick r:id="rId4"/>
              </a:rPr>
              <a:t>http://comkat.case.edu/</a:t>
            </a:r>
            <a:endParaRPr lang="en-US" sz="1600" dirty="0"/>
          </a:p>
        </p:txBody>
      </p:sp>
    </p:spTree>
    <p:extLst>
      <p:ext uri="{BB962C8B-B14F-4D97-AF65-F5344CB8AC3E}">
        <p14:creationId xmlns:p14="http://schemas.microsoft.com/office/powerpoint/2010/main" val="3149447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Comkat</a:t>
            </a:r>
            <a:r>
              <a:rPr lang="en-US" dirty="0"/>
              <a:t>  </a:t>
            </a:r>
            <a:r>
              <a:rPr lang="en-US" sz="2300" i="1" dirty="0"/>
              <a:t> (</a:t>
            </a:r>
            <a:r>
              <a:rPr lang="en-US" sz="2300" i="1" dirty="0" err="1"/>
              <a:t>COmpartmental</a:t>
            </a:r>
            <a:r>
              <a:rPr lang="en-US" sz="2300" i="1" dirty="0"/>
              <a:t> Model Kinetic Analysis Tool)</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117</a:t>
            </a:fld>
            <a:endParaRPr lang="en-US" dirty="0"/>
          </a:p>
        </p:txBody>
      </p:sp>
      <p:pic>
        <p:nvPicPr>
          <p:cNvPr id="8" name="Picture 7">
            <a:extLst>
              <a:ext uri="{FF2B5EF4-FFF2-40B4-BE49-F238E27FC236}">
                <a16:creationId xmlns:a16="http://schemas.microsoft.com/office/drawing/2014/main" id="{F9B48046-FB9D-4940-9498-CB68C3BEB424}"/>
              </a:ext>
            </a:extLst>
          </p:cNvPr>
          <p:cNvPicPr>
            <a:picLocks noChangeAspect="1"/>
          </p:cNvPicPr>
          <p:nvPr/>
        </p:nvPicPr>
        <p:blipFill>
          <a:blip r:embed="rId3"/>
          <a:stretch>
            <a:fillRect/>
          </a:stretch>
        </p:blipFill>
        <p:spPr>
          <a:xfrm>
            <a:off x="732987" y="1786620"/>
            <a:ext cx="5165358" cy="3862825"/>
          </a:xfrm>
          <a:prstGeom prst="rect">
            <a:avLst/>
          </a:prstGeom>
        </p:spPr>
      </p:pic>
      <p:pic>
        <p:nvPicPr>
          <p:cNvPr id="9" name="Picture 8">
            <a:extLst>
              <a:ext uri="{FF2B5EF4-FFF2-40B4-BE49-F238E27FC236}">
                <a16:creationId xmlns:a16="http://schemas.microsoft.com/office/drawing/2014/main" id="{E7812BC9-EAD8-449A-8C19-479ED571F122}"/>
              </a:ext>
            </a:extLst>
          </p:cNvPr>
          <p:cNvPicPr>
            <a:picLocks noChangeAspect="1"/>
          </p:cNvPicPr>
          <p:nvPr/>
        </p:nvPicPr>
        <p:blipFill>
          <a:blip r:embed="rId4"/>
          <a:stretch>
            <a:fillRect/>
          </a:stretch>
        </p:blipFill>
        <p:spPr>
          <a:xfrm>
            <a:off x="6096000" y="1776247"/>
            <a:ext cx="5080879" cy="3883572"/>
          </a:xfrm>
          <a:prstGeom prst="rect">
            <a:avLst/>
          </a:prstGeom>
        </p:spPr>
      </p:pic>
    </p:spTree>
    <p:extLst>
      <p:ext uri="{BB962C8B-B14F-4D97-AF65-F5344CB8AC3E}">
        <p14:creationId xmlns:p14="http://schemas.microsoft.com/office/powerpoint/2010/main" val="1902568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MIAKAT</a:t>
            </a:r>
            <a:endParaRPr lang="en-US" sz="2300" i="1" dirty="0"/>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118</a:t>
            </a:fld>
            <a:endParaRPr lang="en-US" dirty="0"/>
          </a:p>
        </p:txBody>
      </p:sp>
      <p:sp>
        <p:nvSpPr>
          <p:cNvPr id="15" name="Rectangle 14">
            <a:extLst>
              <a:ext uri="{FF2B5EF4-FFF2-40B4-BE49-F238E27FC236}">
                <a16:creationId xmlns:a16="http://schemas.microsoft.com/office/drawing/2014/main" id="{975B0F0D-E65C-45B2-AB73-6F72D3EEF026}"/>
              </a:ext>
            </a:extLst>
          </p:cNvPr>
          <p:cNvSpPr/>
          <p:nvPr/>
        </p:nvSpPr>
        <p:spPr>
          <a:xfrm>
            <a:off x="6327227" y="1789103"/>
            <a:ext cx="4624551" cy="2862322"/>
          </a:xfrm>
          <a:prstGeom prst="rect">
            <a:avLst/>
          </a:prstGeom>
        </p:spPr>
        <p:txBody>
          <a:bodyPr wrap="square">
            <a:spAutoFit/>
          </a:bodyPr>
          <a:lstStyle/>
          <a:p>
            <a:pPr algn="just">
              <a:spcAft>
                <a:spcPts val="1200"/>
              </a:spcAft>
            </a:pPr>
            <a:r>
              <a:rPr lang="en-US" sz="1600" dirty="0"/>
              <a:t>MIAKAT is a </a:t>
            </a:r>
            <a:r>
              <a:rPr lang="en-US" sz="1600" b="1" dirty="0"/>
              <a:t>fully quantitative suite of analysis tools for PET neuroimaging data</a:t>
            </a:r>
            <a:r>
              <a:rPr lang="en-US" sz="1600" dirty="0"/>
              <a:t> bringing together state of the art tools in a single user-friendly software environment.</a:t>
            </a:r>
          </a:p>
          <a:p>
            <a:pPr algn="just">
              <a:spcAft>
                <a:spcPts val="1200"/>
              </a:spcAft>
            </a:pPr>
            <a:r>
              <a:rPr lang="en-US" sz="1600" dirty="0"/>
              <a:t>It is implemented in MATLAB and it has a central </a:t>
            </a:r>
            <a:r>
              <a:rPr lang="en-US" sz="1600" b="1" dirty="0"/>
              <a:t>GUI that facilitates “point and click” operation</a:t>
            </a:r>
            <a:r>
              <a:rPr lang="en-US" sz="1600" dirty="0"/>
              <a:t>.</a:t>
            </a:r>
          </a:p>
          <a:p>
            <a:pPr algn="just">
              <a:spcAft>
                <a:spcPts val="1200"/>
              </a:spcAft>
            </a:pPr>
            <a:r>
              <a:rPr lang="en-US" sz="1600" dirty="0"/>
              <a:t>The user can </a:t>
            </a:r>
            <a:r>
              <a:rPr lang="en-US" sz="1600" b="1" dirty="0"/>
              <a:t>configure an analysis pipeline for a given research study</a:t>
            </a:r>
            <a:r>
              <a:rPr lang="en-US" sz="1600" dirty="0"/>
              <a:t>, and then simply </a:t>
            </a:r>
            <a:r>
              <a:rPr lang="en-US" sz="1600" b="1" dirty="0"/>
              <a:t>replicate it for each dataset</a:t>
            </a:r>
            <a:r>
              <a:rPr lang="en-US" sz="1600" dirty="0"/>
              <a:t>.</a:t>
            </a:r>
          </a:p>
        </p:txBody>
      </p:sp>
      <p:sp>
        <p:nvSpPr>
          <p:cNvPr id="26" name="Rectangle 25">
            <a:extLst>
              <a:ext uri="{FF2B5EF4-FFF2-40B4-BE49-F238E27FC236}">
                <a16:creationId xmlns:a16="http://schemas.microsoft.com/office/drawing/2014/main" id="{743AACE8-F487-432D-8C17-EEDD715F3F2C}"/>
              </a:ext>
            </a:extLst>
          </p:cNvPr>
          <p:cNvSpPr/>
          <p:nvPr/>
        </p:nvSpPr>
        <p:spPr>
          <a:xfrm>
            <a:off x="9249102" y="6202371"/>
            <a:ext cx="2834041" cy="338554"/>
          </a:xfrm>
          <a:prstGeom prst="rect">
            <a:avLst/>
          </a:prstGeom>
        </p:spPr>
        <p:txBody>
          <a:bodyPr wrap="square">
            <a:spAutoFit/>
          </a:bodyPr>
          <a:lstStyle/>
          <a:p>
            <a:r>
              <a:rPr lang="en-US" sz="1600" dirty="0">
                <a:hlinkClick r:id="rId3"/>
              </a:rPr>
              <a:t>http://www.miakat.org/</a:t>
            </a:r>
            <a:endParaRPr lang="en-US" sz="1600" dirty="0"/>
          </a:p>
        </p:txBody>
      </p:sp>
      <p:pic>
        <p:nvPicPr>
          <p:cNvPr id="3" name="Picture 2">
            <a:extLst>
              <a:ext uri="{FF2B5EF4-FFF2-40B4-BE49-F238E27FC236}">
                <a16:creationId xmlns:a16="http://schemas.microsoft.com/office/drawing/2014/main" id="{852611CA-F001-4E35-BD63-632E42E3CC71}"/>
              </a:ext>
            </a:extLst>
          </p:cNvPr>
          <p:cNvPicPr>
            <a:picLocks noChangeAspect="1"/>
          </p:cNvPicPr>
          <p:nvPr/>
        </p:nvPicPr>
        <p:blipFill>
          <a:blip r:embed="rId4"/>
          <a:stretch>
            <a:fillRect/>
          </a:stretch>
        </p:blipFill>
        <p:spPr>
          <a:xfrm>
            <a:off x="669872" y="1429409"/>
            <a:ext cx="4328535" cy="3581710"/>
          </a:xfrm>
          <a:prstGeom prst="rect">
            <a:avLst/>
          </a:prstGeom>
          <a:ln>
            <a:solidFill>
              <a:srgbClr val="002060"/>
            </a:solidFill>
          </a:ln>
        </p:spPr>
      </p:pic>
      <p:pic>
        <p:nvPicPr>
          <p:cNvPr id="7" name="Picture 6">
            <a:extLst>
              <a:ext uri="{FF2B5EF4-FFF2-40B4-BE49-F238E27FC236}">
                <a16:creationId xmlns:a16="http://schemas.microsoft.com/office/drawing/2014/main" id="{EBF286FC-CE5F-4363-A256-AE5ADF7617B8}"/>
              </a:ext>
            </a:extLst>
          </p:cNvPr>
          <p:cNvPicPr>
            <a:picLocks noChangeAspect="1"/>
          </p:cNvPicPr>
          <p:nvPr/>
        </p:nvPicPr>
        <p:blipFill>
          <a:blip r:embed="rId5"/>
          <a:stretch>
            <a:fillRect/>
          </a:stretch>
        </p:blipFill>
        <p:spPr>
          <a:xfrm>
            <a:off x="1932529" y="2722180"/>
            <a:ext cx="4163471" cy="3382461"/>
          </a:xfrm>
          <a:prstGeom prst="rect">
            <a:avLst/>
          </a:prstGeom>
          <a:ln>
            <a:solidFill>
              <a:srgbClr val="002060"/>
            </a:solidFill>
          </a:ln>
        </p:spPr>
      </p:pic>
    </p:spTree>
    <p:extLst>
      <p:ext uri="{BB962C8B-B14F-4D97-AF65-F5344CB8AC3E}">
        <p14:creationId xmlns:p14="http://schemas.microsoft.com/office/powerpoint/2010/main" val="136974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MIAKAT</a:t>
            </a:r>
            <a:endParaRPr lang="en-US" sz="2300" i="1" dirty="0"/>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119</a:t>
            </a:fld>
            <a:endParaRPr lang="en-US" dirty="0"/>
          </a:p>
        </p:txBody>
      </p:sp>
      <p:sp>
        <p:nvSpPr>
          <p:cNvPr id="26" name="Rectangle 25">
            <a:extLst>
              <a:ext uri="{FF2B5EF4-FFF2-40B4-BE49-F238E27FC236}">
                <a16:creationId xmlns:a16="http://schemas.microsoft.com/office/drawing/2014/main" id="{743AACE8-F487-432D-8C17-EEDD715F3F2C}"/>
              </a:ext>
            </a:extLst>
          </p:cNvPr>
          <p:cNvSpPr/>
          <p:nvPr/>
        </p:nvSpPr>
        <p:spPr>
          <a:xfrm>
            <a:off x="9249102" y="6202371"/>
            <a:ext cx="2834041" cy="338554"/>
          </a:xfrm>
          <a:prstGeom prst="rect">
            <a:avLst/>
          </a:prstGeom>
        </p:spPr>
        <p:txBody>
          <a:bodyPr wrap="square">
            <a:spAutoFit/>
          </a:bodyPr>
          <a:lstStyle/>
          <a:p>
            <a:r>
              <a:rPr lang="en-US" sz="1600" dirty="0">
                <a:hlinkClick r:id="rId3"/>
              </a:rPr>
              <a:t>http://www.miakat.org/</a:t>
            </a:r>
            <a:endParaRPr lang="en-US" sz="1600" dirty="0"/>
          </a:p>
        </p:txBody>
      </p:sp>
      <p:pic>
        <p:nvPicPr>
          <p:cNvPr id="7170" name="Picture 2">
            <a:extLst>
              <a:ext uri="{FF2B5EF4-FFF2-40B4-BE49-F238E27FC236}">
                <a16:creationId xmlns:a16="http://schemas.microsoft.com/office/drawing/2014/main" id="{D76FD5A4-3FE5-4BD2-B1D3-E48035899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213025"/>
            <a:ext cx="5896548" cy="486245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CB839A6-5233-4C0F-B939-179ED415B2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264" y="1208262"/>
            <a:ext cx="5918550" cy="486978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FAE9784-E7B2-4810-9C2B-DE759E9BA7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2025" y="1222550"/>
            <a:ext cx="5911215" cy="484778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6C6C40A-4729-4EDC-8A3C-8E995340656C}"/>
              </a:ext>
            </a:extLst>
          </p:cNvPr>
          <p:cNvSpPr/>
          <p:nvPr/>
        </p:nvSpPr>
        <p:spPr>
          <a:xfrm>
            <a:off x="7336482" y="1888829"/>
            <a:ext cx="4017318" cy="4062651"/>
          </a:xfrm>
          <a:prstGeom prst="rect">
            <a:avLst/>
          </a:prstGeom>
        </p:spPr>
        <p:txBody>
          <a:bodyPr wrap="square">
            <a:spAutoFit/>
          </a:bodyPr>
          <a:lstStyle/>
          <a:p>
            <a:pPr algn="just"/>
            <a:r>
              <a:rPr lang="en-US" b="1" dirty="0">
                <a:solidFill>
                  <a:srgbClr val="3C3CEA"/>
                </a:solidFill>
              </a:rPr>
              <a:t>STANDARD BRAIN PIPELINE </a:t>
            </a:r>
            <a:endParaRPr lang="en-US" dirty="0">
              <a:solidFill>
                <a:srgbClr val="3C3CEA"/>
              </a:solidFill>
            </a:endParaRPr>
          </a:p>
          <a:p>
            <a:pPr marL="285750" indent="-285750" algn="just">
              <a:buFont typeface="Arial" panose="020B0604020202020204" pitchFamily="34" charset="0"/>
              <a:buChar char="•"/>
            </a:pPr>
            <a:r>
              <a:rPr lang="en-US" sz="1600" dirty="0"/>
              <a:t>take the </a:t>
            </a:r>
            <a:r>
              <a:rPr lang="en-US" sz="1600" b="1" dirty="0"/>
              <a:t>primary experimental data </a:t>
            </a:r>
            <a:r>
              <a:rPr lang="en-US" sz="1600" dirty="0"/>
              <a:t>(dynamic PET, structural MR images, arterial blood measurements) </a:t>
            </a:r>
          </a:p>
          <a:p>
            <a:pPr marL="285750" indent="-285750" algn="just">
              <a:buFont typeface="Arial" panose="020B0604020202020204" pitchFamily="34" charset="0"/>
              <a:buChar char="•"/>
            </a:pPr>
            <a:r>
              <a:rPr lang="en-US" sz="1600" dirty="0"/>
              <a:t>perform a </a:t>
            </a:r>
            <a:r>
              <a:rPr lang="en-US" sz="1600" b="1" dirty="0"/>
              <a:t>sequence of processes</a:t>
            </a:r>
            <a:r>
              <a:rPr lang="en-US" sz="1600" dirty="0"/>
              <a:t> which ultimately produce results in </a:t>
            </a:r>
            <a:r>
              <a:rPr lang="en-US" sz="1600" b="1" dirty="0"/>
              <a:t>regional (or voxel-wise) parameters</a:t>
            </a:r>
          </a:p>
          <a:p>
            <a:pPr marL="285750" indent="-285750" algn="just">
              <a:buFont typeface="Arial" panose="020B0604020202020204" pitchFamily="34" charset="0"/>
              <a:buChar char="•"/>
            </a:pPr>
            <a:endParaRPr lang="en-US" sz="1600" i="1" dirty="0"/>
          </a:p>
          <a:p>
            <a:r>
              <a:rPr lang="en-US" sz="1600" i="1" dirty="0"/>
              <a:t>Brain Extraction</a:t>
            </a:r>
          </a:p>
          <a:p>
            <a:r>
              <a:rPr lang="en-US" sz="1600" i="1" dirty="0"/>
              <a:t>Brain Tissue Segmentation</a:t>
            </a:r>
          </a:p>
          <a:p>
            <a:r>
              <a:rPr lang="en-US" sz="1600" i="1" dirty="0"/>
              <a:t>Motion Correction</a:t>
            </a:r>
          </a:p>
          <a:p>
            <a:r>
              <a:rPr lang="en-US" sz="1600" i="1" dirty="0"/>
              <a:t>Regional ROI Definition via Atlas</a:t>
            </a:r>
          </a:p>
          <a:p>
            <a:r>
              <a:rPr lang="en-US" sz="1600" i="1" dirty="0"/>
              <a:t>Blood/Plasma Function Modelling</a:t>
            </a:r>
          </a:p>
          <a:p>
            <a:r>
              <a:rPr lang="en-US" sz="1600" i="1" dirty="0"/>
              <a:t>ROI Tracer Kinetic Modelling</a:t>
            </a:r>
          </a:p>
          <a:p>
            <a:r>
              <a:rPr lang="en-US" sz="1600" i="1" dirty="0"/>
              <a:t>Parametric Imaging</a:t>
            </a:r>
          </a:p>
          <a:p>
            <a:pPr algn="just"/>
            <a:endParaRPr lang="en-US" sz="1600" dirty="0"/>
          </a:p>
        </p:txBody>
      </p:sp>
    </p:spTree>
    <p:extLst>
      <p:ext uri="{BB962C8B-B14F-4D97-AF65-F5344CB8AC3E}">
        <p14:creationId xmlns:p14="http://schemas.microsoft.com/office/powerpoint/2010/main" val="769730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12</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4040372"/>
            <a:ext cx="7937919" cy="1781693"/>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8009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120</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cxnSp>
        <p:nvCxnSpPr>
          <p:cNvPr id="7" name="Straight Connector 6">
            <a:extLst>
              <a:ext uri="{FF2B5EF4-FFF2-40B4-BE49-F238E27FC236}">
                <a16:creationId xmlns:a16="http://schemas.microsoft.com/office/drawing/2014/main" id="{3737075D-5600-4433-85F8-52DF52F16966}"/>
              </a:ext>
            </a:extLst>
          </p:cNvPr>
          <p:cNvCxnSpPr>
            <a:cxnSpLocks/>
          </p:cNvCxnSpPr>
          <p:nvPr/>
        </p:nvCxnSpPr>
        <p:spPr>
          <a:xfrm>
            <a:off x="5669280" y="5126469"/>
            <a:ext cx="1373546" cy="0"/>
          </a:xfrm>
          <a:prstGeom prst="line">
            <a:avLst/>
          </a:prstGeom>
          <a:ln w="57150">
            <a:solidFill>
              <a:srgbClr val="DB0775"/>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187903F-5662-4B66-AFB4-5544F66371EF}"/>
              </a:ext>
            </a:extLst>
          </p:cNvPr>
          <p:cNvSpPr/>
          <p:nvPr/>
        </p:nvSpPr>
        <p:spPr>
          <a:xfrm rot="20845337">
            <a:off x="5801894" y="4533013"/>
            <a:ext cx="1172116" cy="630942"/>
          </a:xfrm>
          <a:prstGeom prst="rect">
            <a:avLst/>
          </a:prstGeom>
        </p:spPr>
        <p:txBody>
          <a:bodyPr wrap="none">
            <a:spAutoFit/>
          </a:bodyPr>
          <a:lstStyle/>
          <a:p>
            <a:r>
              <a:rPr lang="en-US" sz="3500" b="1" dirty="0">
                <a:solidFill>
                  <a:srgbClr val="DB0775"/>
                </a:solidFill>
                <a:latin typeface="Ink Free" panose="03080402000500000000" pitchFamily="66" charset="0"/>
              </a:rPr>
              <a:t>want</a:t>
            </a:r>
            <a:endParaRPr lang="en-US" sz="3500" dirty="0">
              <a:solidFill>
                <a:srgbClr val="DB0775"/>
              </a:solidFill>
              <a:latin typeface="Ink Free" panose="03080402000500000000" pitchFamily="66" charset="0"/>
            </a:endParaRPr>
          </a:p>
        </p:txBody>
      </p:sp>
    </p:spTree>
    <p:extLst>
      <p:ext uri="{BB962C8B-B14F-4D97-AF65-F5344CB8AC3E}">
        <p14:creationId xmlns:p14="http://schemas.microsoft.com/office/powerpoint/2010/main" val="319682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121</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cxnSp>
        <p:nvCxnSpPr>
          <p:cNvPr id="7" name="Straight Connector 6">
            <a:extLst>
              <a:ext uri="{FF2B5EF4-FFF2-40B4-BE49-F238E27FC236}">
                <a16:creationId xmlns:a16="http://schemas.microsoft.com/office/drawing/2014/main" id="{3737075D-5600-4433-85F8-52DF52F16966}"/>
              </a:ext>
            </a:extLst>
          </p:cNvPr>
          <p:cNvCxnSpPr>
            <a:cxnSpLocks/>
          </p:cNvCxnSpPr>
          <p:nvPr/>
        </p:nvCxnSpPr>
        <p:spPr>
          <a:xfrm>
            <a:off x="5669280" y="5126469"/>
            <a:ext cx="1373546" cy="0"/>
          </a:xfrm>
          <a:prstGeom prst="line">
            <a:avLst/>
          </a:prstGeom>
          <a:ln w="57150">
            <a:solidFill>
              <a:srgbClr val="DB0775"/>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187903F-5662-4B66-AFB4-5544F66371EF}"/>
              </a:ext>
            </a:extLst>
          </p:cNvPr>
          <p:cNvSpPr/>
          <p:nvPr/>
        </p:nvSpPr>
        <p:spPr>
          <a:xfrm rot="20845337">
            <a:off x="5801894" y="4533013"/>
            <a:ext cx="1172116" cy="630942"/>
          </a:xfrm>
          <a:prstGeom prst="rect">
            <a:avLst/>
          </a:prstGeom>
        </p:spPr>
        <p:txBody>
          <a:bodyPr wrap="none">
            <a:spAutoFit/>
          </a:bodyPr>
          <a:lstStyle/>
          <a:p>
            <a:r>
              <a:rPr lang="en-US" sz="3500" b="1" dirty="0">
                <a:solidFill>
                  <a:srgbClr val="DB0775"/>
                </a:solidFill>
                <a:latin typeface="Ink Free" panose="03080402000500000000" pitchFamily="66" charset="0"/>
              </a:rPr>
              <a:t>want</a:t>
            </a:r>
            <a:endParaRPr lang="en-US" sz="3500" dirty="0">
              <a:solidFill>
                <a:srgbClr val="DB0775"/>
              </a:solidFill>
              <a:latin typeface="Ink Free" panose="03080402000500000000" pitchFamily="66" charset="0"/>
            </a:endParaRPr>
          </a:p>
        </p:txBody>
      </p:sp>
      <p:sp>
        <p:nvSpPr>
          <p:cNvPr id="9" name="Rectangle 8">
            <a:extLst>
              <a:ext uri="{FF2B5EF4-FFF2-40B4-BE49-F238E27FC236}">
                <a16:creationId xmlns:a16="http://schemas.microsoft.com/office/drawing/2014/main" id="{6CA84941-FE12-4315-AF7C-93F9E9417644}"/>
              </a:ext>
            </a:extLst>
          </p:cNvPr>
          <p:cNvSpPr/>
          <p:nvPr/>
        </p:nvSpPr>
        <p:spPr>
          <a:xfrm>
            <a:off x="2216939" y="5777740"/>
            <a:ext cx="7616188" cy="630942"/>
          </a:xfrm>
          <a:prstGeom prst="rect">
            <a:avLst/>
          </a:prstGeom>
        </p:spPr>
        <p:txBody>
          <a:bodyPr wrap="none">
            <a:spAutoFit/>
          </a:bodyPr>
          <a:lstStyle/>
          <a:p>
            <a:r>
              <a:rPr lang="en-US" sz="3500" b="1" dirty="0">
                <a:solidFill>
                  <a:srgbClr val="00B050"/>
                </a:solidFill>
                <a:effectLst>
                  <a:outerShdw blurRad="38100" dist="38100" dir="2700000" algn="tl">
                    <a:schemeClr val="bg1">
                      <a:alpha val="43000"/>
                    </a:schemeClr>
                  </a:outerShdw>
                </a:effectLst>
                <a:latin typeface="Ink Free" panose="03080402000500000000" pitchFamily="66" charset="0"/>
              </a:rPr>
              <a:t>Bonus: Miscellaneous “Advanced” Topics</a:t>
            </a:r>
          </a:p>
        </p:txBody>
      </p:sp>
    </p:spTree>
    <p:extLst>
      <p:ext uri="{BB962C8B-B14F-4D97-AF65-F5344CB8AC3E}">
        <p14:creationId xmlns:p14="http://schemas.microsoft.com/office/powerpoint/2010/main" val="41505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39583" y="1882937"/>
            <a:ext cx="8756769" cy="3858642"/>
          </a:xfrm>
        </p:spPr>
        <p:txBody>
          <a:bodyPr/>
          <a:lstStyle/>
          <a:p>
            <a:pPr algn="ctr">
              <a:lnSpc>
                <a:spcPct val="100000"/>
              </a:lnSpc>
            </a:pPr>
            <a:r>
              <a:rPr lang="en-US" sz="8000" dirty="0">
                <a:effectLst>
                  <a:outerShdw blurRad="38100" dist="38100" dir="2700000" algn="tl">
                    <a:srgbClr val="000000">
                      <a:alpha val="43137"/>
                    </a:srgbClr>
                  </a:outerShdw>
                </a:effectLst>
                <a:latin typeface="Ink Free" panose="03080402000500000000" pitchFamily="66" charset="0"/>
              </a:rPr>
              <a:t>Using MATLAB</a:t>
            </a:r>
            <a:br>
              <a:rPr lang="en-US" sz="8000" dirty="0">
                <a:effectLst>
                  <a:outerShdw blurRad="38100" dist="38100" dir="2700000" algn="tl">
                    <a:srgbClr val="000000">
                      <a:alpha val="43137"/>
                    </a:srgbClr>
                  </a:outerShdw>
                </a:effectLst>
                <a:latin typeface="Ink Free" panose="03080402000500000000" pitchFamily="66" charset="0"/>
              </a:rPr>
            </a:br>
            <a:r>
              <a:rPr lang="en-US" sz="8000" dirty="0">
                <a:effectLst>
                  <a:outerShdw blurRad="38100" dist="38100" dir="2700000" algn="tl">
                    <a:srgbClr val="000000">
                      <a:alpha val="43137"/>
                    </a:srgbClr>
                  </a:outerShdw>
                </a:effectLst>
                <a:latin typeface="Ink Free" panose="03080402000500000000" pitchFamily="66" charset="0"/>
              </a:rPr>
              <a:t>@ Martinos Center</a:t>
            </a: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122</a:t>
            </a:fld>
            <a:endParaRPr lang="en-US" dirty="0"/>
          </a:p>
        </p:txBody>
      </p:sp>
    </p:spTree>
    <p:extLst>
      <p:ext uri="{BB962C8B-B14F-4D97-AF65-F5344CB8AC3E}">
        <p14:creationId xmlns:p14="http://schemas.microsoft.com/office/powerpoint/2010/main" val="326047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Opening MATLAB</a:t>
            </a:r>
          </a:p>
        </p:txBody>
      </p:sp>
      <p:sp>
        <p:nvSpPr>
          <p:cNvPr id="3" name="Content Placeholder 2"/>
          <p:cNvSpPr>
            <a:spLocks noGrp="1"/>
          </p:cNvSpPr>
          <p:nvPr>
            <p:ph idx="1"/>
          </p:nvPr>
        </p:nvSpPr>
        <p:spPr/>
        <p:txBody>
          <a:bodyPr/>
          <a:lstStyle/>
          <a:p>
            <a:r>
              <a:rPr lang="en-US" sz="1600" dirty="0">
                <a:latin typeface="+mj-lt"/>
              </a:rPr>
              <a:t>If you are logged into </a:t>
            </a:r>
            <a:r>
              <a:rPr lang="en-US" sz="1600" b="1" i="1" dirty="0">
                <a:solidFill>
                  <a:srgbClr val="3C3CEA"/>
                </a:solidFill>
                <a:latin typeface="+mj-lt"/>
              </a:rPr>
              <a:t>any</a:t>
            </a:r>
            <a:r>
              <a:rPr lang="en-US" sz="1600" dirty="0">
                <a:latin typeface="+mj-lt"/>
              </a:rPr>
              <a:t> Linux workstation in </a:t>
            </a:r>
            <a:r>
              <a:rPr lang="en-US" sz="1600" b="1" i="1" dirty="0">
                <a:effectLst>
                  <a:outerShdw blurRad="38100" dist="38100" dir="2700000" algn="tl">
                    <a:srgbClr val="000000">
                      <a:alpha val="43137"/>
                    </a:srgbClr>
                  </a:outerShdw>
                </a:effectLst>
                <a:latin typeface="+mj-lt"/>
              </a:rPr>
              <a:t>Martinos Center</a:t>
            </a:r>
          </a:p>
          <a:p>
            <a:r>
              <a:rPr lang="en-US" sz="1600" b="1" dirty="0">
                <a:latin typeface="Courier New" panose="02070309020205020404" pitchFamily="49" charset="0"/>
                <a:cs typeface="Courier New" panose="02070309020205020404" pitchFamily="49" charset="0"/>
              </a:rPr>
              <a:t>$ </a:t>
            </a:r>
            <a:r>
              <a:rPr lang="en-US" sz="1600" b="1" dirty="0" err="1">
                <a:latin typeface="Courier New" panose="02070309020205020404" pitchFamily="49" charset="0"/>
                <a:cs typeface="Courier New" panose="02070309020205020404" pitchFamily="49" charset="0"/>
              </a:rPr>
              <a:t>matlab</a:t>
            </a:r>
            <a:r>
              <a:rPr lang="en-US" sz="1600" b="1" dirty="0">
                <a:latin typeface="Courier New" panose="02070309020205020404" pitchFamily="49" charset="0"/>
                <a:cs typeface="Courier New" panose="02070309020205020404" pitchFamily="49" charset="0"/>
              </a:rPr>
              <a:t> &amp; </a:t>
            </a:r>
            <a:r>
              <a:rPr lang="en-US" sz="1600" b="1" dirty="0">
                <a:latin typeface="Courier New" panose="02070309020205020404" pitchFamily="49" charset="0"/>
                <a:cs typeface="Courier New" panose="02070309020205020404" pitchFamily="49" charset="0"/>
                <a:sym typeface="Wingdings" panose="05000000000000000000" pitchFamily="2" charset="2"/>
              </a:rPr>
              <a:t> </a:t>
            </a:r>
            <a:r>
              <a:rPr lang="en-US" sz="1600" dirty="0">
                <a:solidFill>
                  <a:schemeClr val="tx1"/>
                </a:solidFill>
                <a:latin typeface="+mj-lt"/>
              </a:rPr>
              <a:t>opens </a:t>
            </a:r>
            <a:r>
              <a:rPr lang="en-US" sz="1600" b="1" dirty="0">
                <a:solidFill>
                  <a:srgbClr val="DB0775"/>
                </a:solidFill>
                <a:latin typeface="+mj-lt"/>
              </a:rPr>
              <a:t>DEFAULT</a:t>
            </a:r>
            <a:r>
              <a:rPr lang="en-US" sz="1600" dirty="0">
                <a:solidFill>
                  <a:schemeClr val="tx1"/>
                </a:solidFill>
                <a:latin typeface="+mj-lt"/>
              </a:rPr>
              <a:t> MATLAB </a:t>
            </a:r>
            <a:r>
              <a:rPr lang="en-US" sz="1600" dirty="0">
                <a:latin typeface="+mj-lt"/>
              </a:rPr>
              <a:t>version (</a:t>
            </a:r>
            <a:r>
              <a:rPr lang="en-US" sz="1600" b="1" u="sng" dirty="0">
                <a:latin typeface="+mj-lt"/>
              </a:rPr>
              <a:t>NOT</a:t>
            </a:r>
            <a:r>
              <a:rPr lang="en-US" sz="1600" dirty="0">
                <a:latin typeface="+mj-lt"/>
              </a:rPr>
              <a:t> necessarily the </a:t>
            </a:r>
            <a:r>
              <a:rPr lang="en-US" sz="1600" b="1" u="sng" dirty="0">
                <a:latin typeface="+mj-lt"/>
              </a:rPr>
              <a:t>LATEST</a:t>
            </a:r>
            <a:r>
              <a:rPr lang="en-US" sz="1600" dirty="0">
                <a:latin typeface="+mj-lt"/>
              </a:rPr>
              <a:t> version)</a:t>
            </a:r>
          </a:p>
          <a:p>
            <a:pPr lvl="1">
              <a:buNone/>
            </a:pPr>
            <a:endParaRPr lang="en-US" sz="1600" dirty="0">
              <a:latin typeface="+mj-lt"/>
            </a:endParaRPr>
          </a:p>
          <a:p>
            <a:pPr lvl="1">
              <a:buNone/>
            </a:pPr>
            <a:endParaRPr lang="en-US" sz="1600" dirty="0">
              <a:latin typeface="+mj-lt"/>
            </a:endParaRPr>
          </a:p>
          <a:p>
            <a:pPr lvl="1"/>
            <a:r>
              <a:rPr lang="en-US" sz="1600" dirty="0"/>
              <a:t>Other versions can be found as well (executable are in </a:t>
            </a:r>
            <a:r>
              <a:rPr lang="en-US" sz="1600" b="1" dirty="0">
                <a:solidFill>
                  <a:srgbClr val="3C3CEA"/>
                </a:solidFill>
                <a:latin typeface="Courier New" panose="02070309020205020404" pitchFamily="49" charset="0"/>
                <a:cs typeface="Courier New" panose="02070309020205020404" pitchFamily="49" charset="0"/>
              </a:rPr>
              <a:t>/</a:t>
            </a:r>
            <a:r>
              <a:rPr lang="en-US" sz="1600" b="1" dirty="0" err="1">
                <a:solidFill>
                  <a:srgbClr val="3C3CEA"/>
                </a:solidFill>
                <a:latin typeface="Courier New" panose="02070309020205020404" pitchFamily="49" charset="0"/>
                <a:cs typeface="Courier New" panose="02070309020205020404" pitchFamily="49" charset="0"/>
              </a:rPr>
              <a:t>usr</a:t>
            </a:r>
            <a:r>
              <a:rPr lang="en-US" sz="1600" b="1" dirty="0">
                <a:solidFill>
                  <a:srgbClr val="3C3CEA"/>
                </a:solidFill>
                <a:latin typeface="Courier New" panose="02070309020205020404" pitchFamily="49" charset="0"/>
                <a:cs typeface="Courier New" panose="02070309020205020404" pitchFamily="49" charset="0"/>
              </a:rPr>
              <a:t>/</a:t>
            </a:r>
            <a:r>
              <a:rPr lang="en-US" sz="1600" b="1" dirty="0" err="1">
                <a:solidFill>
                  <a:srgbClr val="3C3CEA"/>
                </a:solidFill>
                <a:latin typeface="Courier New" panose="02070309020205020404" pitchFamily="49" charset="0"/>
                <a:cs typeface="Courier New" panose="02070309020205020404" pitchFamily="49" charset="0"/>
              </a:rPr>
              <a:t>pubsw</a:t>
            </a:r>
            <a:r>
              <a:rPr lang="en-US" sz="1600" b="1" dirty="0">
                <a:solidFill>
                  <a:srgbClr val="3C3CEA"/>
                </a:solidFill>
                <a:latin typeface="Courier New" panose="02070309020205020404" pitchFamily="49" charset="0"/>
                <a:cs typeface="Courier New" panose="02070309020205020404" pitchFamily="49" charset="0"/>
              </a:rPr>
              <a:t>/bin/</a:t>
            </a:r>
            <a:r>
              <a:rPr lang="en-US" sz="1600" dirty="0"/>
              <a:t>):</a:t>
            </a:r>
            <a:endParaRPr lang="en-US" sz="1600" dirty="0">
              <a:latin typeface="+mj-lt"/>
            </a:endParaRPr>
          </a:p>
          <a:p>
            <a:pPr lvl="1"/>
            <a:r>
              <a:rPr lang="en-US" sz="1600" b="1" dirty="0" err="1">
                <a:latin typeface="Courier New" panose="02070309020205020404" pitchFamily="49" charset="0"/>
                <a:cs typeface="Courier New" panose="02070309020205020404" pitchFamily="49" charset="0"/>
              </a:rPr>
              <a:t>matlab</a:t>
            </a:r>
            <a:r>
              <a:rPr lang="en-US" sz="1600" dirty="0">
                <a:latin typeface="Courier New" panose="02070309020205020404" pitchFamily="49" charset="0"/>
                <a:cs typeface="Courier New" panose="02070309020205020404" pitchFamily="49" charset="0"/>
              </a:rPr>
              <a:t>      matlab7.0   matlab7.11  matlab7.2   matlab7.4   matlab7.7   matlab7.9   matlab8.2   matlab8.4   matlab8.6   matlab9.2   matlab9.4   matlab9.6   </a:t>
            </a:r>
            <a:r>
              <a:rPr lang="en-US" sz="1600" b="1" dirty="0" err="1">
                <a:latin typeface="Courier New" panose="02070309020205020404" pitchFamily="49" charset="0"/>
                <a:cs typeface="Courier New" panose="02070309020205020404" pitchFamily="49" charset="0"/>
              </a:rPr>
              <a:t>matlab.new</a:t>
            </a:r>
            <a:r>
              <a:rPr lang="en-US" sz="1600" b="1" dirty="0">
                <a:latin typeface="Courier New" panose="02070309020205020404" pitchFamily="49" charset="0"/>
                <a:cs typeface="Courier New" panose="02070309020205020404" pitchFamily="49" charset="0"/>
              </a:rPr>
              <a:t>  </a:t>
            </a:r>
            <a:r>
              <a:rPr lang="en-US" sz="1600" dirty="0">
                <a:latin typeface="Courier New" panose="02070309020205020404" pitchFamily="49" charset="0"/>
                <a:cs typeface="Courier New" panose="02070309020205020404" pitchFamily="49" charset="0"/>
              </a:rPr>
              <a:t>matlab6.5.1 matlab7.1   matlab7.14  matlab7.3   matlab7.5   matlab7.8   matlab8.0   matlab8.3   matlab8.5   matlab9.0   matlab9.3   matlab9.5   matlab9.7</a:t>
            </a:r>
          </a:p>
          <a:p>
            <a:pPr lvl="1">
              <a:buNone/>
            </a:pPr>
            <a:endParaRPr lang="en-US" sz="1600" dirty="0">
              <a:latin typeface="+mj-lt"/>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123</a:t>
            </a:fld>
            <a:endParaRPr lang="en-US" dirty="0"/>
          </a:p>
        </p:txBody>
      </p:sp>
    </p:spTree>
    <p:extLst>
      <p:ext uri="{BB962C8B-B14F-4D97-AF65-F5344CB8AC3E}">
        <p14:creationId xmlns:p14="http://schemas.microsoft.com/office/powerpoint/2010/main" val="343019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MATLAB from ‘your’ laptop</a:t>
            </a:r>
          </a:p>
        </p:txBody>
      </p:sp>
      <p:sp>
        <p:nvSpPr>
          <p:cNvPr id="3" name="Content Placeholder 2"/>
          <p:cNvSpPr>
            <a:spLocks noGrp="1"/>
          </p:cNvSpPr>
          <p:nvPr>
            <p:ph idx="1"/>
          </p:nvPr>
        </p:nvSpPr>
        <p:spPr>
          <a:xfrm>
            <a:off x="1665514" y="1665906"/>
            <a:ext cx="9527205" cy="4351338"/>
          </a:xfrm>
        </p:spPr>
        <p:txBody>
          <a:bodyPr/>
          <a:lstStyle/>
          <a:p>
            <a:pPr>
              <a:spcBef>
                <a:spcPts val="0"/>
              </a:spcBef>
              <a:spcAft>
                <a:spcPts val="600"/>
              </a:spcAft>
            </a:pPr>
            <a:r>
              <a:rPr lang="en-US" b="1" dirty="0">
                <a:solidFill>
                  <a:srgbClr val="3C3CEA"/>
                </a:solidFill>
              </a:rPr>
              <a:t>Use a Network License</a:t>
            </a:r>
            <a:endParaRPr lang="en-US" dirty="0">
              <a:solidFill>
                <a:srgbClr val="3C3CEA"/>
              </a:solidFill>
            </a:endParaRPr>
          </a:p>
          <a:p>
            <a:pPr>
              <a:spcBef>
                <a:spcPts val="0"/>
              </a:spcBef>
              <a:spcAft>
                <a:spcPts val="600"/>
              </a:spcAft>
            </a:pPr>
            <a:r>
              <a:rPr lang="en-US" sz="1600" dirty="0"/>
              <a:t>This version only works when you are connected to the network inside the Partners firewall.</a:t>
            </a:r>
            <a:br>
              <a:rPr lang="en-US" sz="1600" dirty="0"/>
            </a:br>
            <a:r>
              <a:rPr lang="en-US" sz="1600" dirty="0">
                <a:hlinkClick r:id="rId3"/>
              </a:rPr>
              <a:t>https://www.nmr.mgh.harvard.edu/intranet/computer/software/matlab</a:t>
            </a:r>
            <a:r>
              <a:rPr lang="en-US" sz="1600" dirty="0"/>
              <a:t> (Intranet login required).</a:t>
            </a:r>
          </a:p>
          <a:p>
            <a:pPr>
              <a:spcBef>
                <a:spcPts val="0"/>
              </a:spcBef>
              <a:spcAft>
                <a:spcPts val="600"/>
              </a:spcAft>
            </a:pPr>
            <a:endParaRPr lang="en-US" sz="1600" dirty="0"/>
          </a:p>
          <a:p>
            <a:pPr>
              <a:spcBef>
                <a:spcPts val="0"/>
              </a:spcBef>
              <a:spcAft>
                <a:spcPts val="600"/>
              </a:spcAft>
            </a:pPr>
            <a:r>
              <a:rPr lang="en-US" b="1" dirty="0">
                <a:solidFill>
                  <a:srgbClr val="3C3CEA"/>
                </a:solidFill>
                <a:latin typeface="+mj-lt"/>
              </a:rPr>
              <a:t>Use remote access to your work desktop:</a:t>
            </a:r>
          </a:p>
          <a:p>
            <a:pPr lvl="1">
              <a:spcBef>
                <a:spcPts val="0"/>
              </a:spcBef>
              <a:spcAft>
                <a:spcPts val="600"/>
              </a:spcAft>
            </a:pPr>
            <a:r>
              <a:rPr lang="en-US" sz="1600" b="1" dirty="0">
                <a:solidFill>
                  <a:srgbClr val="00B050"/>
                </a:solidFill>
                <a:latin typeface="+mj-lt"/>
              </a:rPr>
              <a:t>No Machine </a:t>
            </a:r>
            <a:r>
              <a:rPr lang="en-US" sz="1600" dirty="0">
                <a:latin typeface="+mj-lt"/>
              </a:rPr>
              <a:t>(software from Partners) </a:t>
            </a:r>
          </a:p>
          <a:p>
            <a:pPr lvl="1">
              <a:spcBef>
                <a:spcPts val="0"/>
              </a:spcBef>
              <a:spcAft>
                <a:spcPts val="600"/>
              </a:spcAft>
            </a:pPr>
            <a:r>
              <a:rPr lang="en-US" sz="1600" dirty="0">
                <a:hlinkClick r:id="rId4"/>
              </a:rPr>
              <a:t>https://www.nmr.mgh.harvard.edu/intranet/computer/remote-access/nomachine</a:t>
            </a:r>
            <a:endParaRPr lang="en-US" sz="1600" dirty="0"/>
          </a:p>
          <a:p>
            <a:pPr lvl="1">
              <a:spcBef>
                <a:spcPts val="0"/>
              </a:spcBef>
              <a:spcAft>
                <a:spcPts val="600"/>
              </a:spcAft>
            </a:pPr>
            <a:r>
              <a:rPr lang="en-US" sz="1600" b="1" dirty="0">
                <a:solidFill>
                  <a:srgbClr val="00B050"/>
                </a:solidFill>
              </a:rPr>
              <a:t>VNC</a:t>
            </a:r>
            <a:r>
              <a:rPr lang="en-US" dirty="0"/>
              <a:t> </a:t>
            </a:r>
            <a:r>
              <a:rPr lang="en-US" sz="1600" dirty="0"/>
              <a:t>(GUI access to Martinos workstations) </a:t>
            </a:r>
          </a:p>
          <a:p>
            <a:pPr lvl="1">
              <a:spcBef>
                <a:spcPts val="0"/>
              </a:spcBef>
              <a:spcAft>
                <a:spcPts val="600"/>
              </a:spcAft>
            </a:pPr>
            <a:r>
              <a:rPr lang="en-US" sz="1600" dirty="0">
                <a:hlinkClick r:id="rId5"/>
              </a:rPr>
              <a:t>http://www.nmr.mgh.harvard.edu/martinos/userInfo/computer/vnc/windows.php</a:t>
            </a:r>
            <a:endParaRPr lang="en-US" sz="1600" dirty="0"/>
          </a:p>
          <a:p>
            <a:pPr lvl="1">
              <a:spcBef>
                <a:spcPts val="0"/>
              </a:spcBef>
              <a:spcAft>
                <a:spcPts val="600"/>
              </a:spcAft>
            </a:pPr>
            <a:endParaRPr lang="en-US" sz="1600" dirty="0">
              <a:latin typeface="+mj-lt"/>
            </a:endParaRPr>
          </a:p>
          <a:p>
            <a:pPr>
              <a:spcBef>
                <a:spcPts val="0"/>
              </a:spcBef>
              <a:spcAft>
                <a:spcPts val="600"/>
              </a:spcAft>
            </a:pPr>
            <a:r>
              <a:rPr lang="en-US" b="1" dirty="0">
                <a:solidFill>
                  <a:srgbClr val="3C3CEA"/>
                </a:solidFill>
                <a:latin typeface="+mj-lt"/>
              </a:rPr>
              <a:t>Standalone License</a:t>
            </a:r>
          </a:p>
          <a:p>
            <a:pPr>
              <a:spcBef>
                <a:spcPts val="0"/>
              </a:spcBef>
              <a:spcAft>
                <a:spcPts val="600"/>
              </a:spcAft>
            </a:pPr>
            <a:r>
              <a:rPr lang="en-US" sz="1600" dirty="0">
                <a:latin typeface="+mj-lt"/>
              </a:rPr>
              <a:t>If you need a copy of </a:t>
            </a:r>
            <a:r>
              <a:rPr lang="en-US" sz="1600" dirty="0" err="1">
                <a:latin typeface="+mj-lt"/>
              </a:rPr>
              <a:t>Matlab</a:t>
            </a:r>
            <a:r>
              <a:rPr lang="en-US" sz="1600" dirty="0">
                <a:latin typeface="+mj-lt"/>
              </a:rPr>
              <a:t> that will work wherever you go </a:t>
            </a:r>
            <a:r>
              <a:rPr lang="en-US" sz="1600" b="1" dirty="0">
                <a:solidFill>
                  <a:srgbClr val="00B050"/>
                </a:solidFill>
                <a:latin typeface="+mj-lt"/>
              </a:rPr>
              <a:t>you need to buy a standalone license. </a:t>
            </a:r>
            <a:r>
              <a:rPr lang="en-US" sz="1600" dirty="0">
                <a:latin typeface="+mj-lt"/>
              </a:rPr>
              <a:t>Contact Alyssa Silverman (</a:t>
            </a:r>
            <a:r>
              <a:rPr lang="en-US" sz="1600" dirty="0">
                <a:latin typeface="+mj-lt"/>
                <a:hlinkClick r:id="rId6"/>
              </a:rPr>
              <a:t>Alyssa.Silverman@mathworks.com</a:t>
            </a:r>
            <a:r>
              <a:rPr lang="en-US" sz="1600" dirty="0">
                <a:latin typeface="+mj-lt"/>
              </a:rPr>
              <a:t>) for a quote and then submit the quote to whomever handles purchasing for your department.</a:t>
            </a:r>
          </a:p>
        </p:txBody>
      </p:sp>
      <p:sp>
        <p:nvSpPr>
          <p:cNvPr id="4" name="Date Placeholder 3">
            <a:extLst>
              <a:ext uri="{FF2B5EF4-FFF2-40B4-BE49-F238E27FC236}">
                <a16:creationId xmlns:a16="http://schemas.microsoft.com/office/drawing/2014/main" id="{55CE210B-D65B-40C0-AFF3-CF265F508F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064D431A-181F-4E61-84AE-7A6BC9EF12A6}"/>
              </a:ext>
            </a:extLst>
          </p:cNvPr>
          <p:cNvSpPr>
            <a:spLocks noGrp="1"/>
          </p:cNvSpPr>
          <p:nvPr>
            <p:ph type="sldNum" sz="quarter" idx="12"/>
          </p:nvPr>
        </p:nvSpPr>
        <p:spPr/>
        <p:txBody>
          <a:bodyPr/>
          <a:lstStyle/>
          <a:p>
            <a:fld id="{A82C3BC0-3EBF-3C4C-A3D8-795624EBC6AA}" type="slidenum">
              <a:rPr lang="en-US" smtClean="0"/>
              <a:pPr/>
              <a:t>124</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&amp; </a:t>
            </a:r>
            <a:r>
              <a:rPr lang="en-US" dirty="0" err="1"/>
              <a:t>launchpad</a:t>
            </a:r>
            <a:endParaRPr lang="en-US" dirty="0"/>
          </a:p>
        </p:txBody>
      </p:sp>
      <p:sp>
        <p:nvSpPr>
          <p:cNvPr id="3" name="Content Placeholder 2"/>
          <p:cNvSpPr>
            <a:spLocks noGrp="1"/>
          </p:cNvSpPr>
          <p:nvPr>
            <p:ph idx="1"/>
          </p:nvPr>
        </p:nvSpPr>
        <p:spPr>
          <a:xfrm>
            <a:off x="1665515" y="1391920"/>
            <a:ext cx="9272561" cy="4822664"/>
          </a:xfrm>
        </p:spPr>
        <p:txBody>
          <a:bodyPr>
            <a:normAutofit/>
          </a:bodyPr>
          <a:lstStyle/>
          <a:p>
            <a:pPr algn="just">
              <a:spcBef>
                <a:spcPts val="600"/>
              </a:spcBef>
            </a:pPr>
            <a:r>
              <a:rPr lang="en-US" sz="1600" b="1" dirty="0">
                <a:solidFill>
                  <a:srgbClr val="00B050"/>
                </a:solidFill>
              </a:rPr>
              <a:t>The center has limited numbers of MATLAB licenses. </a:t>
            </a:r>
          </a:p>
          <a:p>
            <a:pPr algn="just">
              <a:spcBef>
                <a:spcPts val="600"/>
              </a:spcBef>
            </a:pPr>
            <a:r>
              <a:rPr lang="en-US" sz="1600" dirty="0"/>
              <a:t>All users are limited to no more than 20 MATLAB licenses in use at once over all locations (launchpad, tensor or your group workstations).</a:t>
            </a:r>
          </a:p>
          <a:p>
            <a:pPr algn="just"/>
            <a:r>
              <a:rPr lang="en-US" sz="1600" b="1" dirty="0">
                <a:solidFill>
                  <a:srgbClr val="3C3CEA"/>
                </a:solidFill>
              </a:rPr>
              <a:t>You can run MATLAB jobs in the cluster (launchpad)</a:t>
            </a:r>
          </a:p>
          <a:p>
            <a:pPr lvl="1" algn="just"/>
            <a:r>
              <a:rPr lang="en-US" sz="1600" dirty="0">
                <a:hlinkClick r:id="rId3"/>
              </a:rPr>
              <a:t>http://www.nmr.mgh.harvard.edu/martinos/userInfo/computer/launchpad.php</a:t>
            </a:r>
            <a:r>
              <a:rPr lang="en-US" sz="1600" dirty="0"/>
              <a:t> </a:t>
            </a:r>
          </a:p>
          <a:p>
            <a:pPr marL="285750" indent="-285750" algn="just">
              <a:spcBef>
                <a:spcPts val="600"/>
              </a:spcBef>
              <a:buFont typeface="Arial" panose="020B0604020202020204" pitchFamily="34" charset="0"/>
              <a:buChar char="•"/>
            </a:pPr>
            <a:r>
              <a:rPr lang="en-US" sz="1600" dirty="0"/>
              <a:t>Submit any jobs that use MATLAB to the queue </a:t>
            </a:r>
            <a:r>
              <a:rPr lang="en-US" sz="1600" b="1" dirty="0" err="1"/>
              <a:t>matlab</a:t>
            </a:r>
            <a:r>
              <a:rPr lang="en-US" sz="1600" dirty="0"/>
              <a:t>. </a:t>
            </a:r>
          </a:p>
          <a:p>
            <a:pPr marL="285750" indent="-285750" algn="just">
              <a:spcBef>
                <a:spcPts val="600"/>
              </a:spcBef>
              <a:buFont typeface="Arial" panose="020B0604020202020204" pitchFamily="34" charset="0"/>
              <a:buChar char="•"/>
            </a:pPr>
            <a:r>
              <a:rPr lang="en-US" sz="1600" dirty="0"/>
              <a:t>If your job requires any toolbox licenses, you are limited to just </a:t>
            </a:r>
            <a:r>
              <a:rPr lang="en-US" sz="1600" b="1" dirty="0"/>
              <a:t>ONE</a:t>
            </a:r>
            <a:r>
              <a:rPr lang="en-US" sz="1600" dirty="0"/>
              <a:t> such job running on the cluster.</a:t>
            </a:r>
          </a:p>
          <a:p>
            <a:pPr marL="285750" indent="-285750" algn="just">
              <a:spcBef>
                <a:spcPts val="600"/>
              </a:spcBef>
              <a:buFont typeface="Arial" panose="020B0604020202020204" pitchFamily="34" charset="0"/>
              <a:buChar char="•"/>
            </a:pPr>
            <a:r>
              <a:rPr lang="en-US" sz="1600" dirty="0"/>
              <a:t>To automate MATLAB jobs on the cluster, first </a:t>
            </a:r>
            <a:r>
              <a:rPr lang="en-US" sz="1600" b="1" dirty="0"/>
              <a:t>create a *.m script file with your actual </a:t>
            </a:r>
            <a:r>
              <a:rPr lang="en-US" sz="1600" b="1" dirty="0" err="1"/>
              <a:t>Matlab</a:t>
            </a:r>
            <a:r>
              <a:rPr lang="en-US" sz="1600" b="1" dirty="0"/>
              <a:t> commands </a:t>
            </a:r>
            <a:r>
              <a:rPr lang="en-US" sz="1600" dirty="0"/>
              <a:t>to run. The last line of the script should be 'exit’. Give a command like this to </a:t>
            </a:r>
            <a:r>
              <a:rPr lang="en-US" sz="1600" b="1" dirty="0" err="1"/>
              <a:t>pbsubmit's</a:t>
            </a:r>
            <a:r>
              <a:rPr lang="en-US" sz="1600" b="1" dirty="0"/>
              <a:t> -c option:</a:t>
            </a:r>
          </a:p>
          <a:p>
            <a:pPr algn="just">
              <a:spcBef>
                <a:spcPts val="600"/>
              </a:spcBef>
            </a:pPr>
            <a:endParaRPr lang="en-US" sz="1600" dirty="0">
              <a:solidFill>
                <a:srgbClr val="00B050"/>
              </a:solidFill>
              <a:latin typeface="Courier New" panose="02070309020205020404" pitchFamily="49" charset="0"/>
              <a:cs typeface="Courier New" panose="02070309020205020404" pitchFamily="49" charset="0"/>
            </a:endParaRPr>
          </a:p>
          <a:p>
            <a:pPr algn="just">
              <a:spcBef>
                <a:spcPts val="600"/>
              </a:spcBef>
            </a:pPr>
            <a:endParaRPr lang="en-US" sz="1600" dirty="0">
              <a:solidFill>
                <a:srgbClr val="00B050"/>
              </a:solidFill>
              <a:latin typeface="Courier New" panose="02070309020205020404" pitchFamily="49" charset="0"/>
              <a:cs typeface="Courier New" panose="02070309020205020404" pitchFamily="49" charset="0"/>
            </a:endParaRPr>
          </a:p>
          <a:p>
            <a:pPr algn="just">
              <a:spcBef>
                <a:spcPts val="600"/>
              </a:spcBef>
            </a:pPr>
            <a:endParaRPr lang="en-US" sz="1600" dirty="0">
              <a:solidFill>
                <a:srgbClr val="00B050"/>
              </a:solidFill>
              <a:latin typeface="Courier New" panose="02070309020205020404" pitchFamily="49" charset="0"/>
              <a:cs typeface="Courier New" panose="02070309020205020404" pitchFamily="49" charset="0"/>
            </a:endParaRPr>
          </a:p>
          <a:p>
            <a:pPr marL="285750" indent="-285750" algn="just">
              <a:spcBef>
                <a:spcPts val="600"/>
              </a:spcBef>
              <a:buFont typeface="Arial" panose="020B0604020202020204" pitchFamily="34" charset="0"/>
              <a:buChar char="•"/>
            </a:pPr>
            <a:r>
              <a:rPr lang="en-US" sz="1600" dirty="0"/>
              <a:t>Another option is to "</a:t>
            </a:r>
            <a:r>
              <a:rPr lang="en-US" sz="1600" b="1" dirty="0"/>
              <a:t>compile</a:t>
            </a:r>
            <a:r>
              <a:rPr lang="en-US" sz="1600" dirty="0"/>
              <a:t>" your </a:t>
            </a:r>
            <a:r>
              <a:rPr lang="en-US" sz="1600" dirty="0" err="1"/>
              <a:t>Matlab</a:t>
            </a:r>
            <a:r>
              <a:rPr lang="en-US" sz="1600" dirty="0"/>
              <a:t> program into a </a:t>
            </a:r>
            <a:r>
              <a:rPr lang="en-US" sz="1600" b="1" dirty="0"/>
              <a:t>stand-alone executable</a:t>
            </a:r>
            <a:r>
              <a:rPr lang="en-US" sz="1600" dirty="0"/>
              <a:t>. </a:t>
            </a:r>
            <a:r>
              <a:rPr lang="en-US" sz="1600" b="1" i="1" dirty="0">
                <a:solidFill>
                  <a:srgbClr val="00B050"/>
                </a:solidFill>
              </a:rPr>
              <a:t>This will not use up a license normally. </a:t>
            </a:r>
            <a:r>
              <a:rPr lang="en-US" sz="1600" dirty="0">
                <a:hlinkClick r:id="rId4"/>
              </a:rPr>
              <a:t>https://www.nmr.mgh.harvard.edu/martinos/itgroup/deploytool.html</a:t>
            </a:r>
            <a:endParaRPr lang="en-US" sz="1600" dirty="0"/>
          </a:p>
        </p:txBody>
      </p:sp>
      <p:sp>
        <p:nvSpPr>
          <p:cNvPr id="4" name="Date Placeholder 3">
            <a:extLst>
              <a:ext uri="{FF2B5EF4-FFF2-40B4-BE49-F238E27FC236}">
                <a16:creationId xmlns:a16="http://schemas.microsoft.com/office/drawing/2014/main" id="{ED410A39-CFB8-4B02-92FC-4F89EB531ED5}"/>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5F578C4B-FAB7-4077-887C-B6A71BCB4AD2}"/>
              </a:ext>
            </a:extLst>
          </p:cNvPr>
          <p:cNvSpPr>
            <a:spLocks noGrp="1"/>
          </p:cNvSpPr>
          <p:nvPr>
            <p:ph type="sldNum" sz="quarter" idx="12"/>
          </p:nvPr>
        </p:nvSpPr>
        <p:spPr/>
        <p:txBody>
          <a:bodyPr/>
          <a:lstStyle/>
          <a:p>
            <a:fld id="{A82C3BC0-3EBF-3C4C-A3D8-795624EBC6AA}" type="slidenum">
              <a:rPr lang="en-US" smtClean="0"/>
              <a:pPr/>
              <a:t>125</a:t>
            </a:fld>
            <a:endParaRPr lang="en-US" dirty="0"/>
          </a:p>
        </p:txBody>
      </p:sp>
      <p:sp>
        <p:nvSpPr>
          <p:cNvPr id="8" name="Rectangle 7">
            <a:extLst>
              <a:ext uri="{FF2B5EF4-FFF2-40B4-BE49-F238E27FC236}">
                <a16:creationId xmlns:a16="http://schemas.microsoft.com/office/drawing/2014/main" id="{76E0FA61-E87C-4508-98B0-4B9998B02D01}"/>
              </a:ext>
            </a:extLst>
          </p:cNvPr>
          <p:cNvSpPr/>
          <p:nvPr/>
        </p:nvSpPr>
        <p:spPr>
          <a:xfrm>
            <a:off x="1665515" y="4897120"/>
            <a:ext cx="9272561" cy="568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7" name="Rectangle 6">
            <a:extLst>
              <a:ext uri="{FF2B5EF4-FFF2-40B4-BE49-F238E27FC236}">
                <a16:creationId xmlns:a16="http://schemas.microsoft.com/office/drawing/2014/main" id="{148BE30D-E213-486C-A491-3FC9AFC54D98}"/>
              </a:ext>
            </a:extLst>
          </p:cNvPr>
          <p:cNvSpPr/>
          <p:nvPr/>
        </p:nvSpPr>
        <p:spPr>
          <a:xfrm>
            <a:off x="1665514" y="4985435"/>
            <a:ext cx="9272562" cy="369332"/>
          </a:xfrm>
          <a:prstGeom prst="rect">
            <a:avLst/>
          </a:prstGeom>
        </p:spPr>
        <p:txBody>
          <a:bodyPr wrap="square">
            <a:spAutoFit/>
          </a:bodyPr>
          <a:lstStyle/>
          <a:p>
            <a:pPr algn="ctr">
              <a:spcBef>
                <a:spcPts val="600"/>
              </a:spcBef>
            </a:pPr>
            <a:r>
              <a:rPr lang="en-US" b="1" dirty="0" err="1">
                <a:solidFill>
                  <a:srgbClr val="FFFF00"/>
                </a:solidFill>
                <a:latin typeface="Courier New" panose="02070309020205020404" pitchFamily="49" charset="0"/>
                <a:cs typeface="Courier New" panose="02070309020205020404" pitchFamily="49" charset="0"/>
              </a:rPr>
              <a:t>matlab.new</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nodisplay</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nodesktop</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nojvm</a:t>
            </a:r>
            <a:r>
              <a:rPr lang="en-US" b="1" dirty="0">
                <a:solidFill>
                  <a:srgbClr val="FFFF00"/>
                </a:solidFill>
                <a:latin typeface="Courier New" panose="02070309020205020404" pitchFamily="49" charset="0"/>
                <a:cs typeface="Courier New" panose="02070309020205020404" pitchFamily="49" charset="0"/>
              </a:rPr>
              <a:t> -r </a:t>
            </a:r>
            <a:r>
              <a:rPr lang="en-US" b="1" dirty="0" err="1">
                <a:solidFill>
                  <a:srgbClr val="FFFF00"/>
                </a:solidFill>
                <a:latin typeface="Courier New" panose="02070309020205020404" pitchFamily="49" charset="0"/>
                <a:cs typeface="Courier New" panose="02070309020205020404" pitchFamily="49" charset="0"/>
              </a:rPr>
              <a:t>matlabfile</a:t>
            </a:r>
            <a:endParaRPr lang="en-US" b="1" dirty="0">
              <a:solidFill>
                <a:srgbClr val="FFFF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0837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39584" y="1638388"/>
            <a:ext cx="8350844" cy="3858642"/>
          </a:xfrm>
        </p:spPr>
        <p:txBody>
          <a:bodyPr/>
          <a:lstStyle/>
          <a:p>
            <a:pPr algn="ctr">
              <a:lnSpc>
                <a:spcPct val="100000"/>
              </a:lnSpc>
            </a:pPr>
            <a:r>
              <a:rPr lang="en-US" sz="8000" dirty="0">
                <a:effectLst>
                  <a:outerShdw blurRad="38100" dist="38100" dir="2700000" algn="tl">
                    <a:srgbClr val="000000">
                      <a:alpha val="43137"/>
                    </a:srgbClr>
                  </a:outerShdw>
                </a:effectLst>
                <a:latin typeface="Ink Free" panose="03080402000500000000" pitchFamily="66" charset="0"/>
              </a:rPr>
              <a:t>Calling MATLAB from SHELL</a:t>
            </a: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126</a:t>
            </a:fld>
            <a:endParaRPr lang="en-US" dirty="0"/>
          </a:p>
        </p:txBody>
      </p:sp>
    </p:spTree>
    <p:extLst>
      <p:ext uri="{BB962C8B-B14F-4D97-AF65-F5344CB8AC3E}">
        <p14:creationId xmlns:p14="http://schemas.microsoft.com/office/powerpoint/2010/main" val="286666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MATLAB scripts from SHELL</a:t>
            </a:r>
          </a:p>
        </p:txBody>
      </p:sp>
      <p:sp>
        <p:nvSpPr>
          <p:cNvPr id="5" name="Content Placeholder 2"/>
          <p:cNvSpPr txBox="1">
            <a:spLocks/>
          </p:cNvSpPr>
          <p:nvPr/>
        </p:nvSpPr>
        <p:spPr bwMode="auto">
          <a:xfrm>
            <a:off x="1665515" y="1570234"/>
            <a:ext cx="9169063" cy="22874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just" eaLnBrk="0" fontAlgn="base" hangingPunct="0">
              <a:spcAft>
                <a:spcPts val="1200"/>
              </a:spcAft>
              <a:buClr>
                <a:schemeClr val="tx1"/>
              </a:buClr>
              <a:buSzPct val="76000"/>
              <a:defRPr/>
            </a:pPr>
            <a:r>
              <a:rPr lang="en-US" dirty="0">
                <a:latin typeface="+mj-lt"/>
                <a:ea typeface="ＭＳ Ｐゴシック" pitchFamily="-65" charset="-128"/>
                <a:cs typeface="ＭＳ Ｐゴシック" pitchFamily="-65" charset="-128"/>
              </a:rPr>
              <a:t>The MATLAB Editor is nice but:</a:t>
            </a:r>
          </a:p>
          <a:p>
            <a:pPr marL="285750" lvl="1" indent="-285750" algn="just" eaLnBrk="0" hangingPunct="0">
              <a:spcAft>
                <a:spcPts val="1200"/>
              </a:spcAft>
              <a:buClr>
                <a:schemeClr val="tx1"/>
              </a:buClr>
              <a:buSzPct val="76000"/>
              <a:buFont typeface="Arial" panose="020B0604020202020204" pitchFamily="34" charset="0"/>
              <a:buChar char="•"/>
            </a:pPr>
            <a:r>
              <a:rPr lang="en-US" sz="1600" dirty="0">
                <a:latin typeface="+mj-lt"/>
                <a:ea typeface="ＭＳ Ｐゴシック" pitchFamily="-65" charset="-128"/>
                <a:cs typeface="ＭＳ Ｐゴシック" pitchFamily="-65" charset="-128"/>
              </a:rPr>
              <a:t>Let us assume that you have a </a:t>
            </a:r>
            <a:r>
              <a:rPr lang="en-US" sz="1600" b="1" dirty="0">
                <a:solidFill>
                  <a:srgbClr val="3C3CEA"/>
                </a:solidFill>
                <a:latin typeface="+mj-lt"/>
                <a:ea typeface="ＭＳ Ｐゴシック" pitchFamily="-65" charset="-128"/>
                <a:cs typeface="ＭＳ Ｐゴシック" pitchFamily="-65" charset="-128"/>
              </a:rPr>
              <a:t>complicated SHELL processing stream</a:t>
            </a:r>
            <a:r>
              <a:rPr lang="en-US" sz="1600" dirty="0">
                <a:latin typeface="+mj-lt"/>
                <a:ea typeface="ＭＳ Ｐゴシック" pitchFamily="-65" charset="-128"/>
                <a:cs typeface="ＭＳ Ｐゴシック" pitchFamily="-65" charset="-128"/>
              </a:rPr>
              <a:t> using </a:t>
            </a:r>
            <a:r>
              <a:rPr lang="en-US" sz="1600" b="1" dirty="0">
                <a:latin typeface="+mj-lt"/>
                <a:ea typeface="ＭＳ Ｐゴシック" pitchFamily="-65" charset="-128"/>
                <a:cs typeface="ＭＳ Ｐゴシック" pitchFamily="-65" charset="-128"/>
              </a:rPr>
              <a:t>FSL &amp; </a:t>
            </a:r>
            <a:r>
              <a:rPr lang="en-US" sz="1600" b="1" dirty="0" err="1">
                <a:latin typeface="+mj-lt"/>
                <a:ea typeface="ＭＳ Ｐゴシック" pitchFamily="-65" charset="-128"/>
                <a:cs typeface="ＭＳ Ｐゴシック" pitchFamily="-65" charset="-128"/>
              </a:rPr>
              <a:t>FreeSurfer</a:t>
            </a:r>
            <a:r>
              <a:rPr lang="en-US" sz="1600" dirty="0">
                <a:latin typeface="+mj-lt"/>
                <a:ea typeface="ＭＳ Ｐゴシック" pitchFamily="-65" charset="-128"/>
                <a:cs typeface="ＭＳ Ｐゴシック" pitchFamily="-65" charset="-128"/>
              </a:rPr>
              <a:t> tools.</a:t>
            </a:r>
          </a:p>
          <a:p>
            <a:pPr marL="285750" lvl="1" indent="-285750" algn="just" eaLnBrk="0" hangingPunct="0">
              <a:spcAft>
                <a:spcPts val="1200"/>
              </a:spcAft>
              <a:buClr>
                <a:schemeClr val="tx1"/>
              </a:buClr>
              <a:buSzPct val="76000"/>
              <a:buFont typeface="Arial" panose="020B0604020202020204" pitchFamily="34" charset="0"/>
              <a:buChar char="•"/>
            </a:pPr>
            <a:r>
              <a:rPr lang="en-US" sz="1600" dirty="0">
                <a:latin typeface="+mj-lt"/>
                <a:ea typeface="ＭＳ Ｐゴシック" pitchFamily="-65" charset="-128"/>
                <a:cs typeface="ＭＳ Ｐゴシック" pitchFamily="-65" charset="-128"/>
              </a:rPr>
              <a:t>You want to do a little bit of something </a:t>
            </a:r>
            <a:r>
              <a:rPr lang="en-US" sz="1600" dirty="0">
                <a:ea typeface="ＭＳ Ｐゴシック" pitchFamily="-65" charset="-128"/>
                <a:cs typeface="ＭＳ Ｐゴシック" pitchFamily="-65" charset="-128"/>
              </a:rPr>
              <a:t>in the middle with </a:t>
            </a:r>
            <a:r>
              <a:rPr lang="en-US" sz="1600" dirty="0">
                <a:latin typeface="+mj-lt"/>
                <a:ea typeface="ＭＳ Ｐゴシック" pitchFamily="-65" charset="-128"/>
                <a:cs typeface="ＭＳ Ｐゴシック" pitchFamily="-65" charset="-128"/>
              </a:rPr>
              <a:t>MATLAB that neither FSL or FS can do.</a:t>
            </a:r>
          </a:p>
          <a:p>
            <a:pPr marL="285750" lvl="1" indent="-285750" algn="just" eaLnBrk="0" hangingPunct="0">
              <a:spcAft>
                <a:spcPts val="1200"/>
              </a:spcAft>
              <a:buClr>
                <a:schemeClr val="tx1"/>
              </a:buClr>
              <a:buSzPct val="76000"/>
              <a:buFont typeface="Arial" panose="020B0604020202020204" pitchFamily="34" charset="0"/>
              <a:buChar char="•"/>
            </a:pPr>
            <a:r>
              <a:rPr lang="en-US" sz="1600" dirty="0">
                <a:latin typeface="+mj-lt"/>
                <a:ea typeface="ＭＳ Ｐゴシック" pitchFamily="-65" charset="-128"/>
                <a:cs typeface="ＭＳ Ｐゴシック" pitchFamily="-65" charset="-128"/>
              </a:rPr>
              <a:t>Then it is more convenient to </a:t>
            </a:r>
            <a:r>
              <a:rPr lang="en-US" sz="1600" b="1" dirty="0">
                <a:solidFill>
                  <a:srgbClr val="3C3CEA"/>
                </a:solidFill>
                <a:latin typeface="+mj-lt"/>
                <a:ea typeface="ＭＳ Ｐゴシック" pitchFamily="-65" charset="-128"/>
                <a:cs typeface="ＭＳ Ｐゴシック" pitchFamily="-65" charset="-128"/>
              </a:rPr>
              <a:t>run your MATLAB script from UNIX command line</a:t>
            </a:r>
            <a:r>
              <a:rPr lang="en-US" sz="1600" dirty="0">
                <a:latin typeface="+mj-lt"/>
                <a:ea typeface="ＭＳ Ｐゴシック" pitchFamily="-65" charset="-128"/>
                <a:cs typeface="ＭＳ Ｐゴシック" pitchFamily="-65" charset="-128"/>
              </a:rPr>
              <a:t> as part of your main script, without starting an interactive MATLAB session.</a:t>
            </a:r>
          </a:p>
        </p:txBody>
      </p:sp>
      <p:grpSp>
        <p:nvGrpSpPr>
          <p:cNvPr id="13" name="Group 12">
            <a:extLst>
              <a:ext uri="{FF2B5EF4-FFF2-40B4-BE49-F238E27FC236}">
                <a16:creationId xmlns:a16="http://schemas.microsoft.com/office/drawing/2014/main" id="{12B18E38-1297-4561-A56B-9ACB31292AA4}"/>
              </a:ext>
            </a:extLst>
          </p:cNvPr>
          <p:cNvGrpSpPr/>
          <p:nvPr/>
        </p:nvGrpSpPr>
        <p:grpSpPr>
          <a:xfrm>
            <a:off x="802276" y="3996730"/>
            <a:ext cx="10261600" cy="584775"/>
            <a:chOff x="904240" y="3834824"/>
            <a:chExt cx="10261600" cy="584775"/>
          </a:xfrm>
        </p:grpSpPr>
        <p:sp>
          <p:nvSpPr>
            <p:cNvPr id="12" name="Rectangle 11">
              <a:extLst>
                <a:ext uri="{FF2B5EF4-FFF2-40B4-BE49-F238E27FC236}">
                  <a16:creationId xmlns:a16="http://schemas.microsoft.com/office/drawing/2014/main" id="{7F7114BF-18D0-4DF5-861C-C688689FBF2C}"/>
                </a:ext>
              </a:extLst>
            </p:cNvPr>
            <p:cNvSpPr/>
            <p:nvPr/>
          </p:nvSpPr>
          <p:spPr>
            <a:xfrm>
              <a:off x="904240" y="3834824"/>
              <a:ext cx="10261600" cy="584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6" name="TextBox 5"/>
            <p:cNvSpPr txBox="1"/>
            <p:nvPr/>
          </p:nvSpPr>
          <p:spPr>
            <a:xfrm>
              <a:off x="1026160" y="3925371"/>
              <a:ext cx="10139680" cy="369332"/>
            </a:xfrm>
            <a:prstGeom prst="rect">
              <a:avLst/>
            </a:prstGeom>
            <a:noFill/>
          </p:spPr>
          <p:txBody>
            <a:bodyPr wrap="square" rtlCol="0">
              <a:spAutoFit/>
            </a:bodyPr>
            <a:lstStyle/>
            <a:p>
              <a:r>
                <a:rPr lang="en-US" b="1" dirty="0" err="1">
                  <a:solidFill>
                    <a:srgbClr val="FFFF00"/>
                  </a:solidFill>
                  <a:latin typeface="Courier New" panose="02070309020205020404" pitchFamily="49" charset="0"/>
                  <a:cs typeface="Courier New" panose="02070309020205020404" pitchFamily="49" charset="0"/>
                </a:rPr>
                <a:t>matlab.new</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nodesktop</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nodisplay</a:t>
              </a:r>
              <a:r>
                <a:rPr lang="en-US" b="1" dirty="0">
                  <a:solidFill>
                    <a:srgbClr val="FFFF00"/>
                  </a:solidFill>
                  <a:latin typeface="Courier New" panose="02070309020205020404" pitchFamily="49" charset="0"/>
                  <a:cs typeface="Courier New" panose="02070309020205020404" pitchFamily="49" charset="0"/>
                </a:rPr>
                <a:t> -</a:t>
              </a:r>
              <a:r>
                <a:rPr lang="en-US" b="1" dirty="0" err="1">
                  <a:solidFill>
                    <a:srgbClr val="FFFF00"/>
                  </a:solidFill>
                  <a:latin typeface="Courier New" panose="02070309020205020404" pitchFamily="49" charset="0"/>
                  <a:cs typeface="Courier New" panose="02070309020205020404" pitchFamily="49" charset="0"/>
                </a:rPr>
                <a:t>r</a:t>
              </a:r>
              <a:r>
                <a:rPr lang="en-US" b="1" dirty="0">
                  <a:solidFill>
                    <a:srgbClr val="FFFF00"/>
                  </a:solidFill>
                  <a:latin typeface="Courier New" panose="02070309020205020404" pitchFamily="49" charset="0"/>
                  <a:cs typeface="Courier New" panose="02070309020205020404" pitchFamily="49" charset="0"/>
                </a:rPr>
                <a:t> "run /full/path/to/script/</a:t>
              </a:r>
              <a:r>
                <a:rPr lang="en-US" b="1" dirty="0" err="1">
                  <a:solidFill>
                    <a:srgbClr val="FFFF00"/>
                  </a:solidFill>
                  <a:latin typeface="Courier New" panose="02070309020205020404" pitchFamily="49" charset="0"/>
                  <a:cs typeface="Courier New" panose="02070309020205020404" pitchFamily="49" charset="0"/>
                </a:rPr>
                <a:t>my_script</a:t>
              </a:r>
              <a:r>
                <a:rPr lang="en-US" b="1" dirty="0">
                  <a:solidFill>
                    <a:srgbClr val="FFFF00"/>
                  </a:solidFill>
                  <a:latin typeface="Courier New" panose="02070309020205020404" pitchFamily="49" charset="0"/>
                  <a:cs typeface="Courier New" panose="02070309020205020404" pitchFamily="49" charset="0"/>
                </a:rPr>
                <a:t>”</a:t>
              </a:r>
            </a:p>
          </p:txBody>
        </p:sp>
      </p:grpSp>
      <p:sp>
        <p:nvSpPr>
          <p:cNvPr id="7" name="TextBox 6"/>
          <p:cNvSpPr txBox="1"/>
          <p:nvPr/>
        </p:nvSpPr>
        <p:spPr>
          <a:xfrm>
            <a:off x="3019196" y="4965243"/>
            <a:ext cx="880369" cy="400110"/>
          </a:xfrm>
          <a:prstGeom prst="rect">
            <a:avLst/>
          </a:prstGeom>
          <a:noFill/>
        </p:spPr>
        <p:txBody>
          <a:bodyPr wrap="none" rtlCol="0">
            <a:spAutoFit/>
          </a:bodyPr>
          <a:lstStyle/>
          <a:p>
            <a:r>
              <a:rPr lang="en-US" sz="2000" b="1" dirty="0">
                <a:solidFill>
                  <a:srgbClr val="00B050"/>
                </a:solidFill>
                <a:latin typeface="Ink Free" panose="03080402000500000000" pitchFamily="66" charset="0"/>
              </a:rPr>
              <a:t>NOTE</a:t>
            </a:r>
            <a:endParaRPr lang="en-US" sz="2000" dirty="0"/>
          </a:p>
        </p:txBody>
      </p:sp>
      <p:sp>
        <p:nvSpPr>
          <p:cNvPr id="9" name="TextBox 8"/>
          <p:cNvSpPr txBox="1"/>
          <p:nvPr/>
        </p:nvSpPr>
        <p:spPr>
          <a:xfrm>
            <a:off x="3293267" y="5325719"/>
            <a:ext cx="6705600" cy="584775"/>
          </a:xfrm>
          <a:prstGeom prst="rect">
            <a:avLst/>
          </a:prstGeom>
          <a:noFill/>
        </p:spPr>
        <p:txBody>
          <a:bodyPr wrap="square" rtlCol="0">
            <a:spAutoFit/>
          </a:bodyPr>
          <a:lstStyle/>
          <a:p>
            <a:pPr marL="342900" indent="-342900">
              <a:buFont typeface="+mj-lt"/>
              <a:buAutoNum type="arabicPeriod"/>
            </a:pPr>
            <a:r>
              <a:rPr lang="en-US" sz="1600" dirty="0"/>
              <a:t>NO </a:t>
            </a:r>
            <a:r>
              <a:rPr lang="en-US" sz="1600" dirty="0">
                <a:solidFill>
                  <a:srgbClr val="DB0775"/>
                </a:solidFill>
              </a:rPr>
              <a:t>*.m</a:t>
            </a:r>
            <a:r>
              <a:rPr lang="en-US" sz="1600" dirty="0">
                <a:solidFill>
                  <a:srgbClr val="FF0000"/>
                </a:solidFill>
              </a:rPr>
              <a:t> </a:t>
            </a:r>
            <a:r>
              <a:rPr lang="en-US" sz="1600" dirty="0"/>
              <a:t>extension in the script file name</a:t>
            </a:r>
          </a:p>
          <a:p>
            <a:pPr marL="342900" indent="-342900">
              <a:buFont typeface="+mj-lt"/>
              <a:buAutoNum type="arabicPeriod"/>
            </a:pPr>
            <a:r>
              <a:rPr lang="en-US" sz="1600" dirty="0"/>
              <a:t>Make sure last line of  the file </a:t>
            </a:r>
            <a:r>
              <a:rPr lang="en-US" sz="1600" b="1" dirty="0" err="1">
                <a:solidFill>
                  <a:srgbClr val="DB0775"/>
                </a:solidFill>
                <a:latin typeface="Courier New" panose="02070309020205020404" pitchFamily="49" charset="0"/>
                <a:cs typeface="Courier New" panose="02070309020205020404" pitchFamily="49" charset="0"/>
              </a:rPr>
              <a:t>my_script.m</a:t>
            </a:r>
            <a:r>
              <a:rPr lang="en-US" sz="1600" b="1" dirty="0">
                <a:solidFill>
                  <a:srgbClr val="DB0775"/>
                </a:solidFill>
                <a:latin typeface="Courier New" panose="02070309020205020404" pitchFamily="49" charset="0"/>
                <a:cs typeface="Courier New" panose="02070309020205020404" pitchFamily="49" charset="0"/>
              </a:rPr>
              <a:t> </a:t>
            </a:r>
            <a:r>
              <a:rPr lang="en-US" sz="1600" dirty="0"/>
              <a:t>is </a:t>
            </a:r>
            <a:r>
              <a:rPr lang="en-US" sz="1600" b="1" dirty="0">
                <a:solidFill>
                  <a:srgbClr val="3C3CEA"/>
                </a:solidFill>
                <a:latin typeface="Courier New" panose="02070309020205020404" pitchFamily="49" charset="0"/>
                <a:cs typeface="Courier New" panose="02070309020205020404" pitchFamily="49" charset="0"/>
              </a:rPr>
              <a:t>exit</a:t>
            </a:r>
            <a:r>
              <a:rPr lang="en-US" sz="1600" dirty="0">
                <a:solidFill>
                  <a:srgbClr val="CCFFCC"/>
                </a:solidFill>
              </a:rPr>
              <a:t>;</a:t>
            </a:r>
          </a:p>
        </p:txBody>
      </p:sp>
      <p:sp>
        <p:nvSpPr>
          <p:cNvPr id="3" name="Date Placeholder 2">
            <a:extLst>
              <a:ext uri="{FF2B5EF4-FFF2-40B4-BE49-F238E27FC236}">
                <a16:creationId xmlns:a16="http://schemas.microsoft.com/office/drawing/2014/main" id="{96332A04-C061-48AD-9BD1-1A91473CADC7}"/>
              </a:ext>
            </a:extLst>
          </p:cNvPr>
          <p:cNvSpPr>
            <a:spLocks noGrp="1"/>
          </p:cNvSpPr>
          <p:nvPr>
            <p:ph type="dt" sz="half" idx="10"/>
          </p:nvPr>
        </p:nvSpPr>
        <p:spPr/>
        <p:txBody>
          <a:bodyPr/>
          <a:lstStyle/>
          <a:p>
            <a:r>
              <a:rPr lang="en-US"/>
              <a:t>3/12/2020</a:t>
            </a:r>
            <a:endParaRPr lang="en-US" dirty="0"/>
          </a:p>
        </p:txBody>
      </p:sp>
      <p:sp>
        <p:nvSpPr>
          <p:cNvPr id="4" name="Slide Number Placeholder 3">
            <a:extLst>
              <a:ext uri="{FF2B5EF4-FFF2-40B4-BE49-F238E27FC236}">
                <a16:creationId xmlns:a16="http://schemas.microsoft.com/office/drawing/2014/main" id="{BF7E6DE9-89E4-4A8F-858E-941D66EA3A76}"/>
              </a:ext>
            </a:extLst>
          </p:cNvPr>
          <p:cNvSpPr>
            <a:spLocks noGrp="1"/>
          </p:cNvSpPr>
          <p:nvPr>
            <p:ph type="sldNum" sz="quarter" idx="12"/>
          </p:nvPr>
        </p:nvSpPr>
        <p:spPr/>
        <p:txBody>
          <a:bodyPr/>
          <a:lstStyle/>
          <a:p>
            <a:fld id="{A82C3BC0-3EBF-3C4C-A3D8-795624EBC6AA}" type="slidenum">
              <a:rPr lang="en-US" smtClean="0"/>
              <a:pPr/>
              <a:t>127</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39584" y="1638388"/>
            <a:ext cx="8350844" cy="3858642"/>
          </a:xfrm>
        </p:spPr>
        <p:txBody>
          <a:bodyPr/>
          <a:lstStyle/>
          <a:p>
            <a:pPr algn="ctr">
              <a:lnSpc>
                <a:spcPct val="100000"/>
              </a:lnSpc>
            </a:pPr>
            <a:r>
              <a:rPr lang="en-US" sz="8000" dirty="0">
                <a:effectLst>
                  <a:outerShdw blurRad="38100" dist="38100" dir="2700000" algn="tl">
                    <a:srgbClr val="000000">
                      <a:alpha val="43137"/>
                    </a:srgbClr>
                  </a:outerShdw>
                </a:effectLst>
                <a:latin typeface="Ink Free" panose="03080402000500000000" pitchFamily="66" charset="0"/>
              </a:rPr>
              <a:t>Calling Python    </a:t>
            </a:r>
            <a:br>
              <a:rPr lang="en-US" sz="8000" dirty="0">
                <a:effectLst>
                  <a:outerShdw blurRad="38100" dist="38100" dir="2700000" algn="tl">
                    <a:srgbClr val="000000">
                      <a:alpha val="43137"/>
                    </a:srgbClr>
                  </a:outerShdw>
                </a:effectLst>
                <a:latin typeface="Ink Free" panose="03080402000500000000" pitchFamily="66" charset="0"/>
              </a:rPr>
            </a:br>
            <a:r>
              <a:rPr lang="en-US" sz="6000" dirty="0">
                <a:effectLst>
                  <a:outerShdw blurRad="38100" dist="38100" dir="2700000" algn="tl">
                    <a:srgbClr val="000000">
                      <a:alpha val="43137"/>
                    </a:srgbClr>
                  </a:outerShdw>
                </a:effectLst>
                <a:latin typeface="Ink Free" panose="03080402000500000000" pitchFamily="66" charset="0"/>
              </a:rPr>
              <a:t>(or anything else)</a:t>
            </a:r>
            <a:br>
              <a:rPr lang="en-US" sz="6000" dirty="0">
                <a:effectLst>
                  <a:outerShdw blurRad="38100" dist="38100" dir="2700000" algn="tl">
                    <a:srgbClr val="000000">
                      <a:alpha val="43137"/>
                    </a:srgbClr>
                  </a:outerShdw>
                </a:effectLst>
                <a:latin typeface="Ink Free" panose="03080402000500000000" pitchFamily="66" charset="0"/>
              </a:rPr>
            </a:br>
            <a:r>
              <a:rPr lang="en-US" sz="7000" dirty="0">
                <a:effectLst>
                  <a:outerShdw blurRad="38100" dist="38100" dir="2700000" algn="tl">
                    <a:srgbClr val="000000">
                      <a:alpha val="43137"/>
                    </a:srgbClr>
                  </a:outerShdw>
                </a:effectLst>
                <a:latin typeface="Ink Free" panose="03080402000500000000" pitchFamily="66" charset="0"/>
              </a:rPr>
              <a:t> </a:t>
            </a:r>
            <a:r>
              <a:rPr lang="en-US" sz="8000" dirty="0">
                <a:effectLst>
                  <a:outerShdw blurRad="38100" dist="38100" dir="2700000" algn="tl">
                    <a:srgbClr val="000000">
                      <a:alpha val="43137"/>
                    </a:srgbClr>
                  </a:outerShdw>
                </a:effectLst>
                <a:latin typeface="Ink Free" panose="03080402000500000000" pitchFamily="66" charset="0"/>
              </a:rPr>
              <a:t>from MATLAB</a:t>
            </a: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128</a:t>
            </a:fld>
            <a:endParaRPr lang="en-US" dirty="0"/>
          </a:p>
        </p:txBody>
      </p:sp>
    </p:spTree>
    <p:extLst>
      <p:ext uri="{BB962C8B-B14F-4D97-AF65-F5344CB8AC3E}">
        <p14:creationId xmlns:p14="http://schemas.microsoft.com/office/powerpoint/2010/main" val="78319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Python from MATLAB</a:t>
            </a:r>
          </a:p>
        </p:txBody>
      </p:sp>
      <p:sp>
        <p:nvSpPr>
          <p:cNvPr id="3" name="Date Placeholder 2">
            <a:extLst>
              <a:ext uri="{FF2B5EF4-FFF2-40B4-BE49-F238E27FC236}">
                <a16:creationId xmlns:a16="http://schemas.microsoft.com/office/drawing/2014/main" id="{49EB3190-F520-43F5-95D6-F2956157A08F}"/>
              </a:ext>
            </a:extLst>
          </p:cNvPr>
          <p:cNvSpPr>
            <a:spLocks noGrp="1"/>
          </p:cNvSpPr>
          <p:nvPr>
            <p:ph type="dt" sz="half" idx="10"/>
          </p:nvPr>
        </p:nvSpPr>
        <p:spPr/>
        <p:txBody>
          <a:bodyPr/>
          <a:lstStyle/>
          <a:p>
            <a:r>
              <a:rPr lang="en-US"/>
              <a:t>3/12/2020</a:t>
            </a:r>
            <a:endParaRPr lang="en-US" dirty="0"/>
          </a:p>
        </p:txBody>
      </p:sp>
      <p:sp>
        <p:nvSpPr>
          <p:cNvPr id="4" name="Slide Number Placeholder 3">
            <a:extLst>
              <a:ext uri="{FF2B5EF4-FFF2-40B4-BE49-F238E27FC236}">
                <a16:creationId xmlns:a16="http://schemas.microsoft.com/office/drawing/2014/main" id="{E96947EB-FE83-4BE2-8CDB-8BBC088D15A3}"/>
              </a:ext>
            </a:extLst>
          </p:cNvPr>
          <p:cNvSpPr>
            <a:spLocks noGrp="1"/>
          </p:cNvSpPr>
          <p:nvPr>
            <p:ph type="sldNum" sz="quarter" idx="12"/>
          </p:nvPr>
        </p:nvSpPr>
        <p:spPr/>
        <p:txBody>
          <a:bodyPr/>
          <a:lstStyle/>
          <a:p>
            <a:fld id="{A82C3BC0-3EBF-3C4C-A3D8-795624EBC6AA}" type="slidenum">
              <a:rPr lang="en-US" smtClean="0"/>
              <a:pPr/>
              <a:t>129</a:t>
            </a:fld>
            <a:endParaRPr lang="en-US" dirty="0"/>
          </a:p>
        </p:txBody>
      </p:sp>
      <p:sp>
        <p:nvSpPr>
          <p:cNvPr id="8" name="Text Placeholder 7">
            <a:extLst>
              <a:ext uri="{FF2B5EF4-FFF2-40B4-BE49-F238E27FC236}">
                <a16:creationId xmlns:a16="http://schemas.microsoft.com/office/drawing/2014/main" id="{804F501F-9C5B-44A1-A16F-03A8D4809317}"/>
              </a:ext>
            </a:extLst>
          </p:cNvPr>
          <p:cNvSpPr>
            <a:spLocks noGrp="1"/>
          </p:cNvSpPr>
          <p:nvPr>
            <p:ph type="body" sz="quarter" idx="13"/>
          </p:nvPr>
        </p:nvSpPr>
        <p:spPr/>
        <p:txBody>
          <a:bodyPr/>
          <a:lstStyle/>
          <a:p>
            <a:r>
              <a:rPr lang="it-IT" dirty="0"/>
              <a:t>Using the default </a:t>
            </a:r>
            <a:r>
              <a:rPr lang="it-IT" dirty="0" err="1"/>
              <a:t>python</a:t>
            </a:r>
            <a:r>
              <a:rPr lang="it-IT" dirty="0"/>
              <a:t> sub-system</a:t>
            </a:r>
            <a:endParaRPr lang="en-US" dirty="0"/>
          </a:p>
        </p:txBody>
      </p:sp>
      <p:sp>
        <p:nvSpPr>
          <p:cNvPr id="6" name="TextBox 5"/>
          <p:cNvSpPr txBox="1"/>
          <p:nvPr/>
        </p:nvSpPr>
        <p:spPr>
          <a:xfrm>
            <a:off x="1665514" y="1669076"/>
            <a:ext cx="4097333"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Specific </a:t>
            </a:r>
            <a:r>
              <a:rPr lang="en-US" b="1" i="1" dirty="0">
                <a:solidFill>
                  <a:srgbClr val="3C3CEA"/>
                </a:solidFill>
              </a:rPr>
              <a:t>only for Python</a:t>
            </a:r>
          </a:p>
          <a:p>
            <a:pPr marL="285750" indent="-285750">
              <a:spcAft>
                <a:spcPts val="600"/>
              </a:spcAft>
              <a:buFont typeface="Arial" panose="020B0604020202020204" pitchFamily="34" charset="0"/>
              <a:buChar char="•"/>
            </a:pPr>
            <a:r>
              <a:rPr lang="en-US" dirty="0"/>
              <a:t>Similar functionalities also available for a handful of other languages</a:t>
            </a:r>
          </a:p>
        </p:txBody>
      </p:sp>
      <p:pic>
        <p:nvPicPr>
          <p:cNvPr id="9" name="Picture 8">
            <a:extLst>
              <a:ext uri="{FF2B5EF4-FFF2-40B4-BE49-F238E27FC236}">
                <a16:creationId xmlns:a16="http://schemas.microsoft.com/office/drawing/2014/main" id="{1A9D477A-6CC9-499D-9D5D-20D766849799}"/>
              </a:ext>
            </a:extLst>
          </p:cNvPr>
          <p:cNvPicPr>
            <a:picLocks noChangeAspect="1"/>
          </p:cNvPicPr>
          <p:nvPr/>
        </p:nvPicPr>
        <p:blipFill>
          <a:blip r:embed="rId3"/>
          <a:stretch>
            <a:fillRect/>
          </a:stretch>
        </p:blipFill>
        <p:spPr>
          <a:xfrm>
            <a:off x="2058919" y="3530144"/>
            <a:ext cx="2949016" cy="2234377"/>
          </a:xfrm>
          <a:prstGeom prst="rect">
            <a:avLst/>
          </a:prstGeom>
          <a:ln>
            <a:solidFill>
              <a:srgbClr val="002060"/>
            </a:solidFill>
          </a:ln>
        </p:spPr>
      </p:pic>
      <p:pic>
        <p:nvPicPr>
          <p:cNvPr id="10" name="Picture 9">
            <a:extLst>
              <a:ext uri="{FF2B5EF4-FFF2-40B4-BE49-F238E27FC236}">
                <a16:creationId xmlns:a16="http://schemas.microsoft.com/office/drawing/2014/main" id="{B65DBCCF-201F-4334-BE32-70C5F4E063BD}"/>
              </a:ext>
            </a:extLst>
          </p:cNvPr>
          <p:cNvPicPr>
            <a:picLocks noChangeAspect="1"/>
          </p:cNvPicPr>
          <p:nvPr/>
        </p:nvPicPr>
        <p:blipFill>
          <a:blip r:embed="rId4"/>
          <a:stretch>
            <a:fillRect/>
          </a:stretch>
        </p:blipFill>
        <p:spPr>
          <a:xfrm>
            <a:off x="6096000" y="2106181"/>
            <a:ext cx="4682215" cy="3658340"/>
          </a:xfrm>
          <a:prstGeom prst="rect">
            <a:avLst/>
          </a:prstGeom>
          <a:ln>
            <a:solidFill>
              <a:srgbClr val="002060"/>
            </a:solidFill>
          </a:ln>
        </p:spPr>
      </p:pic>
      <p:cxnSp>
        <p:nvCxnSpPr>
          <p:cNvPr id="17" name="Straight Arrow Connector 16">
            <a:extLst>
              <a:ext uri="{FF2B5EF4-FFF2-40B4-BE49-F238E27FC236}">
                <a16:creationId xmlns:a16="http://schemas.microsoft.com/office/drawing/2014/main" id="{5B0D239C-D4F8-4F12-A03E-F18CE06C2DA2}"/>
              </a:ext>
            </a:extLst>
          </p:cNvPr>
          <p:cNvCxnSpPr>
            <a:cxnSpLocks/>
          </p:cNvCxnSpPr>
          <p:nvPr/>
        </p:nvCxnSpPr>
        <p:spPr>
          <a:xfrm>
            <a:off x="8437107" y="3370589"/>
            <a:ext cx="0" cy="319109"/>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694DCB-3AEA-4ABF-A604-73D8B1AAC053}"/>
              </a:ext>
            </a:extLst>
          </p:cNvPr>
          <p:cNvCxnSpPr>
            <a:cxnSpLocks/>
          </p:cNvCxnSpPr>
          <p:nvPr/>
        </p:nvCxnSpPr>
        <p:spPr>
          <a:xfrm flipH="1">
            <a:off x="10202388" y="2882069"/>
            <a:ext cx="366651"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0A2FA6D-8D9F-4F7F-8B52-E94A3267A085}"/>
              </a:ext>
            </a:extLst>
          </p:cNvPr>
          <p:cNvSpPr/>
          <p:nvPr/>
        </p:nvSpPr>
        <p:spPr>
          <a:xfrm>
            <a:off x="2058919" y="3160812"/>
            <a:ext cx="1287532"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mymod.py</a:t>
            </a:r>
          </a:p>
        </p:txBody>
      </p:sp>
      <p:sp>
        <p:nvSpPr>
          <p:cNvPr id="25" name="Rectangle 24">
            <a:extLst>
              <a:ext uri="{FF2B5EF4-FFF2-40B4-BE49-F238E27FC236}">
                <a16:creationId xmlns:a16="http://schemas.microsoft.com/office/drawing/2014/main" id="{6951D0A1-0951-4D4A-84D1-C5D8D90F717C}"/>
              </a:ext>
            </a:extLst>
          </p:cNvPr>
          <p:cNvSpPr/>
          <p:nvPr/>
        </p:nvSpPr>
        <p:spPr>
          <a:xfrm>
            <a:off x="8891859" y="1690565"/>
            <a:ext cx="1976823" cy="369332"/>
          </a:xfrm>
          <a:prstGeom prst="rect">
            <a:avLst/>
          </a:prstGeom>
        </p:spPr>
        <p:txBody>
          <a:bodyPr wrap="none">
            <a:spAutoFit/>
          </a:bodyPr>
          <a:lstStyle/>
          <a:p>
            <a:r>
              <a:rPr lang="en-US" b="1" dirty="0" err="1">
                <a:solidFill>
                  <a:srgbClr val="DB0775"/>
                </a:solidFill>
                <a:latin typeface="Courier New" panose="02070309020205020404" pitchFamily="49" charset="0"/>
                <a:cs typeface="Courier New" panose="02070309020205020404" pitchFamily="49" charset="0"/>
              </a:rPr>
              <a:t>matlab_main.m</a:t>
            </a:r>
            <a:endParaRPr lang="en-US" b="1" dirty="0">
              <a:solidFill>
                <a:srgbClr val="DB0775"/>
              </a:solidFill>
              <a:latin typeface="Courier New" panose="02070309020205020404" pitchFamily="49" charset="0"/>
              <a:cs typeface="Courier New" panose="02070309020205020404" pitchFamily="49" charset="0"/>
            </a:endParaRPr>
          </a:p>
        </p:txBody>
      </p:sp>
      <p:cxnSp>
        <p:nvCxnSpPr>
          <p:cNvPr id="26" name="Straight Arrow Connector 25">
            <a:extLst>
              <a:ext uri="{FF2B5EF4-FFF2-40B4-BE49-F238E27FC236}">
                <a16:creationId xmlns:a16="http://schemas.microsoft.com/office/drawing/2014/main" id="{135C5F37-3A67-492B-9A37-208C02E0EA86}"/>
              </a:ext>
            </a:extLst>
          </p:cNvPr>
          <p:cNvCxnSpPr>
            <a:cxnSpLocks/>
          </p:cNvCxnSpPr>
          <p:nvPr/>
        </p:nvCxnSpPr>
        <p:spPr>
          <a:xfrm>
            <a:off x="6877665" y="2460311"/>
            <a:ext cx="0" cy="319109"/>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1D4F68E9-E597-4309-9E55-72F9BF33D531}"/>
              </a:ext>
            </a:extLst>
          </p:cNvPr>
          <p:cNvSpPr/>
          <p:nvPr/>
        </p:nvSpPr>
        <p:spPr>
          <a:xfrm>
            <a:off x="9081780" y="3624929"/>
            <a:ext cx="1231802" cy="29649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32" name="Rectangle 31">
            <a:extLst>
              <a:ext uri="{FF2B5EF4-FFF2-40B4-BE49-F238E27FC236}">
                <a16:creationId xmlns:a16="http://schemas.microsoft.com/office/drawing/2014/main" id="{5DE1C5DA-9386-4C50-91AC-2616B8B89064}"/>
              </a:ext>
            </a:extLst>
          </p:cNvPr>
          <p:cNvSpPr/>
          <p:nvPr/>
        </p:nvSpPr>
        <p:spPr>
          <a:xfrm>
            <a:off x="9081780" y="3846666"/>
            <a:ext cx="1231802" cy="29649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33" name="Rectangle 32">
            <a:extLst>
              <a:ext uri="{FF2B5EF4-FFF2-40B4-BE49-F238E27FC236}">
                <a16:creationId xmlns:a16="http://schemas.microsoft.com/office/drawing/2014/main" id="{2221E49A-20C3-4D0B-AEF1-9FEEC1C376B3}"/>
              </a:ext>
            </a:extLst>
          </p:cNvPr>
          <p:cNvSpPr/>
          <p:nvPr/>
        </p:nvSpPr>
        <p:spPr>
          <a:xfrm>
            <a:off x="2404533" y="4380777"/>
            <a:ext cx="941918" cy="227983"/>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34" name="Rectangle 33">
            <a:extLst>
              <a:ext uri="{FF2B5EF4-FFF2-40B4-BE49-F238E27FC236}">
                <a16:creationId xmlns:a16="http://schemas.microsoft.com/office/drawing/2014/main" id="{00CD00D5-494F-49F8-9A0F-61523829905E}"/>
              </a:ext>
            </a:extLst>
          </p:cNvPr>
          <p:cNvSpPr/>
          <p:nvPr/>
        </p:nvSpPr>
        <p:spPr>
          <a:xfrm>
            <a:off x="2404533" y="5070975"/>
            <a:ext cx="941918" cy="227983"/>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35" name="Rectangle 34">
            <a:extLst>
              <a:ext uri="{FF2B5EF4-FFF2-40B4-BE49-F238E27FC236}">
                <a16:creationId xmlns:a16="http://schemas.microsoft.com/office/drawing/2014/main" id="{FD6AAD4C-FFC2-435A-9CF1-2F0AB46E42DD}"/>
              </a:ext>
            </a:extLst>
          </p:cNvPr>
          <p:cNvSpPr/>
          <p:nvPr/>
        </p:nvSpPr>
        <p:spPr>
          <a:xfrm>
            <a:off x="7612379" y="3624928"/>
            <a:ext cx="648823" cy="518227"/>
          </a:xfrm>
          <a:prstGeom prst="rect">
            <a:avLst/>
          </a:prstGeom>
          <a:solidFill>
            <a:schemeClr val="accent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71239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32" grpId="0" animBg="1"/>
      <p:bldP spid="33" grpId="0" animBg="1"/>
      <p:bldP spid="34" grpId="0" animBg="1"/>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5D07EF-4895-4096-85F4-88ECD1EC711E}"/>
              </a:ext>
            </a:extLst>
          </p:cNvPr>
          <p:cNvPicPr>
            <a:picLocks noChangeAspect="1"/>
          </p:cNvPicPr>
          <p:nvPr/>
        </p:nvPicPr>
        <p:blipFill>
          <a:blip r:embed="rId3"/>
          <a:stretch>
            <a:fillRect/>
          </a:stretch>
        </p:blipFill>
        <p:spPr>
          <a:xfrm>
            <a:off x="1361143" y="1024311"/>
            <a:ext cx="9167150" cy="4984638"/>
          </a:xfrm>
          <a:prstGeom prst="rect">
            <a:avLst/>
          </a:prstGeom>
        </p:spPr>
      </p:pic>
      <p:sp>
        <p:nvSpPr>
          <p:cNvPr id="2" name="Title 1"/>
          <p:cNvSpPr>
            <a:spLocks noGrp="1"/>
          </p:cNvSpPr>
          <p:nvPr>
            <p:ph type="title"/>
          </p:nvPr>
        </p:nvSpPr>
        <p:spPr/>
        <p:txBody>
          <a:bodyPr/>
          <a:lstStyle/>
          <a:p>
            <a:r>
              <a:rPr lang="en-US" dirty="0"/>
              <a:t>MATLAB Graphical User Interface (GUI)</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13</a:t>
            </a:fld>
            <a:endParaRPr lang="en-US" dirty="0"/>
          </a:p>
        </p:txBody>
      </p:sp>
      <p:sp>
        <p:nvSpPr>
          <p:cNvPr id="10" name="Content Placeholder 3">
            <a:extLst>
              <a:ext uri="{FF2B5EF4-FFF2-40B4-BE49-F238E27FC236}">
                <a16:creationId xmlns:a16="http://schemas.microsoft.com/office/drawing/2014/main" id="{1A7F3A35-6A2E-4DEA-A5AD-E3C36C8CD5D5}"/>
              </a:ext>
            </a:extLst>
          </p:cNvPr>
          <p:cNvSpPr txBox="1">
            <a:spLocks/>
          </p:cNvSpPr>
          <p:nvPr/>
        </p:nvSpPr>
        <p:spPr>
          <a:xfrm>
            <a:off x="5124231" y="2947670"/>
            <a:ext cx="2743200" cy="285496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mj-lt"/>
              <a:buAutoNum type="arabicPeriod"/>
              <a:defRPr/>
            </a:pPr>
            <a:r>
              <a:rPr lang="en-US" b="1" dirty="0">
                <a:latin typeface="+mj-lt"/>
                <a:ea typeface="ＭＳ Ｐゴシック" pitchFamily="-1" charset="-128"/>
                <a:cs typeface="ＭＳ Ｐゴシック" pitchFamily="-1" charset="-128"/>
              </a:rPr>
              <a:t>Command window</a:t>
            </a:r>
          </a:p>
          <a:p>
            <a:pPr marL="342900" indent="-342900">
              <a:buFont typeface="+mj-lt"/>
              <a:buAutoNum type="arabicPeriod"/>
              <a:defRPr/>
            </a:pPr>
            <a:r>
              <a:rPr lang="en-US" b="1" dirty="0">
                <a:latin typeface="+mj-lt"/>
                <a:ea typeface="ＭＳ Ｐゴシック" pitchFamily="-1" charset="-128"/>
                <a:cs typeface="ＭＳ Ｐゴシック" pitchFamily="-1" charset="-128"/>
              </a:rPr>
              <a:t>Command history</a:t>
            </a:r>
          </a:p>
          <a:p>
            <a:pPr marL="342900" indent="-342900">
              <a:buFont typeface="+mj-lt"/>
              <a:buAutoNum type="arabicPeriod"/>
              <a:defRPr/>
            </a:pPr>
            <a:r>
              <a:rPr lang="en-US" b="1" dirty="0">
                <a:latin typeface="+mj-lt"/>
                <a:ea typeface="ＭＳ Ｐゴシック" pitchFamily="-1" charset="-128"/>
                <a:cs typeface="ＭＳ Ｐゴシック" pitchFamily="-1" charset="-128"/>
              </a:rPr>
              <a:t>Workspace</a:t>
            </a:r>
          </a:p>
          <a:p>
            <a:pPr marL="342900" indent="-342900">
              <a:buFont typeface="+mj-lt"/>
              <a:buAutoNum type="arabicPeriod"/>
              <a:defRPr/>
            </a:pPr>
            <a:r>
              <a:rPr lang="en-US" b="1" dirty="0">
                <a:latin typeface="+mj-lt"/>
                <a:ea typeface="ＭＳ Ｐゴシック" pitchFamily="-1" charset="-128"/>
                <a:cs typeface="ＭＳ Ｐゴシック" pitchFamily="-1" charset="-128"/>
              </a:rPr>
              <a:t>File explorer</a:t>
            </a:r>
          </a:p>
          <a:p>
            <a:pPr marL="342900" indent="-342900">
              <a:buFont typeface="+mj-lt"/>
              <a:buAutoNum type="arabicPeriod"/>
              <a:defRPr/>
            </a:pPr>
            <a:r>
              <a:rPr lang="en-US" b="1" dirty="0">
                <a:latin typeface="+mj-lt"/>
                <a:ea typeface="ＭＳ Ｐゴシック" pitchFamily="-1" charset="-128"/>
                <a:cs typeface="ＭＳ Ｐゴシック" pitchFamily="-1" charset="-128"/>
              </a:rPr>
              <a:t>Toolbar</a:t>
            </a:r>
            <a:endParaRPr lang="en-US" sz="1800" dirty="0">
              <a:latin typeface="+mj-lt"/>
            </a:endParaRPr>
          </a:p>
          <a:p>
            <a:pPr lvl="2">
              <a:buFont typeface="Wingdings 3" pitchFamily="-1" charset="2"/>
              <a:buNone/>
              <a:defRPr/>
            </a:pPr>
            <a:endParaRPr lang="en-US" sz="1800" dirty="0"/>
          </a:p>
        </p:txBody>
      </p:sp>
      <p:grpSp>
        <p:nvGrpSpPr>
          <p:cNvPr id="8" name="Group 7">
            <a:extLst>
              <a:ext uri="{FF2B5EF4-FFF2-40B4-BE49-F238E27FC236}">
                <a16:creationId xmlns:a16="http://schemas.microsoft.com/office/drawing/2014/main" id="{91FFB1B1-E67A-4E5E-A3CD-77D27826A265}"/>
              </a:ext>
            </a:extLst>
          </p:cNvPr>
          <p:cNvGrpSpPr/>
          <p:nvPr/>
        </p:nvGrpSpPr>
        <p:grpSpPr>
          <a:xfrm>
            <a:off x="7737891" y="1351280"/>
            <a:ext cx="441960" cy="441960"/>
            <a:chOff x="7737891" y="1351280"/>
            <a:chExt cx="441960" cy="441960"/>
          </a:xfrm>
        </p:grpSpPr>
        <p:sp>
          <p:nvSpPr>
            <p:cNvPr id="29" name="Oval 28">
              <a:extLst>
                <a:ext uri="{FF2B5EF4-FFF2-40B4-BE49-F238E27FC236}">
                  <a16:creationId xmlns:a16="http://schemas.microsoft.com/office/drawing/2014/main" id="{84FEA8E3-207C-4ADE-8DFB-CDD3997FB798}"/>
                </a:ext>
              </a:extLst>
            </p:cNvPr>
            <p:cNvSpPr/>
            <p:nvPr/>
          </p:nvSpPr>
          <p:spPr>
            <a:xfrm>
              <a:off x="7737891" y="1351280"/>
              <a:ext cx="441960" cy="441960"/>
            </a:xfrm>
            <a:prstGeom prst="ellipse">
              <a:avLst/>
            </a:prstGeom>
            <a:solidFill>
              <a:srgbClr val="B5D725"/>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8" name="Content Placeholder 3">
              <a:extLst>
                <a:ext uri="{FF2B5EF4-FFF2-40B4-BE49-F238E27FC236}">
                  <a16:creationId xmlns:a16="http://schemas.microsoft.com/office/drawing/2014/main" id="{A25456E7-F8A1-4BB5-BF94-A2DA5B7EAF5C}"/>
                </a:ext>
              </a:extLst>
            </p:cNvPr>
            <p:cNvSpPr txBox="1">
              <a:spLocks/>
            </p:cNvSpPr>
            <p:nvPr/>
          </p:nvSpPr>
          <p:spPr>
            <a:xfrm>
              <a:off x="7867431" y="1390650"/>
              <a:ext cx="264160" cy="396240"/>
            </a:xfrm>
            <a:prstGeom prst="rect">
              <a:avLst/>
            </a:prstGeom>
            <a:noFill/>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buFont typeface=".AppleSystemUIFont" charset="-120"/>
                <a:buNone/>
                <a:defRPr/>
              </a:pPr>
              <a:r>
                <a:rPr lang="en-US" sz="2300" dirty="0">
                  <a:latin typeface="+mj-lt"/>
                </a:rPr>
                <a:t>5</a:t>
              </a:r>
            </a:p>
            <a:p>
              <a:pPr lvl="2">
                <a:buFont typeface="Wingdings 3" pitchFamily="-1" charset="2"/>
                <a:buNone/>
                <a:defRPr/>
              </a:pPr>
              <a:endParaRPr lang="en-US" sz="2300" dirty="0"/>
            </a:p>
          </p:txBody>
        </p:sp>
      </p:grpSp>
      <p:grpSp>
        <p:nvGrpSpPr>
          <p:cNvPr id="7" name="Group 6">
            <a:extLst>
              <a:ext uri="{FF2B5EF4-FFF2-40B4-BE49-F238E27FC236}">
                <a16:creationId xmlns:a16="http://schemas.microsoft.com/office/drawing/2014/main" id="{4A15840A-441B-4F09-9FE7-E23C2DAC407D}"/>
              </a:ext>
            </a:extLst>
          </p:cNvPr>
          <p:cNvGrpSpPr/>
          <p:nvPr/>
        </p:nvGrpSpPr>
        <p:grpSpPr>
          <a:xfrm>
            <a:off x="4046220" y="3516630"/>
            <a:ext cx="441960" cy="441960"/>
            <a:chOff x="4046220" y="3516630"/>
            <a:chExt cx="441960" cy="441960"/>
          </a:xfrm>
        </p:grpSpPr>
        <p:sp>
          <p:nvSpPr>
            <p:cNvPr id="12" name="Oval 11">
              <a:extLst>
                <a:ext uri="{FF2B5EF4-FFF2-40B4-BE49-F238E27FC236}">
                  <a16:creationId xmlns:a16="http://schemas.microsoft.com/office/drawing/2014/main" id="{58D40D1D-D67A-4C18-89A1-275C67BAAE78}"/>
                </a:ext>
              </a:extLst>
            </p:cNvPr>
            <p:cNvSpPr/>
            <p:nvPr/>
          </p:nvSpPr>
          <p:spPr>
            <a:xfrm>
              <a:off x="4046220" y="3516630"/>
              <a:ext cx="441960" cy="441960"/>
            </a:xfrm>
            <a:prstGeom prst="ellipse">
              <a:avLst/>
            </a:prstGeom>
            <a:solidFill>
              <a:srgbClr val="B5D725"/>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1" name="Content Placeholder 3">
              <a:extLst>
                <a:ext uri="{FF2B5EF4-FFF2-40B4-BE49-F238E27FC236}">
                  <a16:creationId xmlns:a16="http://schemas.microsoft.com/office/drawing/2014/main" id="{A8FA312C-51DD-49C1-9B5C-4956E8681EA1}"/>
                </a:ext>
              </a:extLst>
            </p:cNvPr>
            <p:cNvSpPr txBox="1">
              <a:spLocks/>
            </p:cNvSpPr>
            <p:nvPr/>
          </p:nvSpPr>
          <p:spPr>
            <a:xfrm>
              <a:off x="4175760" y="3556000"/>
              <a:ext cx="264160" cy="39624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buFont typeface=".AppleSystemUIFont" charset="-120"/>
                <a:buNone/>
                <a:defRPr/>
              </a:pPr>
              <a:r>
                <a:rPr lang="en-US" sz="2300" dirty="0">
                  <a:latin typeface="+mj-lt"/>
                </a:rPr>
                <a:t>1</a:t>
              </a:r>
            </a:p>
            <a:p>
              <a:pPr lvl="2">
                <a:buFont typeface="Wingdings 3" pitchFamily="-1" charset="2"/>
                <a:buNone/>
                <a:defRPr/>
              </a:pPr>
              <a:endParaRPr lang="en-US" sz="2300" dirty="0"/>
            </a:p>
          </p:txBody>
        </p:sp>
      </p:grpSp>
      <p:grpSp>
        <p:nvGrpSpPr>
          <p:cNvPr id="3" name="Group 2">
            <a:extLst>
              <a:ext uri="{FF2B5EF4-FFF2-40B4-BE49-F238E27FC236}">
                <a16:creationId xmlns:a16="http://schemas.microsoft.com/office/drawing/2014/main" id="{C2955732-9E29-4736-8EA4-A90178F050F5}"/>
              </a:ext>
            </a:extLst>
          </p:cNvPr>
          <p:cNvGrpSpPr/>
          <p:nvPr/>
        </p:nvGrpSpPr>
        <p:grpSpPr>
          <a:xfrm>
            <a:off x="2440440" y="3429000"/>
            <a:ext cx="441960" cy="441960"/>
            <a:chOff x="2440440" y="3429000"/>
            <a:chExt cx="441960" cy="441960"/>
          </a:xfrm>
        </p:grpSpPr>
        <p:sp>
          <p:nvSpPr>
            <p:cNvPr id="16" name="Oval 15">
              <a:extLst>
                <a:ext uri="{FF2B5EF4-FFF2-40B4-BE49-F238E27FC236}">
                  <a16:creationId xmlns:a16="http://schemas.microsoft.com/office/drawing/2014/main" id="{1E523F30-A71A-4623-BED3-A7B2C0A6E083}"/>
                </a:ext>
              </a:extLst>
            </p:cNvPr>
            <p:cNvSpPr/>
            <p:nvPr/>
          </p:nvSpPr>
          <p:spPr>
            <a:xfrm>
              <a:off x="2440440" y="3429000"/>
              <a:ext cx="441960" cy="441960"/>
            </a:xfrm>
            <a:prstGeom prst="ellipse">
              <a:avLst/>
            </a:prstGeom>
            <a:solidFill>
              <a:srgbClr val="B5D725"/>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5" name="Content Placeholder 3">
              <a:extLst>
                <a:ext uri="{FF2B5EF4-FFF2-40B4-BE49-F238E27FC236}">
                  <a16:creationId xmlns:a16="http://schemas.microsoft.com/office/drawing/2014/main" id="{A00E60F9-0C06-47C9-9554-28B47C64A6A9}"/>
                </a:ext>
              </a:extLst>
            </p:cNvPr>
            <p:cNvSpPr txBox="1">
              <a:spLocks/>
            </p:cNvSpPr>
            <p:nvPr/>
          </p:nvSpPr>
          <p:spPr>
            <a:xfrm>
              <a:off x="2569980" y="3468370"/>
              <a:ext cx="264160" cy="39624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buFont typeface=".AppleSystemUIFont" charset="-120"/>
                <a:buNone/>
                <a:defRPr/>
              </a:pPr>
              <a:r>
                <a:rPr lang="en-US" sz="2300" dirty="0">
                  <a:latin typeface="+mj-lt"/>
                </a:rPr>
                <a:t>4</a:t>
              </a:r>
            </a:p>
            <a:p>
              <a:pPr lvl="2">
                <a:buFont typeface="Wingdings 3" pitchFamily="-1" charset="2"/>
                <a:buNone/>
                <a:defRPr/>
              </a:pPr>
              <a:endParaRPr lang="en-US" sz="2300" dirty="0"/>
            </a:p>
          </p:txBody>
        </p:sp>
      </p:grpSp>
      <p:grpSp>
        <p:nvGrpSpPr>
          <p:cNvPr id="9" name="Group 8">
            <a:extLst>
              <a:ext uri="{FF2B5EF4-FFF2-40B4-BE49-F238E27FC236}">
                <a16:creationId xmlns:a16="http://schemas.microsoft.com/office/drawing/2014/main" id="{C92B0FC7-2E13-4820-A751-979C52CBC0F7}"/>
              </a:ext>
            </a:extLst>
          </p:cNvPr>
          <p:cNvGrpSpPr/>
          <p:nvPr/>
        </p:nvGrpSpPr>
        <p:grpSpPr>
          <a:xfrm>
            <a:off x="9074330" y="2787397"/>
            <a:ext cx="441960" cy="441960"/>
            <a:chOff x="9074330" y="2787397"/>
            <a:chExt cx="441960" cy="441960"/>
          </a:xfrm>
        </p:grpSpPr>
        <p:sp>
          <p:nvSpPr>
            <p:cNvPr id="23" name="Oval 22">
              <a:extLst>
                <a:ext uri="{FF2B5EF4-FFF2-40B4-BE49-F238E27FC236}">
                  <a16:creationId xmlns:a16="http://schemas.microsoft.com/office/drawing/2014/main" id="{2020EFAD-143C-4E22-A480-425F5A0C1F0F}"/>
                </a:ext>
              </a:extLst>
            </p:cNvPr>
            <p:cNvSpPr/>
            <p:nvPr/>
          </p:nvSpPr>
          <p:spPr>
            <a:xfrm>
              <a:off x="9074330" y="2787397"/>
              <a:ext cx="441960" cy="441960"/>
            </a:xfrm>
            <a:prstGeom prst="ellipse">
              <a:avLst/>
            </a:prstGeom>
            <a:solidFill>
              <a:srgbClr val="B5D725"/>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2" name="Content Placeholder 3">
              <a:extLst>
                <a:ext uri="{FF2B5EF4-FFF2-40B4-BE49-F238E27FC236}">
                  <a16:creationId xmlns:a16="http://schemas.microsoft.com/office/drawing/2014/main" id="{A8B21383-7299-4034-AF89-DD0EBB16D371}"/>
                </a:ext>
              </a:extLst>
            </p:cNvPr>
            <p:cNvSpPr txBox="1">
              <a:spLocks/>
            </p:cNvSpPr>
            <p:nvPr/>
          </p:nvSpPr>
          <p:spPr>
            <a:xfrm>
              <a:off x="9203870" y="2826767"/>
              <a:ext cx="264160" cy="39624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buFont typeface=".AppleSystemUIFont" charset="-120"/>
                <a:buNone/>
                <a:defRPr/>
              </a:pPr>
              <a:r>
                <a:rPr lang="en-US" sz="2300" dirty="0">
                  <a:latin typeface="+mj-lt"/>
                </a:rPr>
                <a:t>3</a:t>
              </a:r>
            </a:p>
            <a:p>
              <a:pPr lvl="2">
                <a:buFont typeface="Wingdings 3" pitchFamily="-1" charset="2"/>
                <a:buNone/>
                <a:defRPr/>
              </a:pPr>
              <a:endParaRPr lang="en-US" sz="2300" dirty="0"/>
            </a:p>
          </p:txBody>
        </p:sp>
      </p:grpSp>
      <p:grpSp>
        <p:nvGrpSpPr>
          <p:cNvPr id="14" name="Group 13">
            <a:extLst>
              <a:ext uri="{FF2B5EF4-FFF2-40B4-BE49-F238E27FC236}">
                <a16:creationId xmlns:a16="http://schemas.microsoft.com/office/drawing/2014/main" id="{701F5171-DEAA-4628-9B27-C9D2EEBBB87E}"/>
              </a:ext>
            </a:extLst>
          </p:cNvPr>
          <p:cNvGrpSpPr/>
          <p:nvPr/>
        </p:nvGrpSpPr>
        <p:grpSpPr>
          <a:xfrm>
            <a:off x="9750731" y="4779203"/>
            <a:ext cx="441960" cy="441960"/>
            <a:chOff x="9750731" y="4779203"/>
            <a:chExt cx="441960" cy="441960"/>
          </a:xfrm>
        </p:grpSpPr>
        <p:sp>
          <p:nvSpPr>
            <p:cNvPr id="26" name="Oval 25">
              <a:extLst>
                <a:ext uri="{FF2B5EF4-FFF2-40B4-BE49-F238E27FC236}">
                  <a16:creationId xmlns:a16="http://schemas.microsoft.com/office/drawing/2014/main" id="{99F236CC-6FD9-488D-BABB-38E91DADB35E}"/>
                </a:ext>
              </a:extLst>
            </p:cNvPr>
            <p:cNvSpPr/>
            <p:nvPr/>
          </p:nvSpPr>
          <p:spPr>
            <a:xfrm>
              <a:off x="9750731" y="4779203"/>
              <a:ext cx="441960" cy="441960"/>
            </a:xfrm>
            <a:prstGeom prst="ellipse">
              <a:avLst/>
            </a:prstGeom>
            <a:solidFill>
              <a:srgbClr val="B5D725"/>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5" name="Content Placeholder 3">
              <a:extLst>
                <a:ext uri="{FF2B5EF4-FFF2-40B4-BE49-F238E27FC236}">
                  <a16:creationId xmlns:a16="http://schemas.microsoft.com/office/drawing/2014/main" id="{9000FFAC-FC7D-42EB-9695-C7ED857F60B2}"/>
                </a:ext>
              </a:extLst>
            </p:cNvPr>
            <p:cNvSpPr txBox="1">
              <a:spLocks/>
            </p:cNvSpPr>
            <p:nvPr/>
          </p:nvSpPr>
          <p:spPr>
            <a:xfrm>
              <a:off x="9880271" y="4818573"/>
              <a:ext cx="264160" cy="39624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2">
                <a:buFont typeface=".AppleSystemUIFont" charset="-120"/>
                <a:buNone/>
                <a:defRPr/>
              </a:pPr>
              <a:r>
                <a:rPr lang="en-US" sz="2300" dirty="0">
                  <a:latin typeface="+mj-lt"/>
                </a:rPr>
                <a:t>2</a:t>
              </a:r>
            </a:p>
            <a:p>
              <a:pPr lvl="2">
                <a:buFont typeface="Wingdings 3" pitchFamily="-1" charset="2"/>
                <a:buNone/>
                <a:defRPr/>
              </a:pPr>
              <a:endParaRPr lang="en-US" sz="2300" dirty="0"/>
            </a:p>
          </p:txBody>
        </p:sp>
      </p:grpSp>
    </p:spTree>
    <p:extLst>
      <p:ext uri="{BB962C8B-B14F-4D97-AF65-F5344CB8AC3E}">
        <p14:creationId xmlns:p14="http://schemas.microsoft.com/office/powerpoint/2010/main" val="1661258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Python from MATLAB</a:t>
            </a:r>
          </a:p>
        </p:txBody>
      </p:sp>
      <p:sp>
        <p:nvSpPr>
          <p:cNvPr id="3" name="Date Placeholder 2">
            <a:extLst>
              <a:ext uri="{FF2B5EF4-FFF2-40B4-BE49-F238E27FC236}">
                <a16:creationId xmlns:a16="http://schemas.microsoft.com/office/drawing/2014/main" id="{49EB3190-F520-43F5-95D6-F2956157A08F}"/>
              </a:ext>
            </a:extLst>
          </p:cNvPr>
          <p:cNvSpPr>
            <a:spLocks noGrp="1"/>
          </p:cNvSpPr>
          <p:nvPr>
            <p:ph type="dt" sz="half" idx="10"/>
          </p:nvPr>
        </p:nvSpPr>
        <p:spPr/>
        <p:txBody>
          <a:bodyPr/>
          <a:lstStyle/>
          <a:p>
            <a:r>
              <a:rPr lang="en-US"/>
              <a:t>3/12/2020</a:t>
            </a:r>
            <a:endParaRPr lang="en-US" dirty="0"/>
          </a:p>
        </p:txBody>
      </p:sp>
      <p:sp>
        <p:nvSpPr>
          <p:cNvPr id="4" name="Slide Number Placeholder 3">
            <a:extLst>
              <a:ext uri="{FF2B5EF4-FFF2-40B4-BE49-F238E27FC236}">
                <a16:creationId xmlns:a16="http://schemas.microsoft.com/office/drawing/2014/main" id="{E96947EB-FE83-4BE2-8CDB-8BBC088D15A3}"/>
              </a:ext>
            </a:extLst>
          </p:cNvPr>
          <p:cNvSpPr>
            <a:spLocks noGrp="1"/>
          </p:cNvSpPr>
          <p:nvPr>
            <p:ph type="sldNum" sz="quarter" idx="12"/>
          </p:nvPr>
        </p:nvSpPr>
        <p:spPr/>
        <p:txBody>
          <a:bodyPr/>
          <a:lstStyle/>
          <a:p>
            <a:fld id="{A82C3BC0-3EBF-3C4C-A3D8-795624EBC6AA}" type="slidenum">
              <a:rPr lang="en-US" smtClean="0"/>
              <a:pPr/>
              <a:t>130</a:t>
            </a:fld>
            <a:endParaRPr lang="en-US" dirty="0"/>
          </a:p>
        </p:txBody>
      </p:sp>
      <p:sp>
        <p:nvSpPr>
          <p:cNvPr id="8" name="Text Placeholder 7">
            <a:extLst>
              <a:ext uri="{FF2B5EF4-FFF2-40B4-BE49-F238E27FC236}">
                <a16:creationId xmlns:a16="http://schemas.microsoft.com/office/drawing/2014/main" id="{804F501F-9C5B-44A1-A16F-03A8D4809317}"/>
              </a:ext>
            </a:extLst>
          </p:cNvPr>
          <p:cNvSpPr>
            <a:spLocks noGrp="1"/>
          </p:cNvSpPr>
          <p:nvPr>
            <p:ph type="body" sz="quarter" idx="13"/>
          </p:nvPr>
        </p:nvSpPr>
        <p:spPr/>
        <p:txBody>
          <a:bodyPr/>
          <a:lstStyle/>
          <a:p>
            <a:r>
              <a:rPr lang="it-IT" dirty="0"/>
              <a:t>Using the </a:t>
            </a:r>
            <a:r>
              <a:rPr lang="it-IT" dirty="0" err="1"/>
              <a:t>generic</a:t>
            </a:r>
            <a:r>
              <a:rPr lang="it-IT" dirty="0"/>
              <a:t> system call</a:t>
            </a:r>
            <a:endParaRPr lang="en-US" dirty="0"/>
          </a:p>
        </p:txBody>
      </p:sp>
      <p:sp>
        <p:nvSpPr>
          <p:cNvPr id="6" name="TextBox 5"/>
          <p:cNvSpPr txBox="1"/>
          <p:nvPr/>
        </p:nvSpPr>
        <p:spPr>
          <a:xfrm>
            <a:off x="1655472" y="1317102"/>
            <a:ext cx="7691137" cy="7232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We can use the </a:t>
            </a:r>
            <a:r>
              <a:rPr lang="en-US" b="1" dirty="0">
                <a:solidFill>
                  <a:srgbClr val="3C3CEA"/>
                </a:solidFill>
              </a:rPr>
              <a:t>system</a:t>
            </a:r>
            <a:r>
              <a:rPr lang="en-US" dirty="0"/>
              <a:t> call</a:t>
            </a:r>
          </a:p>
          <a:p>
            <a:pPr marL="285750" indent="-285750">
              <a:spcAft>
                <a:spcPts val="600"/>
              </a:spcAft>
              <a:buFont typeface="Arial" panose="020B0604020202020204" pitchFamily="34" charset="0"/>
              <a:buChar char="•"/>
            </a:pPr>
            <a:r>
              <a:rPr lang="en-US" dirty="0"/>
              <a:t>Can also do this with scripts from other programming languages</a:t>
            </a:r>
          </a:p>
        </p:txBody>
      </p:sp>
      <p:pic>
        <p:nvPicPr>
          <p:cNvPr id="14" name="Picture 13">
            <a:extLst>
              <a:ext uri="{FF2B5EF4-FFF2-40B4-BE49-F238E27FC236}">
                <a16:creationId xmlns:a16="http://schemas.microsoft.com/office/drawing/2014/main" id="{86050153-DA1B-431C-92B1-DD2915758192}"/>
              </a:ext>
            </a:extLst>
          </p:cNvPr>
          <p:cNvPicPr>
            <a:picLocks noChangeAspect="1"/>
          </p:cNvPicPr>
          <p:nvPr/>
        </p:nvPicPr>
        <p:blipFill>
          <a:blip r:embed="rId3"/>
          <a:stretch>
            <a:fillRect/>
          </a:stretch>
        </p:blipFill>
        <p:spPr>
          <a:xfrm>
            <a:off x="465076" y="3071462"/>
            <a:ext cx="2949016" cy="2234377"/>
          </a:xfrm>
          <a:prstGeom prst="rect">
            <a:avLst/>
          </a:prstGeom>
          <a:ln>
            <a:solidFill>
              <a:srgbClr val="002060"/>
            </a:solidFill>
          </a:ln>
        </p:spPr>
      </p:pic>
      <p:pic>
        <p:nvPicPr>
          <p:cNvPr id="7" name="Picture 6">
            <a:extLst>
              <a:ext uri="{FF2B5EF4-FFF2-40B4-BE49-F238E27FC236}">
                <a16:creationId xmlns:a16="http://schemas.microsoft.com/office/drawing/2014/main" id="{4C6FB928-E4E3-4E62-9036-5BA182312EA6}"/>
              </a:ext>
            </a:extLst>
          </p:cNvPr>
          <p:cNvPicPr>
            <a:picLocks noChangeAspect="1"/>
          </p:cNvPicPr>
          <p:nvPr/>
        </p:nvPicPr>
        <p:blipFill>
          <a:blip r:embed="rId4"/>
          <a:stretch>
            <a:fillRect/>
          </a:stretch>
        </p:blipFill>
        <p:spPr>
          <a:xfrm>
            <a:off x="3323840" y="2842222"/>
            <a:ext cx="4109824" cy="3809366"/>
          </a:xfrm>
          <a:prstGeom prst="rect">
            <a:avLst/>
          </a:prstGeom>
          <a:ln>
            <a:solidFill>
              <a:schemeClr val="tx1"/>
            </a:solidFill>
          </a:ln>
        </p:spPr>
      </p:pic>
      <p:pic>
        <p:nvPicPr>
          <p:cNvPr id="11" name="Picture 10">
            <a:extLst>
              <a:ext uri="{FF2B5EF4-FFF2-40B4-BE49-F238E27FC236}">
                <a16:creationId xmlns:a16="http://schemas.microsoft.com/office/drawing/2014/main" id="{EF491542-22BE-42B1-84FC-0E14ABBA7787}"/>
              </a:ext>
            </a:extLst>
          </p:cNvPr>
          <p:cNvPicPr>
            <a:picLocks noChangeAspect="1"/>
          </p:cNvPicPr>
          <p:nvPr/>
        </p:nvPicPr>
        <p:blipFill>
          <a:blip r:embed="rId5"/>
          <a:stretch>
            <a:fillRect/>
          </a:stretch>
        </p:blipFill>
        <p:spPr>
          <a:xfrm>
            <a:off x="7388015" y="2374660"/>
            <a:ext cx="4627538" cy="3786168"/>
          </a:xfrm>
          <a:prstGeom prst="rect">
            <a:avLst/>
          </a:prstGeom>
          <a:ln>
            <a:solidFill>
              <a:schemeClr val="tx1"/>
            </a:solidFill>
          </a:ln>
        </p:spPr>
      </p:pic>
      <p:sp>
        <p:nvSpPr>
          <p:cNvPr id="18" name="Rectangle 17">
            <a:extLst>
              <a:ext uri="{FF2B5EF4-FFF2-40B4-BE49-F238E27FC236}">
                <a16:creationId xmlns:a16="http://schemas.microsoft.com/office/drawing/2014/main" id="{ADBAE47F-F26A-4C98-8FD1-20459128BFED}"/>
              </a:ext>
            </a:extLst>
          </p:cNvPr>
          <p:cNvSpPr/>
          <p:nvPr/>
        </p:nvSpPr>
        <p:spPr>
          <a:xfrm>
            <a:off x="432728" y="2702130"/>
            <a:ext cx="1287532"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mymod.py</a:t>
            </a:r>
          </a:p>
        </p:txBody>
      </p:sp>
      <p:sp>
        <p:nvSpPr>
          <p:cNvPr id="19" name="Rectangle 18">
            <a:extLst>
              <a:ext uri="{FF2B5EF4-FFF2-40B4-BE49-F238E27FC236}">
                <a16:creationId xmlns:a16="http://schemas.microsoft.com/office/drawing/2014/main" id="{3CC967A6-9BBE-4068-A7DA-F08BB7E20B05}"/>
              </a:ext>
            </a:extLst>
          </p:cNvPr>
          <p:cNvSpPr/>
          <p:nvPr/>
        </p:nvSpPr>
        <p:spPr>
          <a:xfrm>
            <a:off x="10038730" y="1981000"/>
            <a:ext cx="1976823" cy="369332"/>
          </a:xfrm>
          <a:prstGeom prst="rect">
            <a:avLst/>
          </a:prstGeom>
        </p:spPr>
        <p:txBody>
          <a:bodyPr wrap="none">
            <a:spAutoFit/>
          </a:bodyPr>
          <a:lstStyle/>
          <a:p>
            <a:r>
              <a:rPr lang="en-US" b="1" dirty="0" err="1">
                <a:solidFill>
                  <a:srgbClr val="DB0775"/>
                </a:solidFill>
                <a:latin typeface="Courier New" panose="02070309020205020404" pitchFamily="49" charset="0"/>
                <a:cs typeface="Courier New" panose="02070309020205020404" pitchFamily="49" charset="0"/>
              </a:rPr>
              <a:t>matlab_main.m</a:t>
            </a:r>
            <a:endParaRPr lang="en-US" b="1" dirty="0">
              <a:solidFill>
                <a:srgbClr val="DB0775"/>
              </a:solidFill>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F2D22222-907A-48C1-8448-6E0CFB1053D4}"/>
              </a:ext>
            </a:extLst>
          </p:cNvPr>
          <p:cNvSpPr/>
          <p:nvPr/>
        </p:nvSpPr>
        <p:spPr>
          <a:xfrm>
            <a:off x="3323840" y="2402844"/>
            <a:ext cx="2114681"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python_main.py</a:t>
            </a:r>
          </a:p>
        </p:txBody>
      </p:sp>
      <p:cxnSp>
        <p:nvCxnSpPr>
          <p:cNvPr id="22" name="Straight Arrow Connector 21">
            <a:extLst>
              <a:ext uri="{FF2B5EF4-FFF2-40B4-BE49-F238E27FC236}">
                <a16:creationId xmlns:a16="http://schemas.microsoft.com/office/drawing/2014/main" id="{290538B6-DC98-4FD3-8778-5ACFC21B582E}"/>
              </a:ext>
            </a:extLst>
          </p:cNvPr>
          <p:cNvCxnSpPr>
            <a:cxnSpLocks/>
          </p:cNvCxnSpPr>
          <p:nvPr/>
        </p:nvCxnSpPr>
        <p:spPr>
          <a:xfrm flipH="1">
            <a:off x="6079833" y="2943182"/>
            <a:ext cx="327752"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91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Python from MATLAB</a:t>
            </a:r>
          </a:p>
        </p:txBody>
      </p:sp>
      <p:sp>
        <p:nvSpPr>
          <p:cNvPr id="3" name="Date Placeholder 2">
            <a:extLst>
              <a:ext uri="{FF2B5EF4-FFF2-40B4-BE49-F238E27FC236}">
                <a16:creationId xmlns:a16="http://schemas.microsoft.com/office/drawing/2014/main" id="{49EB3190-F520-43F5-95D6-F2956157A08F}"/>
              </a:ext>
            </a:extLst>
          </p:cNvPr>
          <p:cNvSpPr>
            <a:spLocks noGrp="1"/>
          </p:cNvSpPr>
          <p:nvPr>
            <p:ph type="dt" sz="half" idx="10"/>
          </p:nvPr>
        </p:nvSpPr>
        <p:spPr/>
        <p:txBody>
          <a:bodyPr/>
          <a:lstStyle/>
          <a:p>
            <a:r>
              <a:rPr lang="en-US"/>
              <a:t>3/12/2020</a:t>
            </a:r>
            <a:endParaRPr lang="en-US" dirty="0"/>
          </a:p>
        </p:txBody>
      </p:sp>
      <p:sp>
        <p:nvSpPr>
          <p:cNvPr id="4" name="Slide Number Placeholder 3">
            <a:extLst>
              <a:ext uri="{FF2B5EF4-FFF2-40B4-BE49-F238E27FC236}">
                <a16:creationId xmlns:a16="http://schemas.microsoft.com/office/drawing/2014/main" id="{E96947EB-FE83-4BE2-8CDB-8BBC088D15A3}"/>
              </a:ext>
            </a:extLst>
          </p:cNvPr>
          <p:cNvSpPr>
            <a:spLocks noGrp="1"/>
          </p:cNvSpPr>
          <p:nvPr>
            <p:ph type="sldNum" sz="quarter" idx="12"/>
          </p:nvPr>
        </p:nvSpPr>
        <p:spPr/>
        <p:txBody>
          <a:bodyPr/>
          <a:lstStyle/>
          <a:p>
            <a:fld id="{A82C3BC0-3EBF-3C4C-A3D8-795624EBC6AA}" type="slidenum">
              <a:rPr lang="en-US" smtClean="0"/>
              <a:pPr/>
              <a:t>131</a:t>
            </a:fld>
            <a:endParaRPr lang="en-US" dirty="0"/>
          </a:p>
        </p:txBody>
      </p:sp>
      <p:sp>
        <p:nvSpPr>
          <p:cNvPr id="8" name="Text Placeholder 7">
            <a:extLst>
              <a:ext uri="{FF2B5EF4-FFF2-40B4-BE49-F238E27FC236}">
                <a16:creationId xmlns:a16="http://schemas.microsoft.com/office/drawing/2014/main" id="{804F501F-9C5B-44A1-A16F-03A8D4809317}"/>
              </a:ext>
            </a:extLst>
          </p:cNvPr>
          <p:cNvSpPr>
            <a:spLocks noGrp="1"/>
          </p:cNvSpPr>
          <p:nvPr>
            <p:ph type="body" sz="quarter" idx="13"/>
          </p:nvPr>
        </p:nvSpPr>
        <p:spPr/>
        <p:txBody>
          <a:bodyPr/>
          <a:lstStyle/>
          <a:p>
            <a:r>
              <a:rPr lang="it-IT" dirty="0"/>
              <a:t>Using the </a:t>
            </a:r>
            <a:r>
              <a:rPr lang="it-IT" dirty="0" err="1"/>
              <a:t>generic</a:t>
            </a:r>
            <a:r>
              <a:rPr lang="it-IT" dirty="0"/>
              <a:t> system call</a:t>
            </a:r>
            <a:endParaRPr lang="en-US" dirty="0"/>
          </a:p>
        </p:txBody>
      </p:sp>
      <p:sp>
        <p:nvSpPr>
          <p:cNvPr id="6" name="TextBox 5"/>
          <p:cNvSpPr txBox="1"/>
          <p:nvPr/>
        </p:nvSpPr>
        <p:spPr>
          <a:xfrm>
            <a:off x="1655472" y="1317102"/>
            <a:ext cx="7691137" cy="7232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We can use the </a:t>
            </a:r>
            <a:r>
              <a:rPr lang="en-US" b="1" dirty="0">
                <a:solidFill>
                  <a:srgbClr val="3C3CEA"/>
                </a:solidFill>
              </a:rPr>
              <a:t>system</a:t>
            </a:r>
            <a:r>
              <a:rPr lang="en-US" dirty="0"/>
              <a:t> call</a:t>
            </a:r>
          </a:p>
          <a:p>
            <a:pPr marL="285750" indent="-285750">
              <a:spcAft>
                <a:spcPts val="600"/>
              </a:spcAft>
              <a:buFont typeface="Arial" panose="020B0604020202020204" pitchFamily="34" charset="0"/>
              <a:buChar char="•"/>
            </a:pPr>
            <a:r>
              <a:rPr lang="en-US" dirty="0"/>
              <a:t>Can also do this with scripts from other programming languages</a:t>
            </a:r>
          </a:p>
        </p:txBody>
      </p:sp>
      <p:pic>
        <p:nvPicPr>
          <p:cNvPr id="14" name="Picture 13">
            <a:extLst>
              <a:ext uri="{FF2B5EF4-FFF2-40B4-BE49-F238E27FC236}">
                <a16:creationId xmlns:a16="http://schemas.microsoft.com/office/drawing/2014/main" id="{86050153-DA1B-431C-92B1-DD2915758192}"/>
              </a:ext>
            </a:extLst>
          </p:cNvPr>
          <p:cNvPicPr>
            <a:picLocks noChangeAspect="1"/>
          </p:cNvPicPr>
          <p:nvPr/>
        </p:nvPicPr>
        <p:blipFill>
          <a:blip r:embed="rId3"/>
          <a:stretch>
            <a:fillRect/>
          </a:stretch>
        </p:blipFill>
        <p:spPr>
          <a:xfrm>
            <a:off x="465076" y="3071462"/>
            <a:ext cx="2949016" cy="2234377"/>
          </a:xfrm>
          <a:prstGeom prst="rect">
            <a:avLst/>
          </a:prstGeom>
          <a:ln>
            <a:solidFill>
              <a:srgbClr val="002060"/>
            </a:solidFill>
          </a:ln>
        </p:spPr>
      </p:pic>
      <p:pic>
        <p:nvPicPr>
          <p:cNvPr id="7" name="Picture 6">
            <a:extLst>
              <a:ext uri="{FF2B5EF4-FFF2-40B4-BE49-F238E27FC236}">
                <a16:creationId xmlns:a16="http://schemas.microsoft.com/office/drawing/2014/main" id="{4C6FB928-E4E3-4E62-9036-5BA182312EA6}"/>
              </a:ext>
            </a:extLst>
          </p:cNvPr>
          <p:cNvPicPr>
            <a:picLocks noChangeAspect="1"/>
          </p:cNvPicPr>
          <p:nvPr/>
        </p:nvPicPr>
        <p:blipFill>
          <a:blip r:embed="rId4"/>
          <a:stretch>
            <a:fillRect/>
          </a:stretch>
        </p:blipFill>
        <p:spPr>
          <a:xfrm>
            <a:off x="3323840" y="2842222"/>
            <a:ext cx="4109824" cy="3809366"/>
          </a:xfrm>
          <a:prstGeom prst="rect">
            <a:avLst/>
          </a:prstGeom>
          <a:ln>
            <a:solidFill>
              <a:schemeClr val="tx1"/>
            </a:solidFill>
          </a:ln>
        </p:spPr>
      </p:pic>
      <p:pic>
        <p:nvPicPr>
          <p:cNvPr id="11" name="Picture 10">
            <a:extLst>
              <a:ext uri="{FF2B5EF4-FFF2-40B4-BE49-F238E27FC236}">
                <a16:creationId xmlns:a16="http://schemas.microsoft.com/office/drawing/2014/main" id="{EF491542-22BE-42B1-84FC-0E14ABBA7787}"/>
              </a:ext>
            </a:extLst>
          </p:cNvPr>
          <p:cNvPicPr>
            <a:picLocks noChangeAspect="1"/>
          </p:cNvPicPr>
          <p:nvPr/>
        </p:nvPicPr>
        <p:blipFill>
          <a:blip r:embed="rId5"/>
          <a:stretch>
            <a:fillRect/>
          </a:stretch>
        </p:blipFill>
        <p:spPr>
          <a:xfrm>
            <a:off x="7388015" y="2374660"/>
            <a:ext cx="4627538" cy="3786168"/>
          </a:xfrm>
          <a:prstGeom prst="rect">
            <a:avLst/>
          </a:prstGeom>
          <a:ln>
            <a:solidFill>
              <a:schemeClr val="tx1"/>
            </a:solidFill>
          </a:ln>
        </p:spPr>
      </p:pic>
      <p:sp>
        <p:nvSpPr>
          <p:cNvPr id="18" name="Rectangle 17">
            <a:extLst>
              <a:ext uri="{FF2B5EF4-FFF2-40B4-BE49-F238E27FC236}">
                <a16:creationId xmlns:a16="http://schemas.microsoft.com/office/drawing/2014/main" id="{ADBAE47F-F26A-4C98-8FD1-20459128BFED}"/>
              </a:ext>
            </a:extLst>
          </p:cNvPr>
          <p:cNvSpPr/>
          <p:nvPr/>
        </p:nvSpPr>
        <p:spPr>
          <a:xfrm>
            <a:off x="432728" y="2702130"/>
            <a:ext cx="1287532"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mymod.py</a:t>
            </a:r>
          </a:p>
        </p:txBody>
      </p:sp>
      <p:sp>
        <p:nvSpPr>
          <p:cNvPr id="19" name="Rectangle 18">
            <a:extLst>
              <a:ext uri="{FF2B5EF4-FFF2-40B4-BE49-F238E27FC236}">
                <a16:creationId xmlns:a16="http://schemas.microsoft.com/office/drawing/2014/main" id="{3CC967A6-9BBE-4068-A7DA-F08BB7E20B05}"/>
              </a:ext>
            </a:extLst>
          </p:cNvPr>
          <p:cNvSpPr/>
          <p:nvPr/>
        </p:nvSpPr>
        <p:spPr>
          <a:xfrm>
            <a:off x="10038730" y="1981000"/>
            <a:ext cx="1976823" cy="369332"/>
          </a:xfrm>
          <a:prstGeom prst="rect">
            <a:avLst/>
          </a:prstGeom>
        </p:spPr>
        <p:txBody>
          <a:bodyPr wrap="none">
            <a:spAutoFit/>
          </a:bodyPr>
          <a:lstStyle/>
          <a:p>
            <a:r>
              <a:rPr lang="en-US" b="1" dirty="0" err="1">
                <a:solidFill>
                  <a:srgbClr val="DB0775"/>
                </a:solidFill>
                <a:latin typeface="Courier New" panose="02070309020205020404" pitchFamily="49" charset="0"/>
                <a:cs typeface="Courier New" panose="02070309020205020404" pitchFamily="49" charset="0"/>
              </a:rPr>
              <a:t>matlab_main.m</a:t>
            </a:r>
            <a:endParaRPr lang="en-US" b="1" dirty="0">
              <a:solidFill>
                <a:srgbClr val="DB0775"/>
              </a:solidFill>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F2D22222-907A-48C1-8448-6E0CFB1053D4}"/>
              </a:ext>
            </a:extLst>
          </p:cNvPr>
          <p:cNvSpPr/>
          <p:nvPr/>
        </p:nvSpPr>
        <p:spPr>
          <a:xfrm>
            <a:off x="3323840" y="2402844"/>
            <a:ext cx="2114681"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python_main.py</a:t>
            </a:r>
          </a:p>
        </p:txBody>
      </p:sp>
      <p:cxnSp>
        <p:nvCxnSpPr>
          <p:cNvPr id="21" name="Straight Arrow Connector 20">
            <a:extLst>
              <a:ext uri="{FF2B5EF4-FFF2-40B4-BE49-F238E27FC236}">
                <a16:creationId xmlns:a16="http://schemas.microsoft.com/office/drawing/2014/main" id="{E0F11E56-DD60-487B-B9E5-B3CA8F408B11}"/>
              </a:ext>
            </a:extLst>
          </p:cNvPr>
          <p:cNvCxnSpPr>
            <a:cxnSpLocks/>
          </p:cNvCxnSpPr>
          <p:nvPr/>
        </p:nvCxnSpPr>
        <p:spPr>
          <a:xfrm flipH="1">
            <a:off x="6079833" y="2943182"/>
            <a:ext cx="327752"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666404D-7C43-42CA-A68D-8C9F4221181D}"/>
              </a:ext>
            </a:extLst>
          </p:cNvPr>
          <p:cNvSpPr/>
          <p:nvPr/>
        </p:nvSpPr>
        <p:spPr>
          <a:xfrm>
            <a:off x="3341816" y="4681420"/>
            <a:ext cx="2565208" cy="518227"/>
          </a:xfrm>
          <a:prstGeom prst="rect">
            <a:avLst/>
          </a:prstGeom>
          <a:solidFill>
            <a:schemeClr val="accent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2" name="Rectangle 21">
            <a:extLst>
              <a:ext uri="{FF2B5EF4-FFF2-40B4-BE49-F238E27FC236}">
                <a16:creationId xmlns:a16="http://schemas.microsoft.com/office/drawing/2014/main" id="{8374D92D-728F-4327-8E65-E22F071A89E8}"/>
              </a:ext>
            </a:extLst>
          </p:cNvPr>
          <p:cNvSpPr/>
          <p:nvPr/>
        </p:nvSpPr>
        <p:spPr>
          <a:xfrm>
            <a:off x="803862" y="3933568"/>
            <a:ext cx="805482" cy="204530"/>
          </a:xfrm>
          <a:prstGeom prst="rect">
            <a:avLst/>
          </a:prstGeom>
          <a:solidFill>
            <a:schemeClr val="accent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7" name="Rectangle 26">
            <a:extLst>
              <a:ext uri="{FF2B5EF4-FFF2-40B4-BE49-F238E27FC236}">
                <a16:creationId xmlns:a16="http://schemas.microsoft.com/office/drawing/2014/main" id="{873A7AF8-1AB2-4BD0-97AD-3098B429AA76}"/>
              </a:ext>
            </a:extLst>
          </p:cNvPr>
          <p:cNvSpPr/>
          <p:nvPr/>
        </p:nvSpPr>
        <p:spPr>
          <a:xfrm>
            <a:off x="803862" y="4620769"/>
            <a:ext cx="805482" cy="204530"/>
          </a:xfrm>
          <a:prstGeom prst="rect">
            <a:avLst/>
          </a:prstGeom>
          <a:solidFill>
            <a:schemeClr val="accent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4961248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Python from MATLAB</a:t>
            </a:r>
          </a:p>
        </p:txBody>
      </p:sp>
      <p:sp>
        <p:nvSpPr>
          <p:cNvPr id="3" name="Date Placeholder 2">
            <a:extLst>
              <a:ext uri="{FF2B5EF4-FFF2-40B4-BE49-F238E27FC236}">
                <a16:creationId xmlns:a16="http://schemas.microsoft.com/office/drawing/2014/main" id="{49EB3190-F520-43F5-95D6-F2956157A08F}"/>
              </a:ext>
            </a:extLst>
          </p:cNvPr>
          <p:cNvSpPr>
            <a:spLocks noGrp="1"/>
          </p:cNvSpPr>
          <p:nvPr>
            <p:ph type="dt" sz="half" idx="10"/>
          </p:nvPr>
        </p:nvSpPr>
        <p:spPr/>
        <p:txBody>
          <a:bodyPr/>
          <a:lstStyle/>
          <a:p>
            <a:r>
              <a:rPr lang="en-US"/>
              <a:t>3/12/2020</a:t>
            </a:r>
            <a:endParaRPr lang="en-US" dirty="0"/>
          </a:p>
        </p:txBody>
      </p:sp>
      <p:sp>
        <p:nvSpPr>
          <p:cNvPr id="4" name="Slide Number Placeholder 3">
            <a:extLst>
              <a:ext uri="{FF2B5EF4-FFF2-40B4-BE49-F238E27FC236}">
                <a16:creationId xmlns:a16="http://schemas.microsoft.com/office/drawing/2014/main" id="{E96947EB-FE83-4BE2-8CDB-8BBC088D15A3}"/>
              </a:ext>
            </a:extLst>
          </p:cNvPr>
          <p:cNvSpPr>
            <a:spLocks noGrp="1"/>
          </p:cNvSpPr>
          <p:nvPr>
            <p:ph type="sldNum" sz="quarter" idx="12"/>
          </p:nvPr>
        </p:nvSpPr>
        <p:spPr/>
        <p:txBody>
          <a:bodyPr/>
          <a:lstStyle/>
          <a:p>
            <a:fld id="{A82C3BC0-3EBF-3C4C-A3D8-795624EBC6AA}" type="slidenum">
              <a:rPr lang="en-US" smtClean="0"/>
              <a:pPr/>
              <a:t>132</a:t>
            </a:fld>
            <a:endParaRPr lang="en-US" dirty="0"/>
          </a:p>
        </p:txBody>
      </p:sp>
      <p:sp>
        <p:nvSpPr>
          <p:cNvPr id="8" name="Text Placeholder 7">
            <a:extLst>
              <a:ext uri="{FF2B5EF4-FFF2-40B4-BE49-F238E27FC236}">
                <a16:creationId xmlns:a16="http://schemas.microsoft.com/office/drawing/2014/main" id="{804F501F-9C5B-44A1-A16F-03A8D4809317}"/>
              </a:ext>
            </a:extLst>
          </p:cNvPr>
          <p:cNvSpPr>
            <a:spLocks noGrp="1"/>
          </p:cNvSpPr>
          <p:nvPr>
            <p:ph type="body" sz="quarter" idx="13"/>
          </p:nvPr>
        </p:nvSpPr>
        <p:spPr/>
        <p:txBody>
          <a:bodyPr/>
          <a:lstStyle/>
          <a:p>
            <a:r>
              <a:rPr lang="it-IT" dirty="0"/>
              <a:t>Using the </a:t>
            </a:r>
            <a:r>
              <a:rPr lang="it-IT" dirty="0" err="1"/>
              <a:t>generic</a:t>
            </a:r>
            <a:r>
              <a:rPr lang="it-IT" dirty="0"/>
              <a:t> system call</a:t>
            </a:r>
            <a:endParaRPr lang="en-US" dirty="0"/>
          </a:p>
        </p:txBody>
      </p:sp>
      <p:sp>
        <p:nvSpPr>
          <p:cNvPr id="6" name="TextBox 5"/>
          <p:cNvSpPr txBox="1"/>
          <p:nvPr/>
        </p:nvSpPr>
        <p:spPr>
          <a:xfrm>
            <a:off x="1655472" y="1317102"/>
            <a:ext cx="7691137" cy="7232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We can use the </a:t>
            </a:r>
            <a:r>
              <a:rPr lang="en-US" b="1" dirty="0">
                <a:solidFill>
                  <a:srgbClr val="3C3CEA"/>
                </a:solidFill>
              </a:rPr>
              <a:t>system</a:t>
            </a:r>
            <a:r>
              <a:rPr lang="en-US" dirty="0"/>
              <a:t> call</a:t>
            </a:r>
          </a:p>
          <a:p>
            <a:pPr marL="285750" indent="-285750">
              <a:spcAft>
                <a:spcPts val="600"/>
              </a:spcAft>
              <a:buFont typeface="Arial" panose="020B0604020202020204" pitchFamily="34" charset="0"/>
              <a:buChar char="•"/>
            </a:pPr>
            <a:r>
              <a:rPr lang="en-US" dirty="0"/>
              <a:t>Can also do this with scripts from other programming languages</a:t>
            </a:r>
          </a:p>
        </p:txBody>
      </p:sp>
      <p:pic>
        <p:nvPicPr>
          <p:cNvPr id="14" name="Picture 13">
            <a:extLst>
              <a:ext uri="{FF2B5EF4-FFF2-40B4-BE49-F238E27FC236}">
                <a16:creationId xmlns:a16="http://schemas.microsoft.com/office/drawing/2014/main" id="{86050153-DA1B-431C-92B1-DD2915758192}"/>
              </a:ext>
            </a:extLst>
          </p:cNvPr>
          <p:cNvPicPr>
            <a:picLocks noChangeAspect="1"/>
          </p:cNvPicPr>
          <p:nvPr/>
        </p:nvPicPr>
        <p:blipFill>
          <a:blip r:embed="rId3"/>
          <a:stretch>
            <a:fillRect/>
          </a:stretch>
        </p:blipFill>
        <p:spPr>
          <a:xfrm>
            <a:off x="465076" y="3071462"/>
            <a:ext cx="2949016" cy="2234377"/>
          </a:xfrm>
          <a:prstGeom prst="rect">
            <a:avLst/>
          </a:prstGeom>
          <a:ln>
            <a:solidFill>
              <a:srgbClr val="002060"/>
            </a:solidFill>
          </a:ln>
        </p:spPr>
      </p:pic>
      <p:pic>
        <p:nvPicPr>
          <p:cNvPr id="7" name="Picture 6">
            <a:extLst>
              <a:ext uri="{FF2B5EF4-FFF2-40B4-BE49-F238E27FC236}">
                <a16:creationId xmlns:a16="http://schemas.microsoft.com/office/drawing/2014/main" id="{4C6FB928-E4E3-4E62-9036-5BA182312EA6}"/>
              </a:ext>
            </a:extLst>
          </p:cNvPr>
          <p:cNvPicPr>
            <a:picLocks noChangeAspect="1"/>
          </p:cNvPicPr>
          <p:nvPr/>
        </p:nvPicPr>
        <p:blipFill>
          <a:blip r:embed="rId4"/>
          <a:stretch>
            <a:fillRect/>
          </a:stretch>
        </p:blipFill>
        <p:spPr>
          <a:xfrm>
            <a:off x="3323840" y="2842222"/>
            <a:ext cx="4109824" cy="3809366"/>
          </a:xfrm>
          <a:prstGeom prst="rect">
            <a:avLst/>
          </a:prstGeom>
          <a:ln>
            <a:solidFill>
              <a:schemeClr val="tx1"/>
            </a:solidFill>
          </a:ln>
        </p:spPr>
      </p:pic>
      <p:pic>
        <p:nvPicPr>
          <p:cNvPr id="11" name="Picture 10">
            <a:extLst>
              <a:ext uri="{FF2B5EF4-FFF2-40B4-BE49-F238E27FC236}">
                <a16:creationId xmlns:a16="http://schemas.microsoft.com/office/drawing/2014/main" id="{EF491542-22BE-42B1-84FC-0E14ABBA7787}"/>
              </a:ext>
            </a:extLst>
          </p:cNvPr>
          <p:cNvPicPr>
            <a:picLocks noChangeAspect="1"/>
          </p:cNvPicPr>
          <p:nvPr/>
        </p:nvPicPr>
        <p:blipFill>
          <a:blip r:embed="rId5"/>
          <a:stretch>
            <a:fillRect/>
          </a:stretch>
        </p:blipFill>
        <p:spPr>
          <a:xfrm>
            <a:off x="7388015" y="2374660"/>
            <a:ext cx="4627538" cy="3786168"/>
          </a:xfrm>
          <a:prstGeom prst="rect">
            <a:avLst/>
          </a:prstGeom>
          <a:ln>
            <a:solidFill>
              <a:schemeClr val="tx1"/>
            </a:solidFill>
          </a:ln>
        </p:spPr>
      </p:pic>
      <p:sp>
        <p:nvSpPr>
          <p:cNvPr id="18" name="Rectangle 17">
            <a:extLst>
              <a:ext uri="{FF2B5EF4-FFF2-40B4-BE49-F238E27FC236}">
                <a16:creationId xmlns:a16="http://schemas.microsoft.com/office/drawing/2014/main" id="{ADBAE47F-F26A-4C98-8FD1-20459128BFED}"/>
              </a:ext>
            </a:extLst>
          </p:cNvPr>
          <p:cNvSpPr/>
          <p:nvPr/>
        </p:nvSpPr>
        <p:spPr>
          <a:xfrm>
            <a:off x="432728" y="2702130"/>
            <a:ext cx="1287532"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mymod.py</a:t>
            </a:r>
          </a:p>
        </p:txBody>
      </p:sp>
      <p:sp>
        <p:nvSpPr>
          <p:cNvPr id="19" name="Rectangle 18">
            <a:extLst>
              <a:ext uri="{FF2B5EF4-FFF2-40B4-BE49-F238E27FC236}">
                <a16:creationId xmlns:a16="http://schemas.microsoft.com/office/drawing/2014/main" id="{3CC967A6-9BBE-4068-A7DA-F08BB7E20B05}"/>
              </a:ext>
            </a:extLst>
          </p:cNvPr>
          <p:cNvSpPr/>
          <p:nvPr/>
        </p:nvSpPr>
        <p:spPr>
          <a:xfrm>
            <a:off x="10038730" y="1981000"/>
            <a:ext cx="1976823" cy="369332"/>
          </a:xfrm>
          <a:prstGeom prst="rect">
            <a:avLst/>
          </a:prstGeom>
        </p:spPr>
        <p:txBody>
          <a:bodyPr wrap="none">
            <a:spAutoFit/>
          </a:bodyPr>
          <a:lstStyle/>
          <a:p>
            <a:r>
              <a:rPr lang="en-US" b="1" dirty="0" err="1">
                <a:solidFill>
                  <a:srgbClr val="DB0775"/>
                </a:solidFill>
                <a:latin typeface="Courier New" panose="02070309020205020404" pitchFamily="49" charset="0"/>
                <a:cs typeface="Courier New" panose="02070309020205020404" pitchFamily="49" charset="0"/>
              </a:rPr>
              <a:t>matlab_main.m</a:t>
            </a:r>
            <a:endParaRPr lang="en-US" b="1" dirty="0">
              <a:solidFill>
                <a:srgbClr val="DB0775"/>
              </a:solidFill>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F2D22222-907A-48C1-8448-6E0CFB1053D4}"/>
              </a:ext>
            </a:extLst>
          </p:cNvPr>
          <p:cNvSpPr/>
          <p:nvPr/>
        </p:nvSpPr>
        <p:spPr>
          <a:xfrm>
            <a:off x="3323840" y="2402844"/>
            <a:ext cx="2114681"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python_main.py</a:t>
            </a:r>
          </a:p>
        </p:txBody>
      </p:sp>
      <p:cxnSp>
        <p:nvCxnSpPr>
          <p:cNvPr id="21" name="Straight Arrow Connector 20">
            <a:extLst>
              <a:ext uri="{FF2B5EF4-FFF2-40B4-BE49-F238E27FC236}">
                <a16:creationId xmlns:a16="http://schemas.microsoft.com/office/drawing/2014/main" id="{E0F11E56-DD60-487B-B9E5-B3CA8F408B11}"/>
              </a:ext>
            </a:extLst>
          </p:cNvPr>
          <p:cNvCxnSpPr>
            <a:cxnSpLocks/>
          </p:cNvCxnSpPr>
          <p:nvPr/>
        </p:nvCxnSpPr>
        <p:spPr>
          <a:xfrm flipH="1">
            <a:off x="6079833" y="2943182"/>
            <a:ext cx="327752"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783DA1-BC6D-4035-9EA0-EB6946DD1C53}"/>
              </a:ext>
            </a:extLst>
          </p:cNvPr>
          <p:cNvCxnSpPr>
            <a:cxnSpLocks/>
          </p:cNvCxnSpPr>
          <p:nvPr/>
        </p:nvCxnSpPr>
        <p:spPr>
          <a:xfrm>
            <a:off x="9346609" y="3370589"/>
            <a:ext cx="0" cy="319109"/>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666404D-7C43-42CA-A68D-8C9F4221181D}"/>
              </a:ext>
            </a:extLst>
          </p:cNvPr>
          <p:cNvSpPr/>
          <p:nvPr/>
        </p:nvSpPr>
        <p:spPr>
          <a:xfrm>
            <a:off x="3317831" y="2373248"/>
            <a:ext cx="2120690" cy="433951"/>
          </a:xfrm>
          <a:prstGeom prst="rect">
            <a:avLst/>
          </a:prstGeom>
          <a:solidFill>
            <a:schemeClr val="accent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2" name="Rectangle 21">
            <a:extLst>
              <a:ext uri="{FF2B5EF4-FFF2-40B4-BE49-F238E27FC236}">
                <a16:creationId xmlns:a16="http://schemas.microsoft.com/office/drawing/2014/main" id="{6B7C50CD-EB93-4D83-A1E8-ABC25C5C8720}"/>
              </a:ext>
            </a:extLst>
          </p:cNvPr>
          <p:cNvSpPr/>
          <p:nvPr/>
        </p:nvSpPr>
        <p:spPr>
          <a:xfrm>
            <a:off x="9606234" y="3552704"/>
            <a:ext cx="2120690" cy="319109"/>
          </a:xfrm>
          <a:prstGeom prst="rect">
            <a:avLst/>
          </a:prstGeom>
          <a:solidFill>
            <a:schemeClr val="accent2">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319075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Python from MATLAB</a:t>
            </a:r>
          </a:p>
        </p:txBody>
      </p:sp>
      <p:sp>
        <p:nvSpPr>
          <p:cNvPr id="3" name="Date Placeholder 2">
            <a:extLst>
              <a:ext uri="{FF2B5EF4-FFF2-40B4-BE49-F238E27FC236}">
                <a16:creationId xmlns:a16="http://schemas.microsoft.com/office/drawing/2014/main" id="{49EB3190-F520-43F5-95D6-F2956157A08F}"/>
              </a:ext>
            </a:extLst>
          </p:cNvPr>
          <p:cNvSpPr>
            <a:spLocks noGrp="1"/>
          </p:cNvSpPr>
          <p:nvPr>
            <p:ph type="dt" sz="half" idx="10"/>
          </p:nvPr>
        </p:nvSpPr>
        <p:spPr/>
        <p:txBody>
          <a:bodyPr/>
          <a:lstStyle/>
          <a:p>
            <a:r>
              <a:rPr lang="en-US"/>
              <a:t>3/12/2020</a:t>
            </a:r>
            <a:endParaRPr lang="en-US" dirty="0"/>
          </a:p>
        </p:txBody>
      </p:sp>
      <p:sp>
        <p:nvSpPr>
          <p:cNvPr id="4" name="Slide Number Placeholder 3">
            <a:extLst>
              <a:ext uri="{FF2B5EF4-FFF2-40B4-BE49-F238E27FC236}">
                <a16:creationId xmlns:a16="http://schemas.microsoft.com/office/drawing/2014/main" id="{E96947EB-FE83-4BE2-8CDB-8BBC088D15A3}"/>
              </a:ext>
            </a:extLst>
          </p:cNvPr>
          <p:cNvSpPr>
            <a:spLocks noGrp="1"/>
          </p:cNvSpPr>
          <p:nvPr>
            <p:ph type="sldNum" sz="quarter" idx="12"/>
          </p:nvPr>
        </p:nvSpPr>
        <p:spPr/>
        <p:txBody>
          <a:bodyPr/>
          <a:lstStyle/>
          <a:p>
            <a:fld id="{A82C3BC0-3EBF-3C4C-A3D8-795624EBC6AA}" type="slidenum">
              <a:rPr lang="en-US" smtClean="0"/>
              <a:pPr/>
              <a:t>133</a:t>
            </a:fld>
            <a:endParaRPr lang="en-US" dirty="0"/>
          </a:p>
        </p:txBody>
      </p:sp>
      <p:sp>
        <p:nvSpPr>
          <p:cNvPr id="8" name="Text Placeholder 7">
            <a:extLst>
              <a:ext uri="{FF2B5EF4-FFF2-40B4-BE49-F238E27FC236}">
                <a16:creationId xmlns:a16="http://schemas.microsoft.com/office/drawing/2014/main" id="{804F501F-9C5B-44A1-A16F-03A8D4809317}"/>
              </a:ext>
            </a:extLst>
          </p:cNvPr>
          <p:cNvSpPr>
            <a:spLocks noGrp="1"/>
          </p:cNvSpPr>
          <p:nvPr>
            <p:ph type="body" sz="quarter" idx="13"/>
          </p:nvPr>
        </p:nvSpPr>
        <p:spPr/>
        <p:txBody>
          <a:bodyPr/>
          <a:lstStyle/>
          <a:p>
            <a:r>
              <a:rPr lang="it-IT" dirty="0"/>
              <a:t>Using the </a:t>
            </a:r>
            <a:r>
              <a:rPr lang="it-IT" dirty="0" err="1"/>
              <a:t>generic</a:t>
            </a:r>
            <a:r>
              <a:rPr lang="it-IT" dirty="0"/>
              <a:t> system call</a:t>
            </a:r>
            <a:endParaRPr lang="en-US" dirty="0"/>
          </a:p>
        </p:txBody>
      </p:sp>
      <p:sp>
        <p:nvSpPr>
          <p:cNvPr id="6" name="TextBox 5"/>
          <p:cNvSpPr txBox="1"/>
          <p:nvPr/>
        </p:nvSpPr>
        <p:spPr>
          <a:xfrm>
            <a:off x="1655472" y="1317102"/>
            <a:ext cx="7691137" cy="7232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We can use the </a:t>
            </a:r>
            <a:r>
              <a:rPr lang="en-US" b="1" dirty="0">
                <a:solidFill>
                  <a:srgbClr val="3C3CEA"/>
                </a:solidFill>
              </a:rPr>
              <a:t>system</a:t>
            </a:r>
            <a:r>
              <a:rPr lang="en-US" dirty="0"/>
              <a:t> call</a:t>
            </a:r>
          </a:p>
          <a:p>
            <a:pPr marL="285750" indent="-285750">
              <a:spcAft>
                <a:spcPts val="600"/>
              </a:spcAft>
              <a:buFont typeface="Arial" panose="020B0604020202020204" pitchFamily="34" charset="0"/>
              <a:buChar char="•"/>
            </a:pPr>
            <a:r>
              <a:rPr lang="en-US" dirty="0"/>
              <a:t>Can also do this with scripts from other programming languages</a:t>
            </a:r>
          </a:p>
        </p:txBody>
      </p:sp>
      <p:pic>
        <p:nvPicPr>
          <p:cNvPr id="14" name="Picture 13">
            <a:extLst>
              <a:ext uri="{FF2B5EF4-FFF2-40B4-BE49-F238E27FC236}">
                <a16:creationId xmlns:a16="http://schemas.microsoft.com/office/drawing/2014/main" id="{86050153-DA1B-431C-92B1-DD2915758192}"/>
              </a:ext>
            </a:extLst>
          </p:cNvPr>
          <p:cNvPicPr>
            <a:picLocks noChangeAspect="1"/>
          </p:cNvPicPr>
          <p:nvPr/>
        </p:nvPicPr>
        <p:blipFill>
          <a:blip r:embed="rId3"/>
          <a:stretch>
            <a:fillRect/>
          </a:stretch>
        </p:blipFill>
        <p:spPr>
          <a:xfrm>
            <a:off x="465076" y="3071462"/>
            <a:ext cx="2949016" cy="2234377"/>
          </a:xfrm>
          <a:prstGeom prst="rect">
            <a:avLst/>
          </a:prstGeom>
          <a:ln>
            <a:solidFill>
              <a:srgbClr val="002060"/>
            </a:solidFill>
          </a:ln>
        </p:spPr>
      </p:pic>
      <p:pic>
        <p:nvPicPr>
          <p:cNvPr id="7" name="Picture 6">
            <a:extLst>
              <a:ext uri="{FF2B5EF4-FFF2-40B4-BE49-F238E27FC236}">
                <a16:creationId xmlns:a16="http://schemas.microsoft.com/office/drawing/2014/main" id="{4C6FB928-E4E3-4E62-9036-5BA182312EA6}"/>
              </a:ext>
            </a:extLst>
          </p:cNvPr>
          <p:cNvPicPr>
            <a:picLocks noChangeAspect="1"/>
          </p:cNvPicPr>
          <p:nvPr/>
        </p:nvPicPr>
        <p:blipFill>
          <a:blip r:embed="rId4"/>
          <a:stretch>
            <a:fillRect/>
          </a:stretch>
        </p:blipFill>
        <p:spPr>
          <a:xfrm>
            <a:off x="3323840" y="2842222"/>
            <a:ext cx="4109824" cy="3809366"/>
          </a:xfrm>
          <a:prstGeom prst="rect">
            <a:avLst/>
          </a:prstGeom>
          <a:ln>
            <a:solidFill>
              <a:schemeClr val="tx1"/>
            </a:solidFill>
          </a:ln>
        </p:spPr>
      </p:pic>
      <p:pic>
        <p:nvPicPr>
          <p:cNvPr id="11" name="Picture 10">
            <a:extLst>
              <a:ext uri="{FF2B5EF4-FFF2-40B4-BE49-F238E27FC236}">
                <a16:creationId xmlns:a16="http://schemas.microsoft.com/office/drawing/2014/main" id="{EF491542-22BE-42B1-84FC-0E14ABBA7787}"/>
              </a:ext>
            </a:extLst>
          </p:cNvPr>
          <p:cNvPicPr>
            <a:picLocks noChangeAspect="1"/>
          </p:cNvPicPr>
          <p:nvPr/>
        </p:nvPicPr>
        <p:blipFill>
          <a:blip r:embed="rId5"/>
          <a:stretch>
            <a:fillRect/>
          </a:stretch>
        </p:blipFill>
        <p:spPr>
          <a:xfrm>
            <a:off x="7388015" y="2374660"/>
            <a:ext cx="4627538" cy="3786168"/>
          </a:xfrm>
          <a:prstGeom prst="rect">
            <a:avLst/>
          </a:prstGeom>
          <a:ln>
            <a:solidFill>
              <a:schemeClr val="tx1"/>
            </a:solidFill>
          </a:ln>
        </p:spPr>
      </p:pic>
      <p:sp>
        <p:nvSpPr>
          <p:cNvPr id="18" name="Rectangle 17">
            <a:extLst>
              <a:ext uri="{FF2B5EF4-FFF2-40B4-BE49-F238E27FC236}">
                <a16:creationId xmlns:a16="http://schemas.microsoft.com/office/drawing/2014/main" id="{ADBAE47F-F26A-4C98-8FD1-20459128BFED}"/>
              </a:ext>
            </a:extLst>
          </p:cNvPr>
          <p:cNvSpPr/>
          <p:nvPr/>
        </p:nvSpPr>
        <p:spPr>
          <a:xfrm>
            <a:off x="432728" y="2702130"/>
            <a:ext cx="1287532"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mymod.py</a:t>
            </a:r>
          </a:p>
        </p:txBody>
      </p:sp>
      <p:sp>
        <p:nvSpPr>
          <p:cNvPr id="19" name="Rectangle 18">
            <a:extLst>
              <a:ext uri="{FF2B5EF4-FFF2-40B4-BE49-F238E27FC236}">
                <a16:creationId xmlns:a16="http://schemas.microsoft.com/office/drawing/2014/main" id="{3CC967A6-9BBE-4068-A7DA-F08BB7E20B05}"/>
              </a:ext>
            </a:extLst>
          </p:cNvPr>
          <p:cNvSpPr/>
          <p:nvPr/>
        </p:nvSpPr>
        <p:spPr>
          <a:xfrm>
            <a:off x="10038730" y="1981000"/>
            <a:ext cx="1976823" cy="369332"/>
          </a:xfrm>
          <a:prstGeom prst="rect">
            <a:avLst/>
          </a:prstGeom>
        </p:spPr>
        <p:txBody>
          <a:bodyPr wrap="none">
            <a:spAutoFit/>
          </a:bodyPr>
          <a:lstStyle/>
          <a:p>
            <a:r>
              <a:rPr lang="en-US" b="1" dirty="0" err="1">
                <a:solidFill>
                  <a:srgbClr val="DB0775"/>
                </a:solidFill>
                <a:latin typeface="Courier New" panose="02070309020205020404" pitchFamily="49" charset="0"/>
                <a:cs typeface="Courier New" panose="02070309020205020404" pitchFamily="49" charset="0"/>
              </a:rPr>
              <a:t>matlab_main.m</a:t>
            </a:r>
            <a:endParaRPr lang="en-US" b="1" dirty="0">
              <a:solidFill>
                <a:srgbClr val="DB0775"/>
              </a:solidFill>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F2D22222-907A-48C1-8448-6E0CFB1053D4}"/>
              </a:ext>
            </a:extLst>
          </p:cNvPr>
          <p:cNvSpPr/>
          <p:nvPr/>
        </p:nvSpPr>
        <p:spPr>
          <a:xfrm>
            <a:off x="3323840" y="2402844"/>
            <a:ext cx="2114681"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python_main.py</a:t>
            </a:r>
          </a:p>
        </p:txBody>
      </p:sp>
      <p:sp>
        <p:nvSpPr>
          <p:cNvPr id="16" name="Rectangle 15">
            <a:extLst>
              <a:ext uri="{FF2B5EF4-FFF2-40B4-BE49-F238E27FC236}">
                <a16:creationId xmlns:a16="http://schemas.microsoft.com/office/drawing/2014/main" id="{48ED35C6-3171-4FF0-A65A-3718B2053675}"/>
              </a:ext>
            </a:extLst>
          </p:cNvPr>
          <p:cNvSpPr/>
          <p:nvPr/>
        </p:nvSpPr>
        <p:spPr>
          <a:xfrm>
            <a:off x="7433664" y="3155795"/>
            <a:ext cx="3135375" cy="27320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4" name="Rectangle 23">
            <a:extLst>
              <a:ext uri="{FF2B5EF4-FFF2-40B4-BE49-F238E27FC236}">
                <a16:creationId xmlns:a16="http://schemas.microsoft.com/office/drawing/2014/main" id="{8F90414F-25F0-4547-96F8-4F25D5BC27DE}"/>
              </a:ext>
            </a:extLst>
          </p:cNvPr>
          <p:cNvSpPr/>
          <p:nvPr/>
        </p:nvSpPr>
        <p:spPr>
          <a:xfrm>
            <a:off x="7433664" y="3969192"/>
            <a:ext cx="3739839" cy="31910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5" name="Rectangle 24">
            <a:extLst>
              <a:ext uri="{FF2B5EF4-FFF2-40B4-BE49-F238E27FC236}">
                <a16:creationId xmlns:a16="http://schemas.microsoft.com/office/drawing/2014/main" id="{E18752BC-A9DC-4052-8A44-E8CBCA201B0C}"/>
              </a:ext>
            </a:extLst>
          </p:cNvPr>
          <p:cNvSpPr/>
          <p:nvPr/>
        </p:nvSpPr>
        <p:spPr>
          <a:xfrm>
            <a:off x="3341816" y="3664811"/>
            <a:ext cx="3884174" cy="739937"/>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6" name="Rectangle 25">
            <a:extLst>
              <a:ext uri="{FF2B5EF4-FFF2-40B4-BE49-F238E27FC236}">
                <a16:creationId xmlns:a16="http://schemas.microsoft.com/office/drawing/2014/main" id="{138A4E0E-0749-4C93-8DE0-AD19597D07DC}"/>
              </a:ext>
            </a:extLst>
          </p:cNvPr>
          <p:cNvSpPr/>
          <p:nvPr/>
        </p:nvSpPr>
        <p:spPr>
          <a:xfrm>
            <a:off x="3341816" y="5264116"/>
            <a:ext cx="3884174" cy="739937"/>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469451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Calling Python from MATLAB</a:t>
            </a:r>
          </a:p>
        </p:txBody>
      </p:sp>
      <p:sp>
        <p:nvSpPr>
          <p:cNvPr id="3" name="Date Placeholder 2">
            <a:extLst>
              <a:ext uri="{FF2B5EF4-FFF2-40B4-BE49-F238E27FC236}">
                <a16:creationId xmlns:a16="http://schemas.microsoft.com/office/drawing/2014/main" id="{49EB3190-F520-43F5-95D6-F2956157A08F}"/>
              </a:ext>
            </a:extLst>
          </p:cNvPr>
          <p:cNvSpPr>
            <a:spLocks noGrp="1"/>
          </p:cNvSpPr>
          <p:nvPr>
            <p:ph type="dt" sz="half" idx="10"/>
          </p:nvPr>
        </p:nvSpPr>
        <p:spPr/>
        <p:txBody>
          <a:bodyPr/>
          <a:lstStyle/>
          <a:p>
            <a:r>
              <a:rPr lang="en-US"/>
              <a:t>3/12/2020</a:t>
            </a:r>
            <a:endParaRPr lang="en-US" dirty="0"/>
          </a:p>
        </p:txBody>
      </p:sp>
      <p:sp>
        <p:nvSpPr>
          <p:cNvPr id="4" name="Slide Number Placeholder 3">
            <a:extLst>
              <a:ext uri="{FF2B5EF4-FFF2-40B4-BE49-F238E27FC236}">
                <a16:creationId xmlns:a16="http://schemas.microsoft.com/office/drawing/2014/main" id="{E96947EB-FE83-4BE2-8CDB-8BBC088D15A3}"/>
              </a:ext>
            </a:extLst>
          </p:cNvPr>
          <p:cNvSpPr>
            <a:spLocks noGrp="1"/>
          </p:cNvSpPr>
          <p:nvPr>
            <p:ph type="sldNum" sz="quarter" idx="12"/>
          </p:nvPr>
        </p:nvSpPr>
        <p:spPr/>
        <p:txBody>
          <a:bodyPr/>
          <a:lstStyle/>
          <a:p>
            <a:fld id="{A82C3BC0-3EBF-3C4C-A3D8-795624EBC6AA}" type="slidenum">
              <a:rPr lang="en-US" smtClean="0"/>
              <a:pPr/>
              <a:t>134</a:t>
            </a:fld>
            <a:endParaRPr lang="en-US" dirty="0"/>
          </a:p>
        </p:txBody>
      </p:sp>
      <p:sp>
        <p:nvSpPr>
          <p:cNvPr id="8" name="Text Placeholder 7">
            <a:extLst>
              <a:ext uri="{FF2B5EF4-FFF2-40B4-BE49-F238E27FC236}">
                <a16:creationId xmlns:a16="http://schemas.microsoft.com/office/drawing/2014/main" id="{804F501F-9C5B-44A1-A16F-03A8D4809317}"/>
              </a:ext>
            </a:extLst>
          </p:cNvPr>
          <p:cNvSpPr>
            <a:spLocks noGrp="1"/>
          </p:cNvSpPr>
          <p:nvPr>
            <p:ph type="body" sz="quarter" idx="13"/>
          </p:nvPr>
        </p:nvSpPr>
        <p:spPr/>
        <p:txBody>
          <a:bodyPr/>
          <a:lstStyle/>
          <a:p>
            <a:r>
              <a:rPr lang="it-IT" dirty="0"/>
              <a:t>Using the </a:t>
            </a:r>
            <a:r>
              <a:rPr lang="it-IT" dirty="0" err="1"/>
              <a:t>generic</a:t>
            </a:r>
            <a:r>
              <a:rPr lang="it-IT" dirty="0"/>
              <a:t> system call</a:t>
            </a:r>
            <a:endParaRPr lang="en-US" dirty="0"/>
          </a:p>
        </p:txBody>
      </p:sp>
      <p:sp>
        <p:nvSpPr>
          <p:cNvPr id="6" name="TextBox 5"/>
          <p:cNvSpPr txBox="1"/>
          <p:nvPr/>
        </p:nvSpPr>
        <p:spPr>
          <a:xfrm>
            <a:off x="1655472" y="1317102"/>
            <a:ext cx="7691137" cy="723275"/>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dirty="0"/>
              <a:t>We can use the </a:t>
            </a:r>
            <a:r>
              <a:rPr lang="en-US" b="1" dirty="0">
                <a:solidFill>
                  <a:srgbClr val="3C3CEA"/>
                </a:solidFill>
              </a:rPr>
              <a:t>system</a:t>
            </a:r>
            <a:r>
              <a:rPr lang="en-US" dirty="0"/>
              <a:t> call</a:t>
            </a:r>
          </a:p>
          <a:p>
            <a:pPr marL="285750" indent="-285750">
              <a:spcAft>
                <a:spcPts val="600"/>
              </a:spcAft>
              <a:buFont typeface="Arial" panose="020B0604020202020204" pitchFamily="34" charset="0"/>
              <a:buChar char="•"/>
            </a:pPr>
            <a:r>
              <a:rPr lang="en-US" dirty="0"/>
              <a:t>Can also do this with scripts from other programming languages</a:t>
            </a:r>
          </a:p>
        </p:txBody>
      </p:sp>
      <p:pic>
        <p:nvPicPr>
          <p:cNvPr id="14" name="Picture 13">
            <a:extLst>
              <a:ext uri="{FF2B5EF4-FFF2-40B4-BE49-F238E27FC236}">
                <a16:creationId xmlns:a16="http://schemas.microsoft.com/office/drawing/2014/main" id="{86050153-DA1B-431C-92B1-DD2915758192}"/>
              </a:ext>
            </a:extLst>
          </p:cNvPr>
          <p:cNvPicPr>
            <a:picLocks noChangeAspect="1"/>
          </p:cNvPicPr>
          <p:nvPr/>
        </p:nvPicPr>
        <p:blipFill>
          <a:blip r:embed="rId3"/>
          <a:stretch>
            <a:fillRect/>
          </a:stretch>
        </p:blipFill>
        <p:spPr>
          <a:xfrm>
            <a:off x="465076" y="3071462"/>
            <a:ext cx="2949016" cy="2234377"/>
          </a:xfrm>
          <a:prstGeom prst="rect">
            <a:avLst/>
          </a:prstGeom>
          <a:ln>
            <a:solidFill>
              <a:srgbClr val="002060"/>
            </a:solidFill>
          </a:ln>
        </p:spPr>
      </p:pic>
      <p:pic>
        <p:nvPicPr>
          <p:cNvPr id="7" name="Picture 6">
            <a:extLst>
              <a:ext uri="{FF2B5EF4-FFF2-40B4-BE49-F238E27FC236}">
                <a16:creationId xmlns:a16="http://schemas.microsoft.com/office/drawing/2014/main" id="{4C6FB928-E4E3-4E62-9036-5BA182312EA6}"/>
              </a:ext>
            </a:extLst>
          </p:cNvPr>
          <p:cNvPicPr>
            <a:picLocks noChangeAspect="1"/>
          </p:cNvPicPr>
          <p:nvPr/>
        </p:nvPicPr>
        <p:blipFill>
          <a:blip r:embed="rId4"/>
          <a:stretch>
            <a:fillRect/>
          </a:stretch>
        </p:blipFill>
        <p:spPr>
          <a:xfrm>
            <a:off x="3323840" y="2842222"/>
            <a:ext cx="4109824" cy="3809366"/>
          </a:xfrm>
          <a:prstGeom prst="rect">
            <a:avLst/>
          </a:prstGeom>
          <a:ln>
            <a:solidFill>
              <a:schemeClr val="tx1"/>
            </a:solidFill>
          </a:ln>
        </p:spPr>
      </p:pic>
      <p:pic>
        <p:nvPicPr>
          <p:cNvPr id="11" name="Picture 10">
            <a:extLst>
              <a:ext uri="{FF2B5EF4-FFF2-40B4-BE49-F238E27FC236}">
                <a16:creationId xmlns:a16="http://schemas.microsoft.com/office/drawing/2014/main" id="{EF491542-22BE-42B1-84FC-0E14ABBA7787}"/>
              </a:ext>
            </a:extLst>
          </p:cNvPr>
          <p:cNvPicPr>
            <a:picLocks noChangeAspect="1"/>
          </p:cNvPicPr>
          <p:nvPr/>
        </p:nvPicPr>
        <p:blipFill>
          <a:blip r:embed="rId5"/>
          <a:stretch>
            <a:fillRect/>
          </a:stretch>
        </p:blipFill>
        <p:spPr>
          <a:xfrm>
            <a:off x="7388015" y="2374660"/>
            <a:ext cx="4627538" cy="3786168"/>
          </a:xfrm>
          <a:prstGeom prst="rect">
            <a:avLst/>
          </a:prstGeom>
          <a:ln>
            <a:solidFill>
              <a:schemeClr val="tx1"/>
            </a:solidFill>
          </a:ln>
        </p:spPr>
      </p:pic>
      <p:sp>
        <p:nvSpPr>
          <p:cNvPr id="18" name="Rectangle 17">
            <a:extLst>
              <a:ext uri="{FF2B5EF4-FFF2-40B4-BE49-F238E27FC236}">
                <a16:creationId xmlns:a16="http://schemas.microsoft.com/office/drawing/2014/main" id="{ADBAE47F-F26A-4C98-8FD1-20459128BFED}"/>
              </a:ext>
            </a:extLst>
          </p:cNvPr>
          <p:cNvSpPr/>
          <p:nvPr/>
        </p:nvSpPr>
        <p:spPr>
          <a:xfrm>
            <a:off x="432728" y="2702130"/>
            <a:ext cx="1287532"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mymod.py</a:t>
            </a:r>
          </a:p>
        </p:txBody>
      </p:sp>
      <p:sp>
        <p:nvSpPr>
          <p:cNvPr id="19" name="Rectangle 18">
            <a:extLst>
              <a:ext uri="{FF2B5EF4-FFF2-40B4-BE49-F238E27FC236}">
                <a16:creationId xmlns:a16="http://schemas.microsoft.com/office/drawing/2014/main" id="{3CC967A6-9BBE-4068-A7DA-F08BB7E20B05}"/>
              </a:ext>
            </a:extLst>
          </p:cNvPr>
          <p:cNvSpPr/>
          <p:nvPr/>
        </p:nvSpPr>
        <p:spPr>
          <a:xfrm>
            <a:off x="10038730" y="1981000"/>
            <a:ext cx="1976823" cy="369332"/>
          </a:xfrm>
          <a:prstGeom prst="rect">
            <a:avLst/>
          </a:prstGeom>
        </p:spPr>
        <p:txBody>
          <a:bodyPr wrap="none">
            <a:spAutoFit/>
          </a:bodyPr>
          <a:lstStyle/>
          <a:p>
            <a:r>
              <a:rPr lang="en-US" b="1" dirty="0" err="1">
                <a:solidFill>
                  <a:srgbClr val="DB0775"/>
                </a:solidFill>
                <a:latin typeface="Courier New" panose="02070309020205020404" pitchFamily="49" charset="0"/>
                <a:cs typeface="Courier New" panose="02070309020205020404" pitchFamily="49" charset="0"/>
              </a:rPr>
              <a:t>matlab_main.m</a:t>
            </a:r>
            <a:endParaRPr lang="en-US" b="1" dirty="0">
              <a:solidFill>
                <a:srgbClr val="DB0775"/>
              </a:solidFill>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F2D22222-907A-48C1-8448-6E0CFB1053D4}"/>
              </a:ext>
            </a:extLst>
          </p:cNvPr>
          <p:cNvSpPr/>
          <p:nvPr/>
        </p:nvSpPr>
        <p:spPr>
          <a:xfrm>
            <a:off x="3323840" y="2402844"/>
            <a:ext cx="2114681" cy="369332"/>
          </a:xfrm>
          <a:prstGeom prst="rect">
            <a:avLst/>
          </a:prstGeom>
        </p:spPr>
        <p:txBody>
          <a:bodyPr wrap="none">
            <a:spAutoFit/>
          </a:bodyPr>
          <a:lstStyle/>
          <a:p>
            <a:r>
              <a:rPr lang="en-US" b="1" dirty="0">
                <a:solidFill>
                  <a:srgbClr val="00B050"/>
                </a:solidFill>
                <a:latin typeface="Courier New" panose="02070309020205020404" pitchFamily="49" charset="0"/>
                <a:cs typeface="Courier New" panose="02070309020205020404" pitchFamily="49" charset="0"/>
              </a:rPr>
              <a:t>python_main.py</a:t>
            </a:r>
          </a:p>
        </p:txBody>
      </p:sp>
      <p:cxnSp>
        <p:nvCxnSpPr>
          <p:cNvPr id="21" name="Straight Arrow Connector 20">
            <a:extLst>
              <a:ext uri="{FF2B5EF4-FFF2-40B4-BE49-F238E27FC236}">
                <a16:creationId xmlns:a16="http://schemas.microsoft.com/office/drawing/2014/main" id="{E0F11E56-DD60-487B-B9E5-B3CA8F408B11}"/>
              </a:ext>
            </a:extLst>
          </p:cNvPr>
          <p:cNvCxnSpPr>
            <a:cxnSpLocks/>
          </p:cNvCxnSpPr>
          <p:nvPr/>
        </p:nvCxnSpPr>
        <p:spPr>
          <a:xfrm flipH="1">
            <a:off x="6079833" y="2943182"/>
            <a:ext cx="327752"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F783DA1-BC6D-4035-9EA0-EB6946DD1C53}"/>
              </a:ext>
            </a:extLst>
          </p:cNvPr>
          <p:cNvCxnSpPr>
            <a:cxnSpLocks/>
          </p:cNvCxnSpPr>
          <p:nvPr/>
        </p:nvCxnSpPr>
        <p:spPr>
          <a:xfrm>
            <a:off x="9346609" y="3370589"/>
            <a:ext cx="0" cy="319109"/>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8ED35C6-3171-4FF0-A65A-3718B2053675}"/>
              </a:ext>
            </a:extLst>
          </p:cNvPr>
          <p:cNvSpPr/>
          <p:nvPr/>
        </p:nvSpPr>
        <p:spPr>
          <a:xfrm>
            <a:off x="7433664" y="3155795"/>
            <a:ext cx="3135375" cy="273205"/>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4" name="Rectangle 23">
            <a:extLst>
              <a:ext uri="{FF2B5EF4-FFF2-40B4-BE49-F238E27FC236}">
                <a16:creationId xmlns:a16="http://schemas.microsoft.com/office/drawing/2014/main" id="{8F90414F-25F0-4547-96F8-4F25D5BC27DE}"/>
              </a:ext>
            </a:extLst>
          </p:cNvPr>
          <p:cNvSpPr/>
          <p:nvPr/>
        </p:nvSpPr>
        <p:spPr>
          <a:xfrm>
            <a:off x="7433664" y="3969192"/>
            <a:ext cx="3739839" cy="319109"/>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5" name="Rectangle 24">
            <a:extLst>
              <a:ext uri="{FF2B5EF4-FFF2-40B4-BE49-F238E27FC236}">
                <a16:creationId xmlns:a16="http://schemas.microsoft.com/office/drawing/2014/main" id="{E18752BC-A9DC-4052-8A44-E8CBCA201B0C}"/>
              </a:ext>
            </a:extLst>
          </p:cNvPr>
          <p:cNvSpPr/>
          <p:nvPr/>
        </p:nvSpPr>
        <p:spPr>
          <a:xfrm>
            <a:off x="3341816" y="3664811"/>
            <a:ext cx="3884174" cy="739937"/>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6" name="Rectangle 25">
            <a:extLst>
              <a:ext uri="{FF2B5EF4-FFF2-40B4-BE49-F238E27FC236}">
                <a16:creationId xmlns:a16="http://schemas.microsoft.com/office/drawing/2014/main" id="{138A4E0E-0749-4C93-8DE0-AD19597D07DC}"/>
              </a:ext>
            </a:extLst>
          </p:cNvPr>
          <p:cNvSpPr/>
          <p:nvPr/>
        </p:nvSpPr>
        <p:spPr>
          <a:xfrm>
            <a:off x="3341816" y="5264116"/>
            <a:ext cx="3884174" cy="739937"/>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8" name="Rectangle 27">
            <a:extLst>
              <a:ext uri="{FF2B5EF4-FFF2-40B4-BE49-F238E27FC236}">
                <a16:creationId xmlns:a16="http://schemas.microsoft.com/office/drawing/2014/main" id="{5E15822C-A145-4E4E-A144-E62D9768C45D}"/>
              </a:ext>
            </a:extLst>
          </p:cNvPr>
          <p:cNvSpPr/>
          <p:nvPr/>
        </p:nvSpPr>
        <p:spPr>
          <a:xfrm>
            <a:off x="299105" y="1956673"/>
            <a:ext cx="11892895" cy="4588590"/>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7" name="TextBox 26">
            <a:extLst>
              <a:ext uri="{FF2B5EF4-FFF2-40B4-BE49-F238E27FC236}">
                <a16:creationId xmlns:a16="http://schemas.microsoft.com/office/drawing/2014/main" id="{B3A5EA34-B5D8-43C3-9C9A-DA6E8E089C06}"/>
              </a:ext>
            </a:extLst>
          </p:cNvPr>
          <p:cNvSpPr txBox="1"/>
          <p:nvPr/>
        </p:nvSpPr>
        <p:spPr>
          <a:xfrm>
            <a:off x="2772346" y="3090435"/>
            <a:ext cx="6489329" cy="2485816"/>
          </a:xfrm>
          <a:prstGeom prst="rect">
            <a:avLst/>
          </a:prstGeom>
          <a:noFill/>
        </p:spPr>
        <p:txBody>
          <a:bodyPr wrap="square" lIns="0" tIns="0" rIns="0" bIns="0" rtlCol="0">
            <a:noAutofit/>
          </a:bodyPr>
          <a:lstStyle/>
          <a:p>
            <a:pPr algn="ctr">
              <a:spcBef>
                <a:spcPts val="900"/>
              </a:spcBef>
            </a:pPr>
            <a:r>
              <a:rPr lang="en-US" sz="4000" b="1" dirty="0">
                <a:solidFill>
                  <a:srgbClr val="DB0775"/>
                </a:solidFill>
                <a:latin typeface="Ink Free" panose="03080402000500000000" pitchFamily="66" charset="0"/>
              </a:rPr>
              <a:t>Don’t do this </a:t>
            </a:r>
          </a:p>
          <a:p>
            <a:pPr algn="ctr">
              <a:spcBef>
                <a:spcPts val="900"/>
              </a:spcBef>
            </a:pPr>
            <a:r>
              <a:rPr lang="en-US" sz="4000" b="1" dirty="0">
                <a:solidFill>
                  <a:srgbClr val="DB0775"/>
                </a:solidFill>
                <a:latin typeface="Ink Free" panose="03080402000500000000" pitchFamily="66" charset="0"/>
              </a:rPr>
              <a:t>if you just need Python, but …</a:t>
            </a:r>
          </a:p>
        </p:txBody>
      </p:sp>
    </p:spTree>
    <p:extLst>
      <p:ext uri="{BB962C8B-B14F-4D97-AF65-F5344CB8AC3E}">
        <p14:creationId xmlns:p14="http://schemas.microsoft.com/office/powerpoint/2010/main" val="1971306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Executing UNIX commands from MATLAB</a:t>
            </a:r>
          </a:p>
        </p:txBody>
      </p:sp>
      <p:sp>
        <p:nvSpPr>
          <p:cNvPr id="3" name="Content Placeholder 2"/>
          <p:cNvSpPr>
            <a:spLocks noGrp="1"/>
          </p:cNvSpPr>
          <p:nvPr>
            <p:ph idx="1"/>
          </p:nvPr>
        </p:nvSpPr>
        <p:spPr>
          <a:xfrm>
            <a:off x="1665515" y="1431576"/>
            <a:ext cx="8903524" cy="4351338"/>
          </a:xfrm>
        </p:spPr>
        <p:txBody>
          <a:bodyPr/>
          <a:lstStyle/>
          <a:p>
            <a:r>
              <a:rPr lang="en-US" sz="1600" dirty="0">
                <a:latin typeface="+mj-lt"/>
              </a:rPr>
              <a:t>What if I need an </a:t>
            </a:r>
            <a:r>
              <a:rPr lang="en-US" sz="1600" b="1" dirty="0">
                <a:latin typeface="+mj-lt"/>
              </a:rPr>
              <a:t>FSL command </a:t>
            </a:r>
            <a:r>
              <a:rPr lang="en-US" sz="1600" dirty="0">
                <a:latin typeface="+mj-lt"/>
              </a:rPr>
              <a:t>in the middle of an elaborate MATLAB processing pipeline? </a:t>
            </a:r>
          </a:p>
        </p:txBody>
      </p:sp>
      <p:sp>
        <p:nvSpPr>
          <p:cNvPr id="4" name="Date Placeholder 3">
            <a:extLst>
              <a:ext uri="{FF2B5EF4-FFF2-40B4-BE49-F238E27FC236}">
                <a16:creationId xmlns:a16="http://schemas.microsoft.com/office/drawing/2014/main" id="{CEEC27DB-8F56-455E-A774-20325C7B9542}"/>
              </a:ext>
            </a:extLst>
          </p:cNvPr>
          <p:cNvSpPr>
            <a:spLocks noGrp="1"/>
          </p:cNvSpPr>
          <p:nvPr>
            <p:ph type="dt" sz="half" idx="10"/>
          </p:nvPr>
        </p:nvSpPr>
        <p:spPr/>
        <p:txBody>
          <a:bodyPr/>
          <a:lstStyle/>
          <a:p>
            <a:r>
              <a:rPr lang="en-US"/>
              <a:t>3/12/2020</a:t>
            </a:r>
            <a:endParaRPr lang="en-US" dirty="0"/>
          </a:p>
        </p:txBody>
      </p:sp>
      <p:sp>
        <p:nvSpPr>
          <p:cNvPr id="14" name="Slide Number Placeholder 13">
            <a:extLst>
              <a:ext uri="{FF2B5EF4-FFF2-40B4-BE49-F238E27FC236}">
                <a16:creationId xmlns:a16="http://schemas.microsoft.com/office/drawing/2014/main" id="{ABD786EB-A2FE-4D7E-8CF4-A8197EBD6EFC}"/>
              </a:ext>
            </a:extLst>
          </p:cNvPr>
          <p:cNvSpPr>
            <a:spLocks noGrp="1"/>
          </p:cNvSpPr>
          <p:nvPr>
            <p:ph type="sldNum" sz="quarter" idx="12"/>
          </p:nvPr>
        </p:nvSpPr>
        <p:spPr/>
        <p:txBody>
          <a:bodyPr/>
          <a:lstStyle/>
          <a:p>
            <a:fld id="{A82C3BC0-3EBF-3C4C-A3D8-795624EBC6AA}" type="slidenum">
              <a:rPr lang="en-US" smtClean="0"/>
              <a:pPr/>
              <a:t>135</a:t>
            </a:fld>
            <a:endParaRPr lang="en-US" dirty="0"/>
          </a:p>
        </p:txBody>
      </p:sp>
      <p:sp>
        <p:nvSpPr>
          <p:cNvPr id="20" name="Text Placeholder 19">
            <a:extLst>
              <a:ext uri="{FF2B5EF4-FFF2-40B4-BE49-F238E27FC236}">
                <a16:creationId xmlns:a16="http://schemas.microsoft.com/office/drawing/2014/main" id="{0355D7B2-8A3F-4642-9E4C-2CBAB420E06B}"/>
              </a:ext>
            </a:extLst>
          </p:cNvPr>
          <p:cNvSpPr>
            <a:spLocks noGrp="1"/>
          </p:cNvSpPr>
          <p:nvPr>
            <p:ph type="body" sz="quarter" idx="13"/>
          </p:nvPr>
        </p:nvSpPr>
        <p:spPr/>
        <p:txBody>
          <a:bodyPr/>
          <a:lstStyle/>
          <a:p>
            <a:r>
              <a:rPr lang="it-IT" dirty="0"/>
              <a:t>Using the </a:t>
            </a:r>
            <a:r>
              <a:rPr lang="it-IT" dirty="0" err="1"/>
              <a:t>generic</a:t>
            </a:r>
            <a:r>
              <a:rPr lang="it-IT" dirty="0"/>
              <a:t> system call</a:t>
            </a:r>
            <a:endParaRPr lang="en-US" dirty="0"/>
          </a:p>
          <a:p>
            <a:endParaRPr lang="en-US" dirty="0"/>
          </a:p>
        </p:txBody>
      </p:sp>
      <p:pic>
        <p:nvPicPr>
          <p:cNvPr id="8" name="Picture 7" descr="b0_original.tiff"/>
          <p:cNvPicPr>
            <a:picLocks noChangeAspect="1"/>
          </p:cNvPicPr>
          <p:nvPr/>
        </p:nvPicPr>
        <p:blipFill>
          <a:blip r:embed="rId3"/>
          <a:stretch>
            <a:fillRect/>
          </a:stretch>
        </p:blipFill>
        <p:spPr>
          <a:xfrm>
            <a:off x="7828292" y="2033660"/>
            <a:ext cx="1973321" cy="1860553"/>
          </a:xfrm>
          <a:prstGeom prst="rect">
            <a:avLst/>
          </a:prstGeom>
        </p:spPr>
      </p:pic>
      <p:pic>
        <p:nvPicPr>
          <p:cNvPr id="9" name="Picture 8" descr="b0_with_bet.tiff"/>
          <p:cNvPicPr>
            <a:picLocks noChangeAspect="1"/>
          </p:cNvPicPr>
          <p:nvPr/>
        </p:nvPicPr>
        <p:blipFill>
          <a:blip r:embed="rId4"/>
          <a:stretch>
            <a:fillRect/>
          </a:stretch>
        </p:blipFill>
        <p:spPr>
          <a:xfrm>
            <a:off x="7895658" y="3971456"/>
            <a:ext cx="1895795" cy="1636390"/>
          </a:xfrm>
          <a:prstGeom prst="rect">
            <a:avLst/>
          </a:prstGeom>
        </p:spPr>
      </p:pic>
      <p:sp>
        <p:nvSpPr>
          <p:cNvPr id="10" name="TextBox 9"/>
          <p:cNvSpPr txBox="1"/>
          <p:nvPr/>
        </p:nvSpPr>
        <p:spPr>
          <a:xfrm>
            <a:off x="10065133" y="2779270"/>
            <a:ext cx="46038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b0</a:t>
            </a:r>
          </a:p>
        </p:txBody>
      </p:sp>
      <p:sp>
        <p:nvSpPr>
          <p:cNvPr id="11" name="TextBox 10"/>
          <p:cNvSpPr txBox="1"/>
          <p:nvPr/>
        </p:nvSpPr>
        <p:spPr>
          <a:xfrm>
            <a:off x="10065133" y="4604985"/>
            <a:ext cx="1287532" cy="369332"/>
          </a:xfrm>
          <a:prstGeom prst="rect">
            <a:avLst/>
          </a:prstGeom>
          <a:noFill/>
        </p:spPr>
        <p:txBody>
          <a:bodyPr wrap="none" rtlCol="0">
            <a:spAutoFit/>
          </a:bodyPr>
          <a:lstStyle/>
          <a:p>
            <a:r>
              <a:rPr lang="en-US" b="1" dirty="0">
                <a:latin typeface="Courier New" panose="02070309020205020404" pitchFamily="49" charset="0"/>
                <a:cs typeface="Courier New" panose="02070309020205020404" pitchFamily="49" charset="0"/>
              </a:rPr>
              <a:t>b0_brain</a:t>
            </a:r>
          </a:p>
        </p:txBody>
      </p:sp>
      <p:pic>
        <p:nvPicPr>
          <p:cNvPr id="19" name="Picture 18">
            <a:extLst>
              <a:ext uri="{FF2B5EF4-FFF2-40B4-BE49-F238E27FC236}">
                <a16:creationId xmlns:a16="http://schemas.microsoft.com/office/drawing/2014/main" id="{F1A2B87E-9F89-46FE-B15F-045395543916}"/>
              </a:ext>
            </a:extLst>
          </p:cNvPr>
          <p:cNvPicPr>
            <a:picLocks noChangeAspect="1"/>
          </p:cNvPicPr>
          <p:nvPr/>
        </p:nvPicPr>
        <p:blipFill>
          <a:blip r:embed="rId5"/>
          <a:stretch>
            <a:fillRect/>
          </a:stretch>
        </p:blipFill>
        <p:spPr>
          <a:xfrm>
            <a:off x="1176729" y="2501515"/>
            <a:ext cx="6311487" cy="2906783"/>
          </a:xfrm>
          <a:prstGeom prst="rect">
            <a:avLst/>
          </a:prstGeom>
        </p:spPr>
      </p:pic>
      <p:sp>
        <p:nvSpPr>
          <p:cNvPr id="12" name="Rectangle 11">
            <a:extLst>
              <a:ext uri="{FF2B5EF4-FFF2-40B4-BE49-F238E27FC236}">
                <a16:creationId xmlns:a16="http://schemas.microsoft.com/office/drawing/2014/main" id="{B66979A6-953F-44B3-8C73-787F7ADA4E61}"/>
              </a:ext>
            </a:extLst>
          </p:cNvPr>
          <p:cNvSpPr/>
          <p:nvPr/>
        </p:nvSpPr>
        <p:spPr>
          <a:xfrm>
            <a:off x="3210561" y="4325946"/>
            <a:ext cx="788458" cy="398454"/>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7" name="Arrow: Bent 16">
            <a:extLst>
              <a:ext uri="{FF2B5EF4-FFF2-40B4-BE49-F238E27FC236}">
                <a16:creationId xmlns:a16="http://schemas.microsoft.com/office/drawing/2014/main" id="{3CC08C88-9CEE-4AAF-801A-D3BAC74A6D7E}"/>
              </a:ext>
            </a:extLst>
          </p:cNvPr>
          <p:cNvSpPr/>
          <p:nvPr/>
        </p:nvSpPr>
        <p:spPr>
          <a:xfrm flipH="1" flipV="1">
            <a:off x="6255322" y="4003449"/>
            <a:ext cx="408122" cy="641606"/>
          </a:xfrm>
          <a:prstGeom prst="bentArrow">
            <a:avLst>
              <a:gd name="adj1" fmla="val 12179"/>
              <a:gd name="adj2" fmla="val 25000"/>
              <a:gd name="adj3" fmla="val 25000"/>
              <a:gd name="adj4" fmla="val 46154"/>
            </a:avLst>
          </a:prstGeom>
          <a:solidFill>
            <a:srgbClr val="DB07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20578" y="1042967"/>
            <a:ext cx="8350844" cy="2407297"/>
          </a:xfrm>
        </p:spPr>
        <p:txBody>
          <a:bodyPr/>
          <a:lstStyle/>
          <a:p>
            <a:pPr algn="ctr"/>
            <a:r>
              <a:rPr lang="it-IT" sz="8000" dirty="0" err="1">
                <a:effectLst>
                  <a:outerShdw blurRad="38100" dist="38100" dir="2700000" algn="tl">
                    <a:srgbClr val="000000">
                      <a:alpha val="43137"/>
                    </a:srgbClr>
                  </a:outerShdw>
                </a:effectLst>
                <a:latin typeface="Ink Free" panose="03080402000500000000" pitchFamily="66" charset="0"/>
              </a:rPr>
              <a:t>Speeding</a:t>
            </a:r>
            <a:r>
              <a:rPr lang="it-IT" sz="8000" dirty="0">
                <a:effectLst>
                  <a:outerShdw blurRad="38100" dist="38100" dir="2700000" algn="tl">
                    <a:srgbClr val="000000">
                      <a:alpha val="43137"/>
                    </a:srgbClr>
                  </a:outerShdw>
                </a:effectLst>
                <a:latin typeface="Ink Free" panose="03080402000500000000" pitchFamily="66" charset="0"/>
              </a:rPr>
              <a:t>-up</a:t>
            </a:r>
            <a:br>
              <a:rPr lang="it-IT" sz="8000" dirty="0">
                <a:effectLst>
                  <a:outerShdw blurRad="38100" dist="38100" dir="2700000" algn="tl">
                    <a:srgbClr val="000000">
                      <a:alpha val="43137"/>
                    </a:srgbClr>
                  </a:outerShdw>
                </a:effectLst>
                <a:latin typeface="Ink Free" panose="03080402000500000000" pitchFamily="66" charset="0"/>
              </a:rPr>
            </a:br>
            <a:r>
              <a:rPr lang="it-IT" sz="8000" dirty="0" err="1">
                <a:effectLst>
                  <a:outerShdw blurRad="38100" dist="38100" dir="2700000" algn="tl">
                    <a:srgbClr val="000000">
                      <a:alpha val="43137"/>
                    </a:srgbClr>
                  </a:outerShdw>
                </a:effectLst>
                <a:latin typeface="Ink Free" panose="03080402000500000000" pitchFamily="66" charset="0"/>
              </a:rPr>
              <a:t>your</a:t>
            </a:r>
            <a:r>
              <a:rPr lang="it-IT" sz="8000" dirty="0">
                <a:effectLst>
                  <a:outerShdw blurRad="38100" dist="38100" dir="2700000" algn="tl">
                    <a:srgbClr val="000000">
                      <a:alpha val="43137"/>
                    </a:srgbClr>
                  </a:outerShdw>
                </a:effectLst>
                <a:latin typeface="Ink Free" panose="03080402000500000000" pitchFamily="66" charset="0"/>
              </a:rPr>
              <a:t> code</a:t>
            </a:r>
            <a:endParaRPr lang="en-US" sz="8000" dirty="0">
              <a:effectLst>
                <a:outerShdw blurRad="38100" dist="38100" dir="2700000" algn="tl">
                  <a:srgbClr val="000000">
                    <a:alpha val="43137"/>
                  </a:srgbClr>
                </a:outerShdw>
              </a:effectLst>
              <a:latin typeface="Ink Free" panose="03080402000500000000" pitchFamily="66" charset="0"/>
            </a:endParaRP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136</a:t>
            </a:fld>
            <a:endParaRPr lang="en-US" dirty="0"/>
          </a:p>
        </p:txBody>
      </p:sp>
      <p:sp>
        <p:nvSpPr>
          <p:cNvPr id="3" name="Rectangle 2">
            <a:extLst>
              <a:ext uri="{FF2B5EF4-FFF2-40B4-BE49-F238E27FC236}">
                <a16:creationId xmlns:a16="http://schemas.microsoft.com/office/drawing/2014/main" id="{6C8C81BD-D7BC-441F-B868-78F32847A699}"/>
              </a:ext>
            </a:extLst>
          </p:cNvPr>
          <p:cNvSpPr/>
          <p:nvPr/>
        </p:nvSpPr>
        <p:spPr>
          <a:xfrm>
            <a:off x="1319979" y="3429000"/>
            <a:ext cx="9552041" cy="2185214"/>
          </a:xfrm>
          <a:prstGeom prst="rect">
            <a:avLst/>
          </a:prstGeom>
        </p:spPr>
        <p:txBody>
          <a:bodyPr wrap="square">
            <a:spAutoFit/>
          </a:bodyPr>
          <a:lstStyle/>
          <a:p>
            <a:pPr marL="285750" indent="-285750">
              <a:spcAft>
                <a:spcPts val="1200"/>
              </a:spcAft>
              <a:buFont typeface="Arial" panose="020B0604020202020204" pitchFamily="34" charset="0"/>
              <a:buChar char="•"/>
            </a:pPr>
            <a:r>
              <a:rPr lang="en-US" sz="1600" b="1" dirty="0">
                <a:solidFill>
                  <a:srgbClr val="3C3CEA"/>
                </a:solidFill>
              </a:rPr>
              <a:t>Use functions </a:t>
            </a:r>
            <a:r>
              <a:rPr lang="en-US" sz="1600" dirty="0">
                <a:solidFill>
                  <a:srgbClr val="404040"/>
                </a:solidFill>
              </a:rPr>
              <a:t>instead of scripts.</a:t>
            </a:r>
          </a:p>
          <a:p>
            <a:pPr marL="285750" indent="-285750">
              <a:spcAft>
                <a:spcPts val="1200"/>
              </a:spcAft>
              <a:buFont typeface="Arial" panose="020B0604020202020204" pitchFamily="34" charset="0"/>
              <a:buChar char="•"/>
            </a:pPr>
            <a:r>
              <a:rPr lang="en-US" sz="1600" b="1" dirty="0">
                <a:solidFill>
                  <a:srgbClr val="3C3CEA"/>
                </a:solidFill>
              </a:rPr>
              <a:t>Pre-allocate</a:t>
            </a:r>
            <a:r>
              <a:rPr lang="en-US" sz="1600" dirty="0"/>
              <a:t> the final size of arrays.</a:t>
            </a:r>
          </a:p>
          <a:p>
            <a:pPr marL="285750" indent="-285750">
              <a:spcAft>
                <a:spcPts val="1200"/>
              </a:spcAft>
              <a:buFont typeface="Arial" panose="020B0604020202020204" pitchFamily="34" charset="0"/>
              <a:buChar char="•"/>
            </a:pPr>
            <a:r>
              <a:rPr lang="en-US" sz="1600" b="1" dirty="0">
                <a:solidFill>
                  <a:srgbClr val="3C3CEA"/>
                </a:solidFill>
              </a:rPr>
              <a:t>Vectorize</a:t>
            </a:r>
            <a:r>
              <a:rPr lang="en-US" sz="1600" dirty="0"/>
              <a:t>: Instead of writing loop-based code, consider using MATLAB matrix and vector operations.</a:t>
            </a:r>
          </a:p>
          <a:p>
            <a:pPr marL="285750" indent="-285750">
              <a:spcAft>
                <a:spcPts val="1200"/>
              </a:spcAft>
              <a:buFont typeface="Arial" panose="020B0604020202020204" pitchFamily="34" charset="0"/>
              <a:buChar char="•"/>
            </a:pPr>
            <a:r>
              <a:rPr lang="en-US" sz="1600" dirty="0"/>
              <a:t>Place independent operations outside loops.</a:t>
            </a:r>
          </a:p>
          <a:p>
            <a:pPr marL="285750" indent="-285750">
              <a:spcAft>
                <a:spcPts val="1200"/>
              </a:spcAft>
              <a:buFont typeface="Arial" panose="020B0604020202020204" pitchFamily="34" charset="0"/>
              <a:buChar char="•"/>
              <a:tabLst>
                <a:tab pos="3314700" algn="l"/>
              </a:tabLst>
            </a:pPr>
            <a:r>
              <a:rPr lang="en-US" sz="1600" b="1" dirty="0">
                <a:solidFill>
                  <a:srgbClr val="3C3CEA"/>
                </a:solidFill>
              </a:rPr>
              <a:t>Avoid</a:t>
            </a:r>
            <a:r>
              <a:rPr lang="en-US" sz="1600" dirty="0">
                <a:solidFill>
                  <a:srgbClr val="404040"/>
                </a:solidFill>
              </a:rPr>
              <a:t> programmatic use of </a:t>
            </a:r>
            <a:r>
              <a:rPr lang="en-US" sz="1600" b="1" i="1" dirty="0">
                <a:solidFill>
                  <a:srgbClr val="404040"/>
                </a:solidFill>
              </a:rPr>
              <a:t>cd, </a:t>
            </a:r>
            <a:r>
              <a:rPr lang="en-US" sz="1600" b="1" i="1" dirty="0" err="1">
                <a:solidFill>
                  <a:srgbClr val="404040"/>
                </a:solidFill>
              </a:rPr>
              <a:t>addpath</a:t>
            </a:r>
            <a:r>
              <a:rPr lang="en-US" sz="1600" i="1" dirty="0">
                <a:solidFill>
                  <a:srgbClr val="404040"/>
                </a:solidFill>
              </a:rPr>
              <a:t>, </a:t>
            </a:r>
            <a:r>
              <a:rPr lang="en-US" sz="1600" dirty="0">
                <a:solidFill>
                  <a:srgbClr val="404040"/>
                </a:solidFill>
              </a:rPr>
              <a:t>and</a:t>
            </a:r>
            <a:r>
              <a:rPr lang="en-US" sz="1600" i="1" dirty="0">
                <a:solidFill>
                  <a:srgbClr val="404040"/>
                </a:solidFill>
              </a:rPr>
              <a:t> </a:t>
            </a:r>
            <a:r>
              <a:rPr lang="en-US" sz="1600" b="1" i="1" dirty="0" err="1">
                <a:solidFill>
                  <a:srgbClr val="404040"/>
                </a:solidFill>
              </a:rPr>
              <a:t>rmpath</a:t>
            </a:r>
            <a:r>
              <a:rPr lang="en-US" sz="1600" dirty="0">
                <a:solidFill>
                  <a:srgbClr val="404040"/>
                </a:solidFill>
              </a:rPr>
              <a:t>, when possible: </a:t>
            </a:r>
            <a:r>
              <a:rPr lang="en-US" sz="1600" i="1" dirty="0">
                <a:solidFill>
                  <a:srgbClr val="404040"/>
                </a:solidFill>
              </a:rPr>
              <a:t>changing the MATLAB path during run time results in code recompilation.</a:t>
            </a:r>
            <a:endParaRPr lang="en-US" sz="1600" b="0" i="1" dirty="0">
              <a:solidFill>
                <a:srgbClr val="404040"/>
              </a:solidFill>
              <a:effectLst/>
            </a:endParaRPr>
          </a:p>
        </p:txBody>
      </p:sp>
    </p:spTree>
    <p:extLst>
      <p:ext uri="{BB962C8B-B14F-4D97-AF65-F5344CB8AC3E}">
        <p14:creationId xmlns:p14="http://schemas.microsoft.com/office/powerpoint/2010/main" val="315212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toolbox</a:t>
            </a:r>
          </a:p>
        </p:txBody>
      </p:sp>
      <p:sp>
        <p:nvSpPr>
          <p:cNvPr id="4" name="Date Placeholder 3">
            <a:extLst>
              <a:ext uri="{FF2B5EF4-FFF2-40B4-BE49-F238E27FC236}">
                <a16:creationId xmlns:a16="http://schemas.microsoft.com/office/drawing/2014/main" id="{0E25EFC7-B416-4599-ADAF-51E4D9487FE3}"/>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4F1804D6-4BD8-4634-B020-B57A84260A5F}"/>
              </a:ext>
            </a:extLst>
          </p:cNvPr>
          <p:cNvSpPr>
            <a:spLocks noGrp="1"/>
          </p:cNvSpPr>
          <p:nvPr>
            <p:ph type="sldNum" sz="quarter" idx="12"/>
          </p:nvPr>
        </p:nvSpPr>
        <p:spPr/>
        <p:txBody>
          <a:bodyPr/>
          <a:lstStyle/>
          <a:p>
            <a:fld id="{A82C3BC0-3EBF-3C4C-A3D8-795624EBC6AA}" type="slidenum">
              <a:rPr lang="en-US" smtClean="0"/>
              <a:pPr/>
              <a:t>137</a:t>
            </a:fld>
            <a:endParaRPr lang="en-US" dirty="0"/>
          </a:p>
        </p:txBody>
      </p:sp>
      <p:sp>
        <p:nvSpPr>
          <p:cNvPr id="10" name="Text Placeholder 9">
            <a:extLst>
              <a:ext uri="{FF2B5EF4-FFF2-40B4-BE49-F238E27FC236}">
                <a16:creationId xmlns:a16="http://schemas.microsoft.com/office/drawing/2014/main" id="{DCAF41B7-F130-451B-BA8F-0E3E124CE6CC}"/>
              </a:ext>
            </a:extLst>
          </p:cNvPr>
          <p:cNvSpPr>
            <a:spLocks noGrp="1"/>
          </p:cNvSpPr>
          <p:nvPr>
            <p:ph type="body" sz="quarter" idx="13"/>
          </p:nvPr>
        </p:nvSpPr>
        <p:spPr/>
        <p:txBody>
          <a:bodyPr/>
          <a:lstStyle/>
          <a:p>
            <a:r>
              <a:rPr lang="en-US" dirty="0"/>
              <a:t>Using parallel for-loop (PARFOR)</a:t>
            </a:r>
          </a:p>
        </p:txBody>
      </p:sp>
      <p:pic>
        <p:nvPicPr>
          <p:cNvPr id="2050" name="Picture 2">
            <a:extLst>
              <a:ext uri="{FF2B5EF4-FFF2-40B4-BE49-F238E27FC236}">
                <a16:creationId xmlns:a16="http://schemas.microsoft.com/office/drawing/2014/main" id="{29BE6964-552F-473C-AF9A-62691FF8C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77" y="1841933"/>
            <a:ext cx="3589657" cy="31741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7A5A929-89B9-40F6-B6D4-A62E71CD11FD}"/>
              </a:ext>
            </a:extLst>
          </p:cNvPr>
          <p:cNvSpPr/>
          <p:nvPr/>
        </p:nvSpPr>
        <p:spPr>
          <a:xfrm>
            <a:off x="1665514" y="5748860"/>
            <a:ext cx="8318458" cy="369332"/>
          </a:xfrm>
          <a:prstGeom prst="rect">
            <a:avLst/>
          </a:prstGeom>
        </p:spPr>
        <p:txBody>
          <a:bodyPr wrap="square">
            <a:spAutoFit/>
          </a:bodyPr>
          <a:lstStyle/>
          <a:p>
            <a:r>
              <a:rPr lang="en-US" b="1" dirty="0">
                <a:latin typeface="Ink Free" panose="03080402000500000000" pitchFamily="66" charset="0"/>
              </a:rPr>
              <a:t>N.B. You </a:t>
            </a:r>
            <a:r>
              <a:rPr lang="en-US" b="1" dirty="0">
                <a:solidFill>
                  <a:srgbClr val="DB0775"/>
                </a:solidFill>
                <a:latin typeface="Ink Free" panose="03080402000500000000" pitchFamily="66" charset="0"/>
              </a:rPr>
              <a:t>cannot call scripts </a:t>
            </a:r>
            <a:r>
              <a:rPr lang="en-US" b="1" dirty="0">
                <a:latin typeface="Ink Free" panose="03080402000500000000" pitchFamily="66" charset="0"/>
              </a:rPr>
              <a:t>directly in a </a:t>
            </a:r>
            <a:r>
              <a:rPr lang="en-US" b="1" dirty="0" err="1">
                <a:latin typeface="Ink Free" panose="03080402000500000000" pitchFamily="66" charset="0"/>
              </a:rPr>
              <a:t>parfor</a:t>
            </a:r>
            <a:r>
              <a:rPr lang="en-US" b="1" dirty="0">
                <a:latin typeface="Ink Free" panose="03080402000500000000" pitchFamily="66" charset="0"/>
              </a:rPr>
              <a:t>-loop. However, you </a:t>
            </a:r>
            <a:r>
              <a:rPr lang="en-US" b="1" dirty="0">
                <a:solidFill>
                  <a:srgbClr val="00B050"/>
                </a:solidFill>
                <a:latin typeface="Ink Free" panose="03080402000500000000" pitchFamily="66" charset="0"/>
              </a:rPr>
              <a:t>can call functions</a:t>
            </a:r>
            <a:r>
              <a:rPr lang="en-US" b="1" dirty="0">
                <a:latin typeface="Ink Free" panose="03080402000500000000" pitchFamily="66" charset="0"/>
              </a:rPr>
              <a:t>.</a:t>
            </a:r>
          </a:p>
        </p:txBody>
      </p:sp>
      <p:pic>
        <p:nvPicPr>
          <p:cNvPr id="14" name="Picture 13">
            <a:extLst>
              <a:ext uri="{FF2B5EF4-FFF2-40B4-BE49-F238E27FC236}">
                <a16:creationId xmlns:a16="http://schemas.microsoft.com/office/drawing/2014/main" id="{C95D0467-A537-4730-BE0E-03C74232F171}"/>
              </a:ext>
            </a:extLst>
          </p:cNvPr>
          <p:cNvPicPr>
            <a:picLocks noChangeAspect="1"/>
          </p:cNvPicPr>
          <p:nvPr/>
        </p:nvPicPr>
        <p:blipFill>
          <a:blip r:embed="rId4"/>
          <a:stretch>
            <a:fillRect/>
          </a:stretch>
        </p:blipFill>
        <p:spPr>
          <a:xfrm>
            <a:off x="5622538" y="1351624"/>
            <a:ext cx="4946501" cy="4256714"/>
          </a:xfrm>
          <a:prstGeom prst="rect">
            <a:avLst/>
          </a:prstGeom>
        </p:spPr>
      </p:pic>
      <p:cxnSp>
        <p:nvCxnSpPr>
          <p:cNvPr id="16" name="Straight Arrow Connector 15">
            <a:extLst>
              <a:ext uri="{FF2B5EF4-FFF2-40B4-BE49-F238E27FC236}">
                <a16:creationId xmlns:a16="http://schemas.microsoft.com/office/drawing/2014/main" id="{1E9F9F75-28A0-4979-8762-0B15625C6256}"/>
              </a:ext>
            </a:extLst>
          </p:cNvPr>
          <p:cNvCxnSpPr>
            <a:cxnSpLocks/>
          </p:cNvCxnSpPr>
          <p:nvPr/>
        </p:nvCxnSpPr>
        <p:spPr>
          <a:xfrm flipV="1">
            <a:off x="5283778" y="2402624"/>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E6F011-6C0C-4AC7-AC5D-D6A2798BE2E8}"/>
              </a:ext>
            </a:extLst>
          </p:cNvPr>
          <p:cNvCxnSpPr>
            <a:cxnSpLocks/>
          </p:cNvCxnSpPr>
          <p:nvPr/>
        </p:nvCxnSpPr>
        <p:spPr>
          <a:xfrm flipV="1">
            <a:off x="5283778" y="4250745"/>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72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toolbox</a:t>
            </a:r>
          </a:p>
        </p:txBody>
      </p:sp>
      <p:sp>
        <p:nvSpPr>
          <p:cNvPr id="4" name="Date Placeholder 3">
            <a:extLst>
              <a:ext uri="{FF2B5EF4-FFF2-40B4-BE49-F238E27FC236}">
                <a16:creationId xmlns:a16="http://schemas.microsoft.com/office/drawing/2014/main" id="{0E25EFC7-B416-4599-ADAF-51E4D9487FE3}"/>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4F1804D6-4BD8-4634-B020-B57A84260A5F}"/>
              </a:ext>
            </a:extLst>
          </p:cNvPr>
          <p:cNvSpPr>
            <a:spLocks noGrp="1"/>
          </p:cNvSpPr>
          <p:nvPr>
            <p:ph type="sldNum" sz="quarter" idx="12"/>
          </p:nvPr>
        </p:nvSpPr>
        <p:spPr/>
        <p:txBody>
          <a:bodyPr/>
          <a:lstStyle/>
          <a:p>
            <a:fld id="{A82C3BC0-3EBF-3C4C-A3D8-795624EBC6AA}" type="slidenum">
              <a:rPr lang="en-US" smtClean="0"/>
              <a:pPr/>
              <a:t>138</a:t>
            </a:fld>
            <a:endParaRPr lang="en-US" dirty="0"/>
          </a:p>
        </p:txBody>
      </p:sp>
      <p:sp>
        <p:nvSpPr>
          <p:cNvPr id="10" name="Text Placeholder 9">
            <a:extLst>
              <a:ext uri="{FF2B5EF4-FFF2-40B4-BE49-F238E27FC236}">
                <a16:creationId xmlns:a16="http://schemas.microsoft.com/office/drawing/2014/main" id="{DCAF41B7-F130-451B-BA8F-0E3E124CE6CC}"/>
              </a:ext>
            </a:extLst>
          </p:cNvPr>
          <p:cNvSpPr>
            <a:spLocks noGrp="1"/>
          </p:cNvSpPr>
          <p:nvPr>
            <p:ph type="body" sz="quarter" idx="13"/>
          </p:nvPr>
        </p:nvSpPr>
        <p:spPr/>
        <p:txBody>
          <a:bodyPr/>
          <a:lstStyle/>
          <a:p>
            <a:r>
              <a:rPr lang="en-US" dirty="0"/>
              <a:t>Using parallel for-loop (PARFOR)</a:t>
            </a:r>
          </a:p>
        </p:txBody>
      </p:sp>
      <p:pic>
        <p:nvPicPr>
          <p:cNvPr id="2050" name="Picture 2">
            <a:extLst>
              <a:ext uri="{FF2B5EF4-FFF2-40B4-BE49-F238E27FC236}">
                <a16:creationId xmlns:a16="http://schemas.microsoft.com/office/drawing/2014/main" id="{29BE6964-552F-473C-AF9A-62691FF8C1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77" y="1841933"/>
            <a:ext cx="3589657" cy="31741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7A5A929-89B9-40F6-B6D4-A62E71CD11FD}"/>
              </a:ext>
            </a:extLst>
          </p:cNvPr>
          <p:cNvSpPr/>
          <p:nvPr/>
        </p:nvSpPr>
        <p:spPr>
          <a:xfrm>
            <a:off x="1665514" y="5748860"/>
            <a:ext cx="8318458" cy="369332"/>
          </a:xfrm>
          <a:prstGeom prst="rect">
            <a:avLst/>
          </a:prstGeom>
        </p:spPr>
        <p:txBody>
          <a:bodyPr wrap="square">
            <a:spAutoFit/>
          </a:bodyPr>
          <a:lstStyle/>
          <a:p>
            <a:r>
              <a:rPr lang="en-US" b="1" dirty="0">
                <a:latin typeface="Ink Free" panose="03080402000500000000" pitchFamily="66" charset="0"/>
              </a:rPr>
              <a:t>N.B. You </a:t>
            </a:r>
            <a:r>
              <a:rPr lang="en-US" b="1" dirty="0">
                <a:solidFill>
                  <a:srgbClr val="DB0775"/>
                </a:solidFill>
                <a:latin typeface="Ink Free" panose="03080402000500000000" pitchFamily="66" charset="0"/>
              </a:rPr>
              <a:t>cannot call scripts </a:t>
            </a:r>
            <a:r>
              <a:rPr lang="en-US" b="1" dirty="0">
                <a:latin typeface="Ink Free" panose="03080402000500000000" pitchFamily="66" charset="0"/>
              </a:rPr>
              <a:t>directly in a </a:t>
            </a:r>
            <a:r>
              <a:rPr lang="en-US" b="1" dirty="0" err="1">
                <a:latin typeface="Ink Free" panose="03080402000500000000" pitchFamily="66" charset="0"/>
              </a:rPr>
              <a:t>parfor</a:t>
            </a:r>
            <a:r>
              <a:rPr lang="en-US" b="1" dirty="0">
                <a:latin typeface="Ink Free" panose="03080402000500000000" pitchFamily="66" charset="0"/>
              </a:rPr>
              <a:t>-loop. However, you </a:t>
            </a:r>
            <a:r>
              <a:rPr lang="en-US" b="1" dirty="0">
                <a:solidFill>
                  <a:srgbClr val="00B050"/>
                </a:solidFill>
                <a:latin typeface="Ink Free" panose="03080402000500000000" pitchFamily="66" charset="0"/>
              </a:rPr>
              <a:t>can call functions</a:t>
            </a:r>
            <a:r>
              <a:rPr lang="en-US" b="1" dirty="0">
                <a:latin typeface="Ink Free" panose="03080402000500000000" pitchFamily="66" charset="0"/>
              </a:rPr>
              <a:t>.</a:t>
            </a:r>
          </a:p>
        </p:txBody>
      </p:sp>
      <p:pic>
        <p:nvPicPr>
          <p:cNvPr id="14" name="Picture 13">
            <a:extLst>
              <a:ext uri="{FF2B5EF4-FFF2-40B4-BE49-F238E27FC236}">
                <a16:creationId xmlns:a16="http://schemas.microsoft.com/office/drawing/2014/main" id="{C95D0467-A537-4730-BE0E-03C74232F171}"/>
              </a:ext>
            </a:extLst>
          </p:cNvPr>
          <p:cNvPicPr>
            <a:picLocks noChangeAspect="1"/>
          </p:cNvPicPr>
          <p:nvPr/>
        </p:nvPicPr>
        <p:blipFill>
          <a:blip r:embed="rId4"/>
          <a:stretch>
            <a:fillRect/>
          </a:stretch>
        </p:blipFill>
        <p:spPr>
          <a:xfrm>
            <a:off x="5622538" y="1351624"/>
            <a:ext cx="4946501" cy="4256714"/>
          </a:xfrm>
          <a:prstGeom prst="rect">
            <a:avLst/>
          </a:prstGeom>
        </p:spPr>
      </p:pic>
      <p:cxnSp>
        <p:nvCxnSpPr>
          <p:cNvPr id="16" name="Straight Arrow Connector 15">
            <a:extLst>
              <a:ext uri="{FF2B5EF4-FFF2-40B4-BE49-F238E27FC236}">
                <a16:creationId xmlns:a16="http://schemas.microsoft.com/office/drawing/2014/main" id="{1E9F9F75-28A0-4979-8762-0B15625C6256}"/>
              </a:ext>
            </a:extLst>
          </p:cNvPr>
          <p:cNvCxnSpPr>
            <a:cxnSpLocks/>
          </p:cNvCxnSpPr>
          <p:nvPr/>
        </p:nvCxnSpPr>
        <p:spPr>
          <a:xfrm flipV="1">
            <a:off x="5283778" y="2402624"/>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E6F011-6C0C-4AC7-AC5D-D6A2798BE2E8}"/>
              </a:ext>
            </a:extLst>
          </p:cNvPr>
          <p:cNvCxnSpPr>
            <a:cxnSpLocks/>
          </p:cNvCxnSpPr>
          <p:nvPr/>
        </p:nvCxnSpPr>
        <p:spPr>
          <a:xfrm flipV="1">
            <a:off x="5283778" y="4250745"/>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1C85C04-74D0-49A9-89AF-5E455579EE59}"/>
              </a:ext>
            </a:extLst>
          </p:cNvPr>
          <p:cNvPicPr>
            <a:picLocks noChangeAspect="1"/>
          </p:cNvPicPr>
          <p:nvPr/>
        </p:nvPicPr>
        <p:blipFill rotWithShape="1">
          <a:blip r:embed="rId4"/>
          <a:srcRect t="48247" r="57402" b="44040"/>
          <a:stretch/>
        </p:blipFill>
        <p:spPr>
          <a:xfrm>
            <a:off x="5814049" y="3070532"/>
            <a:ext cx="4329884" cy="674629"/>
          </a:xfrm>
          <a:prstGeom prst="rect">
            <a:avLst/>
          </a:prstGeom>
          <a:ln>
            <a:solidFill>
              <a:srgbClr val="002060"/>
            </a:solidFill>
          </a:ln>
        </p:spPr>
      </p:pic>
      <p:pic>
        <p:nvPicPr>
          <p:cNvPr id="19" name="Picture 18">
            <a:extLst>
              <a:ext uri="{FF2B5EF4-FFF2-40B4-BE49-F238E27FC236}">
                <a16:creationId xmlns:a16="http://schemas.microsoft.com/office/drawing/2014/main" id="{2660712A-BFB5-4C30-B1E9-B963A255AC25}"/>
              </a:ext>
            </a:extLst>
          </p:cNvPr>
          <p:cNvPicPr>
            <a:picLocks noChangeAspect="1"/>
          </p:cNvPicPr>
          <p:nvPr/>
        </p:nvPicPr>
        <p:blipFill rotWithShape="1">
          <a:blip r:embed="rId4"/>
          <a:srcRect t="91324" r="57402"/>
          <a:stretch/>
        </p:blipFill>
        <p:spPr>
          <a:xfrm>
            <a:off x="5824743" y="4762574"/>
            <a:ext cx="4329883" cy="758937"/>
          </a:xfrm>
          <a:prstGeom prst="rect">
            <a:avLst/>
          </a:prstGeom>
          <a:ln>
            <a:solidFill>
              <a:srgbClr val="002060"/>
            </a:solidFill>
          </a:ln>
        </p:spPr>
      </p:pic>
    </p:spTree>
    <p:extLst>
      <p:ext uri="{BB962C8B-B14F-4D97-AF65-F5344CB8AC3E}">
        <p14:creationId xmlns:p14="http://schemas.microsoft.com/office/powerpoint/2010/main" val="14983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computing toolbox</a:t>
            </a:r>
          </a:p>
        </p:txBody>
      </p:sp>
      <p:sp>
        <p:nvSpPr>
          <p:cNvPr id="4" name="Date Placeholder 3">
            <a:extLst>
              <a:ext uri="{FF2B5EF4-FFF2-40B4-BE49-F238E27FC236}">
                <a16:creationId xmlns:a16="http://schemas.microsoft.com/office/drawing/2014/main" id="{0E25EFC7-B416-4599-ADAF-51E4D9487FE3}"/>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4F1804D6-4BD8-4634-B020-B57A84260A5F}"/>
              </a:ext>
            </a:extLst>
          </p:cNvPr>
          <p:cNvSpPr>
            <a:spLocks noGrp="1"/>
          </p:cNvSpPr>
          <p:nvPr>
            <p:ph type="sldNum" sz="quarter" idx="12"/>
          </p:nvPr>
        </p:nvSpPr>
        <p:spPr/>
        <p:txBody>
          <a:bodyPr/>
          <a:lstStyle/>
          <a:p>
            <a:fld id="{A82C3BC0-3EBF-3C4C-A3D8-795624EBC6AA}" type="slidenum">
              <a:rPr lang="en-US" smtClean="0"/>
              <a:pPr/>
              <a:t>139</a:t>
            </a:fld>
            <a:endParaRPr lang="en-US" dirty="0"/>
          </a:p>
        </p:txBody>
      </p:sp>
      <p:sp>
        <p:nvSpPr>
          <p:cNvPr id="10" name="Text Placeholder 9">
            <a:extLst>
              <a:ext uri="{FF2B5EF4-FFF2-40B4-BE49-F238E27FC236}">
                <a16:creationId xmlns:a16="http://schemas.microsoft.com/office/drawing/2014/main" id="{DCAF41B7-F130-451B-BA8F-0E3E124CE6CC}"/>
              </a:ext>
            </a:extLst>
          </p:cNvPr>
          <p:cNvSpPr>
            <a:spLocks noGrp="1"/>
          </p:cNvSpPr>
          <p:nvPr>
            <p:ph type="body" sz="quarter" idx="13"/>
          </p:nvPr>
        </p:nvSpPr>
        <p:spPr/>
        <p:txBody>
          <a:bodyPr/>
          <a:lstStyle/>
          <a:p>
            <a:r>
              <a:rPr lang="en-US" dirty="0"/>
              <a:t>Using parallel for-loop (PARFOR)</a:t>
            </a:r>
          </a:p>
        </p:txBody>
      </p:sp>
      <p:graphicFrame>
        <p:nvGraphicFramePr>
          <p:cNvPr id="3" name="Diagram 2">
            <a:extLst>
              <a:ext uri="{FF2B5EF4-FFF2-40B4-BE49-F238E27FC236}">
                <a16:creationId xmlns:a16="http://schemas.microsoft.com/office/drawing/2014/main" id="{56B3369A-3AB5-4521-A63A-62C7C8ED0DE1}"/>
              </a:ext>
            </a:extLst>
          </p:cNvPr>
          <p:cNvGraphicFramePr/>
          <p:nvPr>
            <p:extLst>
              <p:ext uri="{D42A27DB-BD31-4B8C-83A1-F6EECF244321}">
                <p14:modId xmlns:p14="http://schemas.microsoft.com/office/powerpoint/2010/main" val="2901565524"/>
              </p:ext>
            </p:extLst>
          </p:nvPr>
        </p:nvGraphicFramePr>
        <p:xfrm>
          <a:off x="1665514" y="1619299"/>
          <a:ext cx="8658700" cy="4008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69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Looking for help!</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14</a:t>
            </a:fld>
            <a:endParaRPr lang="en-US" dirty="0"/>
          </a:p>
        </p:txBody>
      </p:sp>
      <p:pic>
        <p:nvPicPr>
          <p:cNvPr id="3" name="Picture 2">
            <a:extLst>
              <a:ext uri="{FF2B5EF4-FFF2-40B4-BE49-F238E27FC236}">
                <a16:creationId xmlns:a16="http://schemas.microsoft.com/office/drawing/2014/main" id="{5BABAB6D-D70F-4192-BF17-678806B5C6C0}"/>
              </a:ext>
            </a:extLst>
          </p:cNvPr>
          <p:cNvPicPr>
            <a:picLocks noChangeAspect="1"/>
          </p:cNvPicPr>
          <p:nvPr/>
        </p:nvPicPr>
        <p:blipFill rotWithShape="1">
          <a:blip r:embed="rId3">
            <a:clrChange>
              <a:clrFrom>
                <a:srgbClr val="FAFAFA"/>
              </a:clrFrom>
              <a:clrTo>
                <a:srgbClr val="FAFAFA">
                  <a:alpha val="0"/>
                </a:srgbClr>
              </a:clrTo>
            </a:clrChange>
          </a:blip>
          <a:srcRect b="22015"/>
          <a:stretch/>
        </p:blipFill>
        <p:spPr>
          <a:xfrm>
            <a:off x="1923688" y="3168975"/>
            <a:ext cx="8344623" cy="1729405"/>
          </a:xfrm>
          <a:prstGeom prst="rect">
            <a:avLst/>
          </a:prstGeom>
        </p:spPr>
      </p:pic>
      <p:sp>
        <p:nvSpPr>
          <p:cNvPr id="7" name="Rectangle 6">
            <a:extLst>
              <a:ext uri="{FF2B5EF4-FFF2-40B4-BE49-F238E27FC236}">
                <a16:creationId xmlns:a16="http://schemas.microsoft.com/office/drawing/2014/main" id="{A0739358-B955-45A8-AF99-80CC577CD572}"/>
              </a:ext>
            </a:extLst>
          </p:cNvPr>
          <p:cNvSpPr/>
          <p:nvPr/>
        </p:nvSpPr>
        <p:spPr>
          <a:xfrm>
            <a:off x="1665514" y="1652151"/>
            <a:ext cx="8718544" cy="723275"/>
          </a:xfrm>
          <a:prstGeom prst="rect">
            <a:avLst/>
          </a:prstGeom>
        </p:spPr>
        <p:txBody>
          <a:bodyPr wrap="square">
            <a:spAutoFit/>
          </a:bodyPr>
          <a:lstStyle/>
          <a:p>
            <a:pPr marL="0" lvl="1">
              <a:spcAft>
                <a:spcPts val="600"/>
              </a:spcAft>
            </a:pPr>
            <a:r>
              <a:rPr lang="en-US" b="1" dirty="0">
                <a:solidFill>
                  <a:srgbClr val="DB0775"/>
                </a:solidFill>
              </a:rPr>
              <a:t>Don’t be scared to ask for help!</a:t>
            </a:r>
          </a:p>
          <a:p>
            <a:pPr marL="0" lvl="1">
              <a:spcAft>
                <a:spcPts val="600"/>
              </a:spcAft>
            </a:pPr>
            <a:r>
              <a:rPr lang="en-US" dirty="0"/>
              <a:t>In many case, the documentation texts are quite informative and educational.</a:t>
            </a:r>
          </a:p>
        </p:txBody>
      </p:sp>
      <p:sp>
        <p:nvSpPr>
          <p:cNvPr id="8" name="Rectangle 7">
            <a:extLst>
              <a:ext uri="{FF2B5EF4-FFF2-40B4-BE49-F238E27FC236}">
                <a16:creationId xmlns:a16="http://schemas.microsoft.com/office/drawing/2014/main" id="{980AA8B4-BFE8-45E9-97D4-503D211F7B4E}"/>
              </a:ext>
            </a:extLst>
          </p:cNvPr>
          <p:cNvSpPr/>
          <p:nvPr/>
        </p:nvSpPr>
        <p:spPr>
          <a:xfrm>
            <a:off x="1923688" y="3875325"/>
            <a:ext cx="1957196" cy="365125"/>
          </a:xfrm>
          <a:custGeom>
            <a:avLst/>
            <a:gdLst>
              <a:gd name="connsiteX0" fmla="*/ 0 w 1957196"/>
              <a:gd name="connsiteY0" fmla="*/ 0 h 365125"/>
              <a:gd name="connsiteX1" fmla="*/ 613255 w 1957196"/>
              <a:gd name="connsiteY1" fmla="*/ 0 h 365125"/>
              <a:gd name="connsiteX2" fmla="*/ 1265653 w 1957196"/>
              <a:gd name="connsiteY2" fmla="*/ 0 h 365125"/>
              <a:gd name="connsiteX3" fmla="*/ 1957196 w 1957196"/>
              <a:gd name="connsiteY3" fmla="*/ 0 h 365125"/>
              <a:gd name="connsiteX4" fmla="*/ 1957196 w 1957196"/>
              <a:gd name="connsiteY4" fmla="*/ 365125 h 365125"/>
              <a:gd name="connsiteX5" fmla="*/ 1343941 w 1957196"/>
              <a:gd name="connsiteY5" fmla="*/ 365125 h 365125"/>
              <a:gd name="connsiteX6" fmla="*/ 750258 w 1957196"/>
              <a:gd name="connsiteY6" fmla="*/ 365125 h 365125"/>
              <a:gd name="connsiteX7" fmla="*/ 0 w 1957196"/>
              <a:gd name="connsiteY7" fmla="*/ 365125 h 365125"/>
              <a:gd name="connsiteX8" fmla="*/ 0 w 1957196"/>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7196" h="365125" extrusionOk="0">
                <a:moveTo>
                  <a:pt x="0" y="0"/>
                </a:moveTo>
                <a:cubicBezTo>
                  <a:pt x="288971" y="-23401"/>
                  <a:pt x="313562" y="-4365"/>
                  <a:pt x="613255" y="0"/>
                </a:cubicBezTo>
                <a:cubicBezTo>
                  <a:pt x="912948" y="4365"/>
                  <a:pt x="948546" y="-25369"/>
                  <a:pt x="1265653" y="0"/>
                </a:cubicBezTo>
                <a:cubicBezTo>
                  <a:pt x="1582760" y="25369"/>
                  <a:pt x="1632631" y="10105"/>
                  <a:pt x="1957196" y="0"/>
                </a:cubicBezTo>
                <a:cubicBezTo>
                  <a:pt x="1974038" y="118002"/>
                  <a:pt x="1958505" y="248345"/>
                  <a:pt x="1957196" y="365125"/>
                </a:cubicBezTo>
                <a:cubicBezTo>
                  <a:pt x="1825923" y="374507"/>
                  <a:pt x="1532829" y="377432"/>
                  <a:pt x="1343941" y="365125"/>
                </a:cubicBezTo>
                <a:cubicBezTo>
                  <a:pt x="1155054" y="352818"/>
                  <a:pt x="1002604" y="354813"/>
                  <a:pt x="750258" y="365125"/>
                </a:cubicBezTo>
                <a:cubicBezTo>
                  <a:pt x="497912" y="375437"/>
                  <a:pt x="160928" y="381675"/>
                  <a:pt x="0" y="365125"/>
                </a:cubicBezTo>
                <a:cubicBezTo>
                  <a:pt x="-15786" y="257077"/>
                  <a:pt x="-5359" y="168594"/>
                  <a:pt x="0" y="0"/>
                </a:cubicBezTo>
                <a:close/>
              </a:path>
            </a:pathLst>
          </a:custGeom>
          <a:noFill/>
          <a:ln w="28575">
            <a:extLst>
              <a:ext uri="{C807C97D-BFC1-408E-A445-0C87EB9F89A2}">
                <ask:lineSketchStyleProps xmlns:ask="http://schemas.microsoft.com/office/drawing/2018/sketchyshapes" sd="3948360830">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9" name="Rectangle 8">
            <a:extLst>
              <a:ext uri="{FF2B5EF4-FFF2-40B4-BE49-F238E27FC236}">
                <a16:creationId xmlns:a16="http://schemas.microsoft.com/office/drawing/2014/main" id="{E19A2AA5-9F0D-4E66-8328-26BBCB0C07B6}"/>
              </a:ext>
            </a:extLst>
          </p:cNvPr>
          <p:cNvSpPr/>
          <p:nvPr/>
        </p:nvSpPr>
        <p:spPr>
          <a:xfrm>
            <a:off x="1923688" y="4554521"/>
            <a:ext cx="1957196" cy="365125"/>
          </a:xfrm>
          <a:custGeom>
            <a:avLst/>
            <a:gdLst>
              <a:gd name="connsiteX0" fmla="*/ 0 w 1957196"/>
              <a:gd name="connsiteY0" fmla="*/ 0 h 365125"/>
              <a:gd name="connsiteX1" fmla="*/ 671971 w 1957196"/>
              <a:gd name="connsiteY1" fmla="*/ 0 h 365125"/>
              <a:gd name="connsiteX2" fmla="*/ 1324369 w 1957196"/>
              <a:gd name="connsiteY2" fmla="*/ 0 h 365125"/>
              <a:gd name="connsiteX3" fmla="*/ 1957196 w 1957196"/>
              <a:gd name="connsiteY3" fmla="*/ 0 h 365125"/>
              <a:gd name="connsiteX4" fmla="*/ 1957196 w 1957196"/>
              <a:gd name="connsiteY4" fmla="*/ 365125 h 365125"/>
              <a:gd name="connsiteX5" fmla="*/ 1324369 w 1957196"/>
              <a:gd name="connsiteY5" fmla="*/ 365125 h 365125"/>
              <a:gd name="connsiteX6" fmla="*/ 671971 w 1957196"/>
              <a:gd name="connsiteY6" fmla="*/ 365125 h 365125"/>
              <a:gd name="connsiteX7" fmla="*/ 0 w 1957196"/>
              <a:gd name="connsiteY7" fmla="*/ 365125 h 365125"/>
              <a:gd name="connsiteX8" fmla="*/ 0 w 1957196"/>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7196" h="365125" extrusionOk="0">
                <a:moveTo>
                  <a:pt x="0" y="0"/>
                </a:moveTo>
                <a:cubicBezTo>
                  <a:pt x="247033" y="-30902"/>
                  <a:pt x="369253" y="13171"/>
                  <a:pt x="671971" y="0"/>
                </a:cubicBezTo>
                <a:cubicBezTo>
                  <a:pt x="974689" y="-13171"/>
                  <a:pt x="1052326" y="22238"/>
                  <a:pt x="1324369" y="0"/>
                </a:cubicBezTo>
                <a:cubicBezTo>
                  <a:pt x="1596412" y="-22238"/>
                  <a:pt x="1712716" y="12294"/>
                  <a:pt x="1957196" y="0"/>
                </a:cubicBezTo>
                <a:cubicBezTo>
                  <a:pt x="1971245" y="167397"/>
                  <a:pt x="1944993" y="184432"/>
                  <a:pt x="1957196" y="365125"/>
                </a:cubicBezTo>
                <a:cubicBezTo>
                  <a:pt x="1680429" y="344558"/>
                  <a:pt x="1525317" y="381644"/>
                  <a:pt x="1324369" y="365125"/>
                </a:cubicBezTo>
                <a:cubicBezTo>
                  <a:pt x="1123421" y="348606"/>
                  <a:pt x="809426" y="343013"/>
                  <a:pt x="671971" y="365125"/>
                </a:cubicBezTo>
                <a:cubicBezTo>
                  <a:pt x="534516" y="387237"/>
                  <a:pt x="334730" y="341072"/>
                  <a:pt x="0" y="365125"/>
                </a:cubicBezTo>
                <a:cubicBezTo>
                  <a:pt x="9629" y="251992"/>
                  <a:pt x="-10882" y="106639"/>
                  <a:pt x="0" y="0"/>
                </a:cubicBezTo>
                <a:close/>
              </a:path>
            </a:pathLst>
          </a:custGeom>
          <a:noFill/>
          <a:ln w="28575">
            <a:extLst>
              <a:ext uri="{C807C97D-BFC1-408E-A445-0C87EB9F89A2}">
                <ask:lineSketchStyleProps xmlns:ask="http://schemas.microsoft.com/office/drawing/2018/sketchyshapes" sd="593284210">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55544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Executable (MEX) File Functions</a:t>
            </a:r>
          </a:p>
        </p:txBody>
      </p:sp>
      <p:sp>
        <p:nvSpPr>
          <p:cNvPr id="4" name="Date Placeholder 3">
            <a:extLst>
              <a:ext uri="{FF2B5EF4-FFF2-40B4-BE49-F238E27FC236}">
                <a16:creationId xmlns:a16="http://schemas.microsoft.com/office/drawing/2014/main" id="{0E25EFC7-B416-4599-ADAF-51E4D9487FE3}"/>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4F1804D6-4BD8-4634-B020-B57A84260A5F}"/>
              </a:ext>
            </a:extLst>
          </p:cNvPr>
          <p:cNvSpPr>
            <a:spLocks noGrp="1"/>
          </p:cNvSpPr>
          <p:nvPr>
            <p:ph type="sldNum" sz="quarter" idx="12"/>
          </p:nvPr>
        </p:nvSpPr>
        <p:spPr/>
        <p:txBody>
          <a:bodyPr/>
          <a:lstStyle/>
          <a:p>
            <a:fld id="{A82C3BC0-3EBF-3C4C-A3D8-795624EBC6AA}" type="slidenum">
              <a:rPr lang="en-US" smtClean="0"/>
              <a:pPr/>
              <a:t>140</a:t>
            </a:fld>
            <a:endParaRPr lang="en-US" dirty="0"/>
          </a:p>
        </p:txBody>
      </p:sp>
      <p:sp>
        <p:nvSpPr>
          <p:cNvPr id="10" name="Text Placeholder 9">
            <a:extLst>
              <a:ext uri="{FF2B5EF4-FFF2-40B4-BE49-F238E27FC236}">
                <a16:creationId xmlns:a16="http://schemas.microsoft.com/office/drawing/2014/main" id="{DCAF41B7-F130-451B-BA8F-0E3E124CE6CC}"/>
              </a:ext>
            </a:extLst>
          </p:cNvPr>
          <p:cNvSpPr>
            <a:spLocks noGrp="1"/>
          </p:cNvSpPr>
          <p:nvPr>
            <p:ph type="body" sz="quarter" idx="13"/>
          </p:nvPr>
        </p:nvSpPr>
        <p:spPr/>
        <p:txBody>
          <a:bodyPr/>
          <a:lstStyle/>
          <a:p>
            <a:r>
              <a:rPr lang="en-US" dirty="0"/>
              <a:t>Call C/C++ or Fortran MEX file functions from MATLAB</a:t>
            </a:r>
          </a:p>
        </p:txBody>
      </p:sp>
      <p:sp>
        <p:nvSpPr>
          <p:cNvPr id="3" name="Rectangle 2">
            <a:extLst>
              <a:ext uri="{FF2B5EF4-FFF2-40B4-BE49-F238E27FC236}">
                <a16:creationId xmlns:a16="http://schemas.microsoft.com/office/drawing/2014/main" id="{1086BEBF-07CB-4C8D-810E-4874C260EFB8}"/>
              </a:ext>
            </a:extLst>
          </p:cNvPr>
          <p:cNvSpPr/>
          <p:nvPr/>
        </p:nvSpPr>
        <p:spPr>
          <a:xfrm>
            <a:off x="1665514" y="1601696"/>
            <a:ext cx="8903526" cy="1323439"/>
          </a:xfrm>
          <a:prstGeom prst="rect">
            <a:avLst/>
          </a:prstGeom>
        </p:spPr>
        <p:txBody>
          <a:bodyPr wrap="square">
            <a:spAutoFit/>
          </a:bodyPr>
          <a:lstStyle/>
          <a:p>
            <a:pPr algn="just"/>
            <a:r>
              <a:rPr lang="en-US" sz="1600" b="1" dirty="0">
                <a:solidFill>
                  <a:srgbClr val="00B050"/>
                </a:solidFill>
              </a:rPr>
              <a:t>MEX</a:t>
            </a:r>
            <a:r>
              <a:rPr lang="en-US" sz="1600" dirty="0"/>
              <a:t> stands for </a:t>
            </a:r>
            <a:r>
              <a:rPr lang="en-US" sz="1600" b="1" dirty="0">
                <a:solidFill>
                  <a:srgbClr val="00B050"/>
                </a:solidFill>
              </a:rPr>
              <a:t>M</a:t>
            </a:r>
            <a:r>
              <a:rPr lang="en-US" sz="1600" dirty="0"/>
              <a:t>ATLAB </a:t>
            </a:r>
            <a:r>
              <a:rPr lang="en-US" sz="1600" b="1" dirty="0" err="1">
                <a:solidFill>
                  <a:srgbClr val="00B050"/>
                </a:solidFill>
              </a:rPr>
              <a:t>EX</a:t>
            </a:r>
            <a:r>
              <a:rPr lang="en-US" sz="1600" dirty="0" err="1"/>
              <a:t>ecutable</a:t>
            </a:r>
            <a:r>
              <a:rPr lang="en-US" sz="1600" dirty="0"/>
              <a:t>.</a:t>
            </a:r>
          </a:p>
          <a:p>
            <a:pPr algn="just"/>
            <a:endParaRPr lang="en-US" sz="1600" dirty="0"/>
          </a:p>
          <a:p>
            <a:pPr algn="just"/>
            <a:r>
              <a:rPr lang="en-US" sz="1600" dirty="0"/>
              <a:t>A MEX file is </a:t>
            </a:r>
            <a:r>
              <a:rPr lang="en-US" sz="1600" b="1" dirty="0">
                <a:solidFill>
                  <a:srgbClr val="3C3CEA"/>
                </a:solidFill>
              </a:rPr>
              <a:t>a function</a:t>
            </a:r>
            <a:r>
              <a:rPr lang="en-US" sz="1600" dirty="0"/>
              <a:t>, created in MATLAB</a:t>
            </a:r>
            <a:r>
              <a:rPr lang="en-US" sz="1600" b="1" dirty="0">
                <a:solidFill>
                  <a:srgbClr val="3C3CEA"/>
                </a:solidFill>
              </a:rPr>
              <a:t>, that calls a C/C++ program or a Fortran subroutine</a:t>
            </a:r>
            <a:r>
              <a:rPr lang="en-US" sz="1600" dirty="0"/>
              <a:t>. A MEX function </a:t>
            </a:r>
            <a:r>
              <a:rPr lang="en-US" sz="1600" u="sng" dirty="0"/>
              <a:t>behaves just like a MATLAB script or function</a:t>
            </a:r>
            <a:r>
              <a:rPr lang="en-US" sz="1600" dirty="0"/>
              <a:t>.</a:t>
            </a:r>
          </a:p>
          <a:p>
            <a:pPr algn="just"/>
            <a:endParaRPr lang="en-US" sz="1600" dirty="0"/>
          </a:p>
        </p:txBody>
      </p:sp>
      <p:pic>
        <p:nvPicPr>
          <p:cNvPr id="7" name="Picture 6">
            <a:extLst>
              <a:ext uri="{FF2B5EF4-FFF2-40B4-BE49-F238E27FC236}">
                <a16:creationId xmlns:a16="http://schemas.microsoft.com/office/drawing/2014/main" id="{60D9F2F8-5F7B-4F4C-A693-31FB7FEA632C}"/>
              </a:ext>
            </a:extLst>
          </p:cNvPr>
          <p:cNvPicPr>
            <a:picLocks noChangeAspect="1"/>
          </p:cNvPicPr>
          <p:nvPr/>
        </p:nvPicPr>
        <p:blipFill>
          <a:blip r:embed="rId3"/>
          <a:stretch>
            <a:fillRect/>
          </a:stretch>
        </p:blipFill>
        <p:spPr>
          <a:xfrm>
            <a:off x="6224285" y="3157991"/>
            <a:ext cx="4302201" cy="1334202"/>
          </a:xfrm>
          <a:prstGeom prst="rect">
            <a:avLst/>
          </a:prstGeom>
        </p:spPr>
      </p:pic>
      <p:sp>
        <p:nvSpPr>
          <p:cNvPr id="8" name="Rectangle 7">
            <a:extLst>
              <a:ext uri="{FF2B5EF4-FFF2-40B4-BE49-F238E27FC236}">
                <a16:creationId xmlns:a16="http://schemas.microsoft.com/office/drawing/2014/main" id="{2A4A6A09-33B2-4C5D-A514-01FCEB3F1B88}"/>
              </a:ext>
            </a:extLst>
          </p:cNvPr>
          <p:cNvSpPr/>
          <p:nvPr/>
        </p:nvSpPr>
        <p:spPr>
          <a:xfrm>
            <a:off x="1665514" y="3014865"/>
            <a:ext cx="4033284" cy="1477328"/>
          </a:xfrm>
          <a:prstGeom prst="rect">
            <a:avLst/>
          </a:prstGeom>
        </p:spPr>
        <p:txBody>
          <a:bodyPr wrap="square">
            <a:spAutoFit/>
          </a:bodyPr>
          <a:lstStyle/>
          <a:p>
            <a:pPr algn="just">
              <a:spcAft>
                <a:spcPts val="1200"/>
              </a:spcAft>
            </a:pPr>
            <a:r>
              <a:rPr lang="en-US" sz="1600" b="1" u="sng" dirty="0"/>
              <a:t>Two main components:</a:t>
            </a:r>
          </a:p>
          <a:p>
            <a:pPr marL="285750" indent="-285750" algn="just">
              <a:buFont typeface="Arial" panose="020B0604020202020204" pitchFamily="34" charset="0"/>
              <a:buChar char="•"/>
            </a:pPr>
            <a:r>
              <a:rPr lang="en-US" sz="1600" dirty="0"/>
              <a:t>A gateway routine, </a:t>
            </a:r>
            <a:r>
              <a:rPr lang="en-US" sz="1600" b="1" dirty="0" err="1"/>
              <a:t>mexFunction</a:t>
            </a:r>
            <a:r>
              <a:rPr lang="en-US" sz="1600" dirty="0"/>
              <a:t>, that interfaces C/C++ and MATLAB data</a:t>
            </a:r>
          </a:p>
          <a:p>
            <a:pPr marL="285750" indent="-285750" algn="just">
              <a:buFont typeface="Arial" panose="020B0604020202020204" pitchFamily="34" charset="0"/>
              <a:buChar char="•"/>
            </a:pPr>
            <a:r>
              <a:rPr lang="en-US" sz="1600" dirty="0"/>
              <a:t>Some </a:t>
            </a:r>
            <a:r>
              <a:rPr lang="en-US" sz="1600" i="1" dirty="0"/>
              <a:t>non-MATLAB </a:t>
            </a:r>
            <a:r>
              <a:rPr lang="en-US" sz="1600" dirty="0"/>
              <a:t>source code, that performs the desired computations</a:t>
            </a:r>
          </a:p>
        </p:txBody>
      </p:sp>
      <p:sp>
        <p:nvSpPr>
          <p:cNvPr id="9" name="Rectangle 8">
            <a:extLst>
              <a:ext uri="{FF2B5EF4-FFF2-40B4-BE49-F238E27FC236}">
                <a16:creationId xmlns:a16="http://schemas.microsoft.com/office/drawing/2014/main" id="{B40B94BD-D3C6-439F-B2F9-CD493D968C65}"/>
              </a:ext>
            </a:extLst>
          </p:cNvPr>
          <p:cNvSpPr/>
          <p:nvPr/>
        </p:nvSpPr>
        <p:spPr>
          <a:xfrm>
            <a:off x="1123507" y="5104656"/>
            <a:ext cx="9700438" cy="1107996"/>
          </a:xfrm>
          <a:prstGeom prst="rect">
            <a:avLst/>
          </a:prstGeom>
        </p:spPr>
        <p:txBody>
          <a:bodyPr wrap="square" numCol="2">
            <a:spAutoFit/>
          </a:bodyPr>
          <a:lstStyle/>
          <a:p>
            <a:pPr marL="2062163"/>
            <a:r>
              <a:rPr lang="en-US" b="1" dirty="0">
                <a:solidFill>
                  <a:srgbClr val="00B050"/>
                </a:solidFill>
                <a:latin typeface="Ink Free" panose="03080402000500000000" pitchFamily="66" charset="0"/>
              </a:rPr>
              <a:t>PROS</a:t>
            </a:r>
          </a:p>
          <a:p>
            <a:pPr marL="2062163"/>
            <a:r>
              <a:rPr lang="en-US" sz="1500" dirty="0"/>
              <a:t>Fast calculations</a:t>
            </a:r>
          </a:p>
          <a:p>
            <a:pPr marL="2062163">
              <a:tabLst>
                <a:tab pos="3317875" algn="l"/>
              </a:tabLst>
            </a:pPr>
            <a:r>
              <a:rPr lang="en-US" sz="1500" strike="sngStrike" dirty="0"/>
              <a:t>Easy to learn and use </a:t>
            </a:r>
          </a:p>
          <a:p>
            <a:pPr marL="1073150">
              <a:tabLst>
                <a:tab pos="3317875" algn="l"/>
              </a:tabLst>
            </a:pPr>
            <a:endParaRPr lang="en-US" dirty="0"/>
          </a:p>
          <a:p>
            <a:r>
              <a:rPr lang="en-US" b="1" dirty="0">
                <a:solidFill>
                  <a:srgbClr val="DB0775"/>
                </a:solidFill>
                <a:latin typeface="Ink Free" panose="03080402000500000000" pitchFamily="66" charset="0"/>
              </a:rPr>
              <a:t>CONS</a:t>
            </a:r>
          </a:p>
          <a:p>
            <a:r>
              <a:rPr lang="en-US" sz="1500" dirty="0"/>
              <a:t>Slow implementation compared to M-files </a:t>
            </a:r>
          </a:p>
          <a:p>
            <a:r>
              <a:rPr lang="en-US" sz="1500" dirty="0"/>
              <a:t>Platform dependent (re)compilation</a:t>
            </a:r>
          </a:p>
        </p:txBody>
      </p:sp>
      <p:sp>
        <p:nvSpPr>
          <p:cNvPr id="12" name="Rectangle 11">
            <a:extLst>
              <a:ext uri="{FF2B5EF4-FFF2-40B4-BE49-F238E27FC236}">
                <a16:creationId xmlns:a16="http://schemas.microsoft.com/office/drawing/2014/main" id="{27321DA4-DFF4-40E9-80FD-FC565CF65305}"/>
              </a:ext>
            </a:extLst>
          </p:cNvPr>
          <p:cNvSpPr/>
          <p:nvPr/>
        </p:nvSpPr>
        <p:spPr>
          <a:xfrm>
            <a:off x="1254641" y="2925135"/>
            <a:ext cx="9930809" cy="1790344"/>
          </a:xfrm>
          <a:custGeom>
            <a:avLst/>
            <a:gdLst>
              <a:gd name="connsiteX0" fmla="*/ 0 w 9930809"/>
              <a:gd name="connsiteY0" fmla="*/ 0 h 1790344"/>
              <a:gd name="connsiteX1" fmla="*/ 761362 w 9930809"/>
              <a:gd name="connsiteY1" fmla="*/ 0 h 1790344"/>
              <a:gd name="connsiteX2" fmla="*/ 1224800 w 9930809"/>
              <a:gd name="connsiteY2" fmla="*/ 0 h 1790344"/>
              <a:gd name="connsiteX3" fmla="*/ 1787546 w 9930809"/>
              <a:gd name="connsiteY3" fmla="*/ 0 h 1790344"/>
              <a:gd name="connsiteX4" fmla="*/ 2548908 w 9930809"/>
              <a:gd name="connsiteY4" fmla="*/ 0 h 1790344"/>
              <a:gd name="connsiteX5" fmla="*/ 3409578 w 9930809"/>
              <a:gd name="connsiteY5" fmla="*/ 0 h 1790344"/>
              <a:gd name="connsiteX6" fmla="*/ 4270248 w 9930809"/>
              <a:gd name="connsiteY6" fmla="*/ 0 h 1790344"/>
              <a:gd name="connsiteX7" fmla="*/ 4733686 w 9930809"/>
              <a:gd name="connsiteY7" fmla="*/ 0 h 1790344"/>
              <a:gd name="connsiteX8" fmla="*/ 5197123 w 9930809"/>
              <a:gd name="connsiteY8" fmla="*/ 0 h 1790344"/>
              <a:gd name="connsiteX9" fmla="*/ 5660561 w 9930809"/>
              <a:gd name="connsiteY9" fmla="*/ 0 h 1790344"/>
              <a:gd name="connsiteX10" fmla="*/ 6421923 w 9930809"/>
              <a:gd name="connsiteY10" fmla="*/ 0 h 1790344"/>
              <a:gd name="connsiteX11" fmla="*/ 7083977 w 9930809"/>
              <a:gd name="connsiteY11" fmla="*/ 0 h 1790344"/>
              <a:gd name="connsiteX12" fmla="*/ 7845339 w 9930809"/>
              <a:gd name="connsiteY12" fmla="*/ 0 h 1790344"/>
              <a:gd name="connsiteX13" fmla="*/ 8507393 w 9930809"/>
              <a:gd name="connsiteY13" fmla="*/ 0 h 1790344"/>
              <a:gd name="connsiteX14" fmla="*/ 8970831 w 9930809"/>
              <a:gd name="connsiteY14" fmla="*/ 0 h 1790344"/>
              <a:gd name="connsiteX15" fmla="*/ 9930809 w 9930809"/>
              <a:gd name="connsiteY15" fmla="*/ 0 h 1790344"/>
              <a:gd name="connsiteX16" fmla="*/ 9930809 w 9930809"/>
              <a:gd name="connsiteY16" fmla="*/ 614685 h 1790344"/>
              <a:gd name="connsiteX17" fmla="*/ 9930809 w 9930809"/>
              <a:gd name="connsiteY17" fmla="*/ 1193563 h 1790344"/>
              <a:gd name="connsiteX18" fmla="*/ 9930809 w 9930809"/>
              <a:gd name="connsiteY18" fmla="*/ 1790344 h 1790344"/>
              <a:gd name="connsiteX19" fmla="*/ 9268755 w 9930809"/>
              <a:gd name="connsiteY19" fmla="*/ 1790344 h 1790344"/>
              <a:gd name="connsiteX20" fmla="*/ 8408085 w 9930809"/>
              <a:gd name="connsiteY20" fmla="*/ 1790344 h 1790344"/>
              <a:gd name="connsiteX21" fmla="*/ 7944647 w 9930809"/>
              <a:gd name="connsiteY21" fmla="*/ 1790344 h 1790344"/>
              <a:gd name="connsiteX22" fmla="*/ 7083977 w 9930809"/>
              <a:gd name="connsiteY22" fmla="*/ 1790344 h 1790344"/>
              <a:gd name="connsiteX23" fmla="*/ 6620539 w 9930809"/>
              <a:gd name="connsiteY23" fmla="*/ 1790344 h 1790344"/>
              <a:gd name="connsiteX24" fmla="*/ 5958485 w 9930809"/>
              <a:gd name="connsiteY24" fmla="*/ 1790344 h 1790344"/>
              <a:gd name="connsiteX25" fmla="*/ 5197123 w 9930809"/>
              <a:gd name="connsiteY25" fmla="*/ 1790344 h 1790344"/>
              <a:gd name="connsiteX26" fmla="*/ 4634378 w 9930809"/>
              <a:gd name="connsiteY26" fmla="*/ 1790344 h 1790344"/>
              <a:gd name="connsiteX27" fmla="*/ 3873016 w 9930809"/>
              <a:gd name="connsiteY27" fmla="*/ 1790344 h 1790344"/>
              <a:gd name="connsiteX28" fmla="*/ 3210962 w 9930809"/>
              <a:gd name="connsiteY28" fmla="*/ 1790344 h 1790344"/>
              <a:gd name="connsiteX29" fmla="*/ 2747524 w 9930809"/>
              <a:gd name="connsiteY29" fmla="*/ 1790344 h 1790344"/>
              <a:gd name="connsiteX30" fmla="*/ 2085470 w 9930809"/>
              <a:gd name="connsiteY30" fmla="*/ 1790344 h 1790344"/>
              <a:gd name="connsiteX31" fmla="*/ 1721340 w 9930809"/>
              <a:gd name="connsiteY31" fmla="*/ 1790344 h 1790344"/>
              <a:gd name="connsiteX32" fmla="*/ 1257902 w 9930809"/>
              <a:gd name="connsiteY32" fmla="*/ 1790344 h 1790344"/>
              <a:gd name="connsiteX33" fmla="*/ 0 w 9930809"/>
              <a:gd name="connsiteY33" fmla="*/ 1790344 h 1790344"/>
              <a:gd name="connsiteX34" fmla="*/ 0 w 9930809"/>
              <a:gd name="connsiteY34" fmla="*/ 1175659 h 1790344"/>
              <a:gd name="connsiteX35" fmla="*/ 0 w 9930809"/>
              <a:gd name="connsiteY35" fmla="*/ 614685 h 1790344"/>
              <a:gd name="connsiteX36" fmla="*/ 0 w 9930809"/>
              <a:gd name="connsiteY36" fmla="*/ 0 h 17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930809" h="1790344" extrusionOk="0">
                <a:moveTo>
                  <a:pt x="0" y="0"/>
                </a:moveTo>
                <a:cubicBezTo>
                  <a:pt x="206887" y="-26201"/>
                  <a:pt x="413118" y="1438"/>
                  <a:pt x="761362" y="0"/>
                </a:cubicBezTo>
                <a:cubicBezTo>
                  <a:pt x="1109606" y="-1438"/>
                  <a:pt x="1059442" y="13551"/>
                  <a:pt x="1224800" y="0"/>
                </a:cubicBezTo>
                <a:cubicBezTo>
                  <a:pt x="1390158" y="-13551"/>
                  <a:pt x="1642235" y="4468"/>
                  <a:pt x="1787546" y="0"/>
                </a:cubicBezTo>
                <a:cubicBezTo>
                  <a:pt x="1932857" y="-4468"/>
                  <a:pt x="2378643" y="-28983"/>
                  <a:pt x="2548908" y="0"/>
                </a:cubicBezTo>
                <a:cubicBezTo>
                  <a:pt x="2719173" y="28983"/>
                  <a:pt x="3215754" y="-8917"/>
                  <a:pt x="3409578" y="0"/>
                </a:cubicBezTo>
                <a:cubicBezTo>
                  <a:pt x="3603402" y="8917"/>
                  <a:pt x="3859367" y="18409"/>
                  <a:pt x="4270248" y="0"/>
                </a:cubicBezTo>
                <a:cubicBezTo>
                  <a:pt x="4681129" y="-18409"/>
                  <a:pt x="4543566" y="-15773"/>
                  <a:pt x="4733686" y="0"/>
                </a:cubicBezTo>
                <a:cubicBezTo>
                  <a:pt x="4923806" y="15773"/>
                  <a:pt x="5073335" y="1634"/>
                  <a:pt x="5197123" y="0"/>
                </a:cubicBezTo>
                <a:cubicBezTo>
                  <a:pt x="5320911" y="-1634"/>
                  <a:pt x="5438528" y="-6596"/>
                  <a:pt x="5660561" y="0"/>
                </a:cubicBezTo>
                <a:cubicBezTo>
                  <a:pt x="5882594" y="6596"/>
                  <a:pt x="6178680" y="-23205"/>
                  <a:pt x="6421923" y="0"/>
                </a:cubicBezTo>
                <a:cubicBezTo>
                  <a:pt x="6665166" y="23205"/>
                  <a:pt x="6934729" y="13364"/>
                  <a:pt x="7083977" y="0"/>
                </a:cubicBezTo>
                <a:cubicBezTo>
                  <a:pt x="7233225" y="-13364"/>
                  <a:pt x="7490740" y="-20904"/>
                  <a:pt x="7845339" y="0"/>
                </a:cubicBezTo>
                <a:cubicBezTo>
                  <a:pt x="8199938" y="20904"/>
                  <a:pt x="8319899" y="-31828"/>
                  <a:pt x="8507393" y="0"/>
                </a:cubicBezTo>
                <a:cubicBezTo>
                  <a:pt x="8694887" y="31828"/>
                  <a:pt x="8764969" y="-761"/>
                  <a:pt x="8970831" y="0"/>
                </a:cubicBezTo>
                <a:cubicBezTo>
                  <a:pt x="9176693" y="761"/>
                  <a:pt x="9582890" y="27655"/>
                  <a:pt x="9930809" y="0"/>
                </a:cubicBezTo>
                <a:cubicBezTo>
                  <a:pt x="9960595" y="239517"/>
                  <a:pt x="9916109" y="455494"/>
                  <a:pt x="9930809" y="614685"/>
                </a:cubicBezTo>
                <a:cubicBezTo>
                  <a:pt x="9945509" y="773877"/>
                  <a:pt x="9928868" y="1046830"/>
                  <a:pt x="9930809" y="1193563"/>
                </a:cubicBezTo>
                <a:cubicBezTo>
                  <a:pt x="9932750" y="1340296"/>
                  <a:pt x="9907043" y="1536802"/>
                  <a:pt x="9930809" y="1790344"/>
                </a:cubicBezTo>
                <a:cubicBezTo>
                  <a:pt x="9772954" y="1804988"/>
                  <a:pt x="9524829" y="1766249"/>
                  <a:pt x="9268755" y="1790344"/>
                </a:cubicBezTo>
                <a:cubicBezTo>
                  <a:pt x="9012681" y="1814439"/>
                  <a:pt x="8805299" y="1824780"/>
                  <a:pt x="8408085" y="1790344"/>
                </a:cubicBezTo>
                <a:cubicBezTo>
                  <a:pt x="8010871" y="1755909"/>
                  <a:pt x="8085378" y="1777287"/>
                  <a:pt x="7944647" y="1790344"/>
                </a:cubicBezTo>
                <a:cubicBezTo>
                  <a:pt x="7803916" y="1803401"/>
                  <a:pt x="7498045" y="1753460"/>
                  <a:pt x="7083977" y="1790344"/>
                </a:cubicBezTo>
                <a:cubicBezTo>
                  <a:pt x="6669909" y="1827229"/>
                  <a:pt x="6806444" y="1799004"/>
                  <a:pt x="6620539" y="1790344"/>
                </a:cubicBezTo>
                <a:cubicBezTo>
                  <a:pt x="6434634" y="1781684"/>
                  <a:pt x="6235185" y="1803512"/>
                  <a:pt x="5958485" y="1790344"/>
                </a:cubicBezTo>
                <a:cubicBezTo>
                  <a:pt x="5681785" y="1777176"/>
                  <a:pt x="5426016" y="1755051"/>
                  <a:pt x="5197123" y="1790344"/>
                </a:cubicBezTo>
                <a:cubicBezTo>
                  <a:pt x="4968230" y="1825637"/>
                  <a:pt x="4879514" y="1777123"/>
                  <a:pt x="4634378" y="1790344"/>
                </a:cubicBezTo>
                <a:cubicBezTo>
                  <a:pt x="4389242" y="1803565"/>
                  <a:pt x="4140168" y="1794779"/>
                  <a:pt x="3873016" y="1790344"/>
                </a:cubicBezTo>
                <a:cubicBezTo>
                  <a:pt x="3605864" y="1785909"/>
                  <a:pt x="3513393" y="1808696"/>
                  <a:pt x="3210962" y="1790344"/>
                </a:cubicBezTo>
                <a:cubicBezTo>
                  <a:pt x="2908531" y="1771992"/>
                  <a:pt x="2857006" y="1781151"/>
                  <a:pt x="2747524" y="1790344"/>
                </a:cubicBezTo>
                <a:cubicBezTo>
                  <a:pt x="2638042" y="1799537"/>
                  <a:pt x="2258383" y="1758154"/>
                  <a:pt x="2085470" y="1790344"/>
                </a:cubicBezTo>
                <a:cubicBezTo>
                  <a:pt x="1912557" y="1822534"/>
                  <a:pt x="1897085" y="1780191"/>
                  <a:pt x="1721340" y="1790344"/>
                </a:cubicBezTo>
                <a:cubicBezTo>
                  <a:pt x="1545595" y="1800498"/>
                  <a:pt x="1442203" y="1769671"/>
                  <a:pt x="1257902" y="1790344"/>
                </a:cubicBezTo>
                <a:cubicBezTo>
                  <a:pt x="1073601" y="1811017"/>
                  <a:pt x="549545" y="1823809"/>
                  <a:pt x="0" y="1790344"/>
                </a:cubicBezTo>
                <a:cubicBezTo>
                  <a:pt x="7349" y="1568090"/>
                  <a:pt x="11031" y="1417138"/>
                  <a:pt x="0" y="1175659"/>
                </a:cubicBezTo>
                <a:cubicBezTo>
                  <a:pt x="-11031" y="934180"/>
                  <a:pt x="-11206" y="784315"/>
                  <a:pt x="0" y="614685"/>
                </a:cubicBezTo>
                <a:cubicBezTo>
                  <a:pt x="11206" y="445055"/>
                  <a:pt x="-27230" y="150456"/>
                  <a:pt x="0" y="0"/>
                </a:cubicBezTo>
                <a:close/>
              </a:path>
            </a:pathLst>
          </a:custGeom>
          <a:noFill/>
          <a:ln w="38100">
            <a:extLst>
              <a:ext uri="{C807C97D-BFC1-408E-A445-0C87EB9F89A2}">
                <ask:lineSketchStyleProps xmlns:ask="http://schemas.microsoft.com/office/drawing/2018/sketchyshapes" sd="3074013243">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295376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45424" y="2622591"/>
            <a:ext cx="4852294" cy="2387600"/>
          </a:xfrm>
        </p:spPr>
        <p:txBody>
          <a:bodyPr/>
          <a:lstStyle/>
          <a:p>
            <a:r>
              <a:rPr lang="en-US" dirty="0"/>
              <a:t>Thanks for joining!</a:t>
            </a:r>
          </a:p>
        </p:txBody>
      </p:sp>
      <p:sp>
        <p:nvSpPr>
          <p:cNvPr id="8" name="Subtitle 7">
            <a:extLst>
              <a:ext uri="{FF2B5EF4-FFF2-40B4-BE49-F238E27FC236}">
                <a16:creationId xmlns:a16="http://schemas.microsoft.com/office/drawing/2014/main" id="{94171535-F5E4-4A16-B725-1A3D6D6C73A3}"/>
              </a:ext>
            </a:extLst>
          </p:cNvPr>
          <p:cNvSpPr>
            <a:spLocks noGrp="1"/>
          </p:cNvSpPr>
          <p:nvPr>
            <p:ph type="subTitle" idx="1"/>
          </p:nvPr>
        </p:nvSpPr>
        <p:spPr>
          <a:xfrm>
            <a:off x="345425" y="5117994"/>
            <a:ext cx="4852294" cy="802703"/>
          </a:xfrm>
        </p:spPr>
        <p:txBody>
          <a:bodyPr/>
          <a:lstStyle/>
          <a:p>
            <a:pPr>
              <a:spcBef>
                <a:spcPts val="0"/>
              </a:spcBef>
              <a:spcAft>
                <a:spcPts val="1200"/>
              </a:spcAft>
            </a:pPr>
            <a:r>
              <a:rPr lang="it-IT" sz="1600" b="1" dirty="0">
                <a:solidFill>
                  <a:srgbClr val="DB0775"/>
                </a:solidFill>
              </a:rPr>
              <a:t>         </a:t>
            </a:r>
            <a:r>
              <a:rPr lang="it-IT" sz="1600" b="1" dirty="0">
                <a:solidFill>
                  <a:srgbClr val="DB0775"/>
                </a:solidFill>
                <a:latin typeface="Courier New" panose="02070309020205020404" pitchFamily="49" charset="0"/>
                <a:cs typeface="Courier New" panose="02070309020205020404" pitchFamily="49" charset="0"/>
              </a:rPr>
              <a:t>mscipioni@</a:t>
            </a:r>
            <a:r>
              <a:rPr lang="it-IT" sz="1600" b="1" cap="none" dirty="0">
                <a:solidFill>
                  <a:srgbClr val="DB0775"/>
                </a:solidFill>
                <a:latin typeface="Courier New" panose="02070309020205020404" pitchFamily="49" charset="0"/>
                <a:cs typeface="Courier New" panose="02070309020205020404" pitchFamily="49" charset="0"/>
              </a:rPr>
              <a:t>mgh.harvard.edu</a:t>
            </a:r>
            <a:endParaRPr lang="it-IT" sz="1600" b="1" dirty="0">
              <a:solidFill>
                <a:srgbClr val="DB0775"/>
              </a:solidFill>
              <a:latin typeface="Courier New" panose="02070309020205020404" pitchFamily="49" charset="0"/>
              <a:cs typeface="Courier New" panose="02070309020205020404" pitchFamily="49" charset="0"/>
            </a:endParaRPr>
          </a:p>
          <a:p>
            <a:pPr>
              <a:spcBef>
                <a:spcPts val="0"/>
              </a:spcBef>
              <a:spcAft>
                <a:spcPts val="1200"/>
              </a:spcAft>
            </a:pPr>
            <a:r>
              <a:rPr lang="it-IT" sz="1600" b="1" dirty="0">
                <a:solidFill>
                  <a:srgbClr val="DB0775"/>
                </a:solidFill>
                <a:latin typeface="Courier New" panose="02070309020205020404" pitchFamily="49" charset="0"/>
                <a:cs typeface="Courier New" panose="02070309020205020404" pitchFamily="49" charset="0"/>
              </a:rPr>
              <a:t>    @</a:t>
            </a:r>
            <a:r>
              <a:rPr lang="it-IT" sz="1600" b="1" cap="none" dirty="0" err="1">
                <a:solidFill>
                  <a:srgbClr val="DB0775"/>
                </a:solidFill>
                <a:latin typeface="Courier New" panose="02070309020205020404" pitchFamily="49" charset="0"/>
                <a:cs typeface="Courier New" panose="02070309020205020404" pitchFamily="49" charset="0"/>
              </a:rPr>
              <a:t>mscipio</a:t>
            </a:r>
            <a:r>
              <a:rPr lang="it-IT" sz="1600" b="1" dirty="0" err="1">
                <a:solidFill>
                  <a:srgbClr val="DB0775"/>
                </a:solidFill>
                <a:latin typeface="Courier New" panose="02070309020205020404" pitchFamily="49" charset="0"/>
                <a:cs typeface="Courier New" panose="02070309020205020404" pitchFamily="49" charset="0"/>
              </a:rPr>
              <a:t>tw</a:t>
            </a:r>
            <a:endParaRPr lang="en-US" sz="1600" b="1" dirty="0">
              <a:solidFill>
                <a:srgbClr val="DB0775"/>
              </a:solidFill>
              <a:latin typeface="Courier New" panose="02070309020205020404" pitchFamily="49" charset="0"/>
              <a:cs typeface="Courier New" panose="02070309020205020404" pitchFamily="49" charset="0"/>
            </a:endParaRPr>
          </a:p>
        </p:txBody>
      </p:sp>
      <p:sp>
        <p:nvSpPr>
          <p:cNvPr id="3" name="Date Placeholder 2">
            <a:extLst>
              <a:ext uri="{FF2B5EF4-FFF2-40B4-BE49-F238E27FC236}">
                <a16:creationId xmlns:a16="http://schemas.microsoft.com/office/drawing/2014/main" id="{925293ED-98CA-4CEA-B9FC-3EF44380380B}"/>
              </a:ext>
            </a:extLst>
          </p:cNvPr>
          <p:cNvSpPr>
            <a:spLocks noGrp="1"/>
          </p:cNvSpPr>
          <p:nvPr>
            <p:ph type="dt" sz="half" idx="10"/>
          </p:nvPr>
        </p:nvSpPr>
        <p:spPr/>
        <p:txBody>
          <a:bodyPr/>
          <a:lstStyle/>
          <a:p>
            <a:r>
              <a:rPr lang="en-US"/>
              <a:t>3/12/2020</a:t>
            </a:r>
            <a:endParaRPr lang="en-US" dirty="0"/>
          </a:p>
        </p:txBody>
      </p:sp>
      <p:sp>
        <p:nvSpPr>
          <p:cNvPr id="4" name="Slide Number Placeholder 3">
            <a:extLst>
              <a:ext uri="{FF2B5EF4-FFF2-40B4-BE49-F238E27FC236}">
                <a16:creationId xmlns:a16="http://schemas.microsoft.com/office/drawing/2014/main" id="{8091FC7F-B1BD-4E33-BF4C-CB8F03E3C008}"/>
              </a:ext>
            </a:extLst>
          </p:cNvPr>
          <p:cNvSpPr>
            <a:spLocks noGrp="1"/>
          </p:cNvSpPr>
          <p:nvPr>
            <p:ph type="sldNum" sz="quarter" idx="12"/>
          </p:nvPr>
        </p:nvSpPr>
        <p:spPr/>
        <p:txBody>
          <a:bodyPr/>
          <a:lstStyle/>
          <a:p>
            <a:fld id="{A82C3BC0-3EBF-3C4C-A3D8-795624EBC6AA}" type="slidenum">
              <a:rPr lang="en-US" smtClean="0"/>
              <a:pPr/>
              <a:t>141</a:t>
            </a:fld>
            <a:endParaRPr lang="en-US" dirty="0"/>
          </a:p>
        </p:txBody>
      </p:sp>
      <p:sp>
        <p:nvSpPr>
          <p:cNvPr id="6" name="Rectangle 5">
            <a:extLst>
              <a:ext uri="{FF2B5EF4-FFF2-40B4-BE49-F238E27FC236}">
                <a16:creationId xmlns:a16="http://schemas.microsoft.com/office/drawing/2014/main" id="{BABBCED6-A2FF-4EEF-8E84-175983D6C815}"/>
              </a:ext>
            </a:extLst>
          </p:cNvPr>
          <p:cNvSpPr/>
          <p:nvPr/>
        </p:nvSpPr>
        <p:spPr>
          <a:xfrm rot="20845337">
            <a:off x="1498096" y="2114759"/>
            <a:ext cx="5304657" cy="1015663"/>
          </a:xfrm>
          <a:prstGeom prst="rect">
            <a:avLst/>
          </a:prstGeom>
        </p:spPr>
        <p:txBody>
          <a:bodyPr wrap="none">
            <a:spAutoFit/>
          </a:bodyPr>
          <a:lstStyle/>
          <a:p>
            <a:r>
              <a:rPr lang="en-US" sz="6000" b="1" dirty="0">
                <a:ln>
                  <a:solidFill>
                    <a:srgbClr val="00B050"/>
                  </a:solidFill>
                </a:ln>
                <a:solidFill>
                  <a:srgbClr val="00B050"/>
                </a:solidFill>
                <a:latin typeface="Ink Free" panose="03080402000500000000" pitchFamily="66" charset="0"/>
              </a:rPr>
              <a:t>That’s all folks!</a:t>
            </a:r>
            <a:endParaRPr lang="en-US" sz="6000" dirty="0">
              <a:ln>
                <a:solidFill>
                  <a:srgbClr val="00B050"/>
                </a:solidFill>
              </a:ln>
              <a:solidFill>
                <a:srgbClr val="00B050"/>
              </a:solidFill>
              <a:latin typeface="Ink Free" panose="03080402000500000000" pitchFamily="66" charset="0"/>
            </a:endParaRPr>
          </a:p>
        </p:txBody>
      </p:sp>
      <p:pic>
        <p:nvPicPr>
          <p:cNvPr id="1026" name="Picture 2" descr="Twitter logo">
            <a:extLst>
              <a:ext uri="{FF2B5EF4-FFF2-40B4-BE49-F238E27FC236}">
                <a16:creationId xmlns:a16="http://schemas.microsoft.com/office/drawing/2014/main" id="{14DFC10E-8C83-45A9-9F0D-545054F77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833" y="5362196"/>
            <a:ext cx="511647" cy="51164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1AADE7E4-D481-4AF2-BE85-DA54ACA2D895}"/>
              </a:ext>
            </a:extLst>
          </p:cNvPr>
          <p:cNvGrpSpPr/>
          <p:nvPr/>
        </p:nvGrpSpPr>
        <p:grpSpPr>
          <a:xfrm>
            <a:off x="326998" y="5010191"/>
            <a:ext cx="419316" cy="430075"/>
            <a:chOff x="-4991492" y="1226459"/>
            <a:chExt cx="4876800" cy="4876800"/>
          </a:xfrm>
        </p:grpSpPr>
        <p:sp>
          <p:nvSpPr>
            <p:cNvPr id="12" name="Rectangle 11">
              <a:extLst>
                <a:ext uri="{FF2B5EF4-FFF2-40B4-BE49-F238E27FC236}">
                  <a16:creationId xmlns:a16="http://schemas.microsoft.com/office/drawing/2014/main" id="{8C8CCFFC-A16C-472A-9885-6C1B0BDC6695}"/>
                </a:ext>
              </a:extLst>
            </p:cNvPr>
            <p:cNvSpPr/>
            <p:nvPr/>
          </p:nvSpPr>
          <p:spPr>
            <a:xfrm>
              <a:off x="-4991492" y="1883229"/>
              <a:ext cx="4719349" cy="3478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1" name="Graphic 10">
              <a:extLst>
                <a:ext uri="{FF2B5EF4-FFF2-40B4-BE49-F238E27FC236}">
                  <a16:creationId xmlns:a16="http://schemas.microsoft.com/office/drawing/2014/main" id="{1FBA5769-8385-492B-8A5E-17698E26DE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91492" y="1226459"/>
              <a:ext cx="4876800" cy="4876800"/>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Looking for help!</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15</a:t>
            </a:fld>
            <a:endParaRPr lang="en-US" dirty="0"/>
          </a:p>
        </p:txBody>
      </p:sp>
      <p:pic>
        <p:nvPicPr>
          <p:cNvPr id="3" name="Picture 2">
            <a:extLst>
              <a:ext uri="{FF2B5EF4-FFF2-40B4-BE49-F238E27FC236}">
                <a16:creationId xmlns:a16="http://schemas.microsoft.com/office/drawing/2014/main" id="{5BABAB6D-D70F-4192-BF17-678806B5C6C0}"/>
              </a:ext>
            </a:extLst>
          </p:cNvPr>
          <p:cNvPicPr>
            <a:picLocks noChangeAspect="1"/>
          </p:cNvPicPr>
          <p:nvPr/>
        </p:nvPicPr>
        <p:blipFill rotWithShape="1">
          <a:blip r:embed="rId3">
            <a:clrChange>
              <a:clrFrom>
                <a:srgbClr val="FAFAFA"/>
              </a:clrFrom>
              <a:clrTo>
                <a:srgbClr val="FAFAFA">
                  <a:alpha val="0"/>
                </a:srgbClr>
              </a:clrTo>
            </a:clrChange>
          </a:blip>
          <a:srcRect b="22015"/>
          <a:stretch/>
        </p:blipFill>
        <p:spPr>
          <a:xfrm>
            <a:off x="1923688" y="3168975"/>
            <a:ext cx="8344623" cy="1729405"/>
          </a:xfrm>
          <a:prstGeom prst="rect">
            <a:avLst/>
          </a:prstGeom>
        </p:spPr>
      </p:pic>
      <p:sp>
        <p:nvSpPr>
          <p:cNvPr id="7" name="Rectangle 6">
            <a:extLst>
              <a:ext uri="{FF2B5EF4-FFF2-40B4-BE49-F238E27FC236}">
                <a16:creationId xmlns:a16="http://schemas.microsoft.com/office/drawing/2014/main" id="{A0739358-B955-45A8-AF99-80CC577CD572}"/>
              </a:ext>
            </a:extLst>
          </p:cNvPr>
          <p:cNvSpPr/>
          <p:nvPr/>
        </p:nvSpPr>
        <p:spPr>
          <a:xfrm>
            <a:off x="1665514" y="1652151"/>
            <a:ext cx="8718544" cy="723275"/>
          </a:xfrm>
          <a:prstGeom prst="rect">
            <a:avLst/>
          </a:prstGeom>
        </p:spPr>
        <p:txBody>
          <a:bodyPr wrap="square">
            <a:spAutoFit/>
          </a:bodyPr>
          <a:lstStyle/>
          <a:p>
            <a:pPr marL="0" lvl="1">
              <a:spcAft>
                <a:spcPts val="600"/>
              </a:spcAft>
            </a:pPr>
            <a:r>
              <a:rPr lang="en-US" b="1" dirty="0">
                <a:solidFill>
                  <a:srgbClr val="DB0775"/>
                </a:solidFill>
              </a:rPr>
              <a:t>Don’t be scared to ask for help!</a:t>
            </a:r>
          </a:p>
          <a:p>
            <a:pPr marL="0" lvl="1">
              <a:spcAft>
                <a:spcPts val="600"/>
              </a:spcAft>
            </a:pPr>
            <a:r>
              <a:rPr lang="en-US" dirty="0"/>
              <a:t>In many case, the documentation texts are quite informative and educational.</a:t>
            </a:r>
          </a:p>
        </p:txBody>
      </p:sp>
      <p:sp>
        <p:nvSpPr>
          <p:cNvPr id="8" name="Rectangle 7">
            <a:extLst>
              <a:ext uri="{FF2B5EF4-FFF2-40B4-BE49-F238E27FC236}">
                <a16:creationId xmlns:a16="http://schemas.microsoft.com/office/drawing/2014/main" id="{980AA8B4-BFE8-45E9-97D4-503D211F7B4E}"/>
              </a:ext>
            </a:extLst>
          </p:cNvPr>
          <p:cNvSpPr/>
          <p:nvPr/>
        </p:nvSpPr>
        <p:spPr>
          <a:xfrm>
            <a:off x="1923688" y="3875325"/>
            <a:ext cx="1957196" cy="365125"/>
          </a:xfrm>
          <a:custGeom>
            <a:avLst/>
            <a:gdLst>
              <a:gd name="connsiteX0" fmla="*/ 0 w 1957196"/>
              <a:gd name="connsiteY0" fmla="*/ 0 h 365125"/>
              <a:gd name="connsiteX1" fmla="*/ 613255 w 1957196"/>
              <a:gd name="connsiteY1" fmla="*/ 0 h 365125"/>
              <a:gd name="connsiteX2" fmla="*/ 1265653 w 1957196"/>
              <a:gd name="connsiteY2" fmla="*/ 0 h 365125"/>
              <a:gd name="connsiteX3" fmla="*/ 1957196 w 1957196"/>
              <a:gd name="connsiteY3" fmla="*/ 0 h 365125"/>
              <a:gd name="connsiteX4" fmla="*/ 1957196 w 1957196"/>
              <a:gd name="connsiteY4" fmla="*/ 365125 h 365125"/>
              <a:gd name="connsiteX5" fmla="*/ 1343941 w 1957196"/>
              <a:gd name="connsiteY5" fmla="*/ 365125 h 365125"/>
              <a:gd name="connsiteX6" fmla="*/ 750258 w 1957196"/>
              <a:gd name="connsiteY6" fmla="*/ 365125 h 365125"/>
              <a:gd name="connsiteX7" fmla="*/ 0 w 1957196"/>
              <a:gd name="connsiteY7" fmla="*/ 365125 h 365125"/>
              <a:gd name="connsiteX8" fmla="*/ 0 w 1957196"/>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7196" h="365125" extrusionOk="0">
                <a:moveTo>
                  <a:pt x="0" y="0"/>
                </a:moveTo>
                <a:cubicBezTo>
                  <a:pt x="288971" y="-23401"/>
                  <a:pt x="313562" y="-4365"/>
                  <a:pt x="613255" y="0"/>
                </a:cubicBezTo>
                <a:cubicBezTo>
                  <a:pt x="912948" y="4365"/>
                  <a:pt x="948546" y="-25369"/>
                  <a:pt x="1265653" y="0"/>
                </a:cubicBezTo>
                <a:cubicBezTo>
                  <a:pt x="1582760" y="25369"/>
                  <a:pt x="1632631" y="10105"/>
                  <a:pt x="1957196" y="0"/>
                </a:cubicBezTo>
                <a:cubicBezTo>
                  <a:pt x="1974038" y="118002"/>
                  <a:pt x="1958505" y="248345"/>
                  <a:pt x="1957196" y="365125"/>
                </a:cubicBezTo>
                <a:cubicBezTo>
                  <a:pt x="1825923" y="374507"/>
                  <a:pt x="1532829" y="377432"/>
                  <a:pt x="1343941" y="365125"/>
                </a:cubicBezTo>
                <a:cubicBezTo>
                  <a:pt x="1155054" y="352818"/>
                  <a:pt x="1002604" y="354813"/>
                  <a:pt x="750258" y="365125"/>
                </a:cubicBezTo>
                <a:cubicBezTo>
                  <a:pt x="497912" y="375437"/>
                  <a:pt x="160928" y="381675"/>
                  <a:pt x="0" y="365125"/>
                </a:cubicBezTo>
                <a:cubicBezTo>
                  <a:pt x="-15786" y="257077"/>
                  <a:pt x="-5359" y="168594"/>
                  <a:pt x="0" y="0"/>
                </a:cubicBezTo>
                <a:close/>
              </a:path>
            </a:pathLst>
          </a:custGeom>
          <a:noFill/>
          <a:ln w="28575">
            <a:extLst>
              <a:ext uri="{C807C97D-BFC1-408E-A445-0C87EB9F89A2}">
                <ask:lineSketchStyleProps xmlns:ask="http://schemas.microsoft.com/office/drawing/2018/sketchyshapes" sd="3948360830">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9" name="Rectangle 8">
            <a:extLst>
              <a:ext uri="{FF2B5EF4-FFF2-40B4-BE49-F238E27FC236}">
                <a16:creationId xmlns:a16="http://schemas.microsoft.com/office/drawing/2014/main" id="{E19A2AA5-9F0D-4E66-8328-26BBCB0C07B6}"/>
              </a:ext>
            </a:extLst>
          </p:cNvPr>
          <p:cNvSpPr/>
          <p:nvPr/>
        </p:nvSpPr>
        <p:spPr>
          <a:xfrm>
            <a:off x="1923688" y="4554521"/>
            <a:ext cx="1957196" cy="365125"/>
          </a:xfrm>
          <a:custGeom>
            <a:avLst/>
            <a:gdLst>
              <a:gd name="connsiteX0" fmla="*/ 0 w 1957196"/>
              <a:gd name="connsiteY0" fmla="*/ 0 h 365125"/>
              <a:gd name="connsiteX1" fmla="*/ 671971 w 1957196"/>
              <a:gd name="connsiteY1" fmla="*/ 0 h 365125"/>
              <a:gd name="connsiteX2" fmla="*/ 1324369 w 1957196"/>
              <a:gd name="connsiteY2" fmla="*/ 0 h 365125"/>
              <a:gd name="connsiteX3" fmla="*/ 1957196 w 1957196"/>
              <a:gd name="connsiteY3" fmla="*/ 0 h 365125"/>
              <a:gd name="connsiteX4" fmla="*/ 1957196 w 1957196"/>
              <a:gd name="connsiteY4" fmla="*/ 365125 h 365125"/>
              <a:gd name="connsiteX5" fmla="*/ 1324369 w 1957196"/>
              <a:gd name="connsiteY5" fmla="*/ 365125 h 365125"/>
              <a:gd name="connsiteX6" fmla="*/ 671971 w 1957196"/>
              <a:gd name="connsiteY6" fmla="*/ 365125 h 365125"/>
              <a:gd name="connsiteX7" fmla="*/ 0 w 1957196"/>
              <a:gd name="connsiteY7" fmla="*/ 365125 h 365125"/>
              <a:gd name="connsiteX8" fmla="*/ 0 w 1957196"/>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7196" h="365125" extrusionOk="0">
                <a:moveTo>
                  <a:pt x="0" y="0"/>
                </a:moveTo>
                <a:cubicBezTo>
                  <a:pt x="247033" y="-30902"/>
                  <a:pt x="369253" y="13171"/>
                  <a:pt x="671971" y="0"/>
                </a:cubicBezTo>
                <a:cubicBezTo>
                  <a:pt x="974689" y="-13171"/>
                  <a:pt x="1052326" y="22238"/>
                  <a:pt x="1324369" y="0"/>
                </a:cubicBezTo>
                <a:cubicBezTo>
                  <a:pt x="1596412" y="-22238"/>
                  <a:pt x="1712716" y="12294"/>
                  <a:pt x="1957196" y="0"/>
                </a:cubicBezTo>
                <a:cubicBezTo>
                  <a:pt x="1971245" y="167397"/>
                  <a:pt x="1944993" y="184432"/>
                  <a:pt x="1957196" y="365125"/>
                </a:cubicBezTo>
                <a:cubicBezTo>
                  <a:pt x="1680429" y="344558"/>
                  <a:pt x="1525317" y="381644"/>
                  <a:pt x="1324369" y="365125"/>
                </a:cubicBezTo>
                <a:cubicBezTo>
                  <a:pt x="1123421" y="348606"/>
                  <a:pt x="809426" y="343013"/>
                  <a:pt x="671971" y="365125"/>
                </a:cubicBezTo>
                <a:cubicBezTo>
                  <a:pt x="534516" y="387237"/>
                  <a:pt x="334730" y="341072"/>
                  <a:pt x="0" y="365125"/>
                </a:cubicBezTo>
                <a:cubicBezTo>
                  <a:pt x="9629" y="251992"/>
                  <a:pt x="-10882" y="106639"/>
                  <a:pt x="0" y="0"/>
                </a:cubicBezTo>
                <a:close/>
              </a:path>
            </a:pathLst>
          </a:custGeom>
          <a:noFill/>
          <a:ln w="28575">
            <a:extLst>
              <a:ext uri="{C807C97D-BFC1-408E-A445-0C87EB9F89A2}">
                <ask:lineSketchStyleProps xmlns:ask="http://schemas.microsoft.com/office/drawing/2018/sketchyshapes" sd="593284210">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0" name="Picture 9">
            <a:extLst>
              <a:ext uri="{FF2B5EF4-FFF2-40B4-BE49-F238E27FC236}">
                <a16:creationId xmlns:a16="http://schemas.microsoft.com/office/drawing/2014/main" id="{1DFBD52A-1F8A-421E-B55C-B4BF09327E5C}"/>
              </a:ext>
            </a:extLst>
          </p:cNvPr>
          <p:cNvPicPr>
            <a:picLocks noChangeAspect="1"/>
          </p:cNvPicPr>
          <p:nvPr/>
        </p:nvPicPr>
        <p:blipFill>
          <a:blip r:embed="rId4"/>
          <a:stretch>
            <a:fillRect/>
          </a:stretch>
        </p:blipFill>
        <p:spPr>
          <a:xfrm>
            <a:off x="4099387" y="2955406"/>
            <a:ext cx="6800990" cy="2686651"/>
          </a:xfrm>
          <a:prstGeom prst="rect">
            <a:avLst/>
          </a:prstGeom>
          <a:ln>
            <a:solidFill>
              <a:schemeClr val="tx1"/>
            </a:solidFill>
          </a:ln>
        </p:spPr>
      </p:pic>
    </p:spTree>
    <p:extLst>
      <p:ext uri="{BB962C8B-B14F-4D97-AF65-F5344CB8AC3E}">
        <p14:creationId xmlns:p14="http://schemas.microsoft.com/office/powerpoint/2010/main" val="225898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Looking for help!</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16</a:t>
            </a:fld>
            <a:endParaRPr lang="en-US" dirty="0"/>
          </a:p>
        </p:txBody>
      </p:sp>
      <p:pic>
        <p:nvPicPr>
          <p:cNvPr id="3" name="Picture 2">
            <a:extLst>
              <a:ext uri="{FF2B5EF4-FFF2-40B4-BE49-F238E27FC236}">
                <a16:creationId xmlns:a16="http://schemas.microsoft.com/office/drawing/2014/main" id="{5BABAB6D-D70F-4192-BF17-678806B5C6C0}"/>
              </a:ext>
            </a:extLst>
          </p:cNvPr>
          <p:cNvPicPr>
            <a:picLocks noChangeAspect="1"/>
          </p:cNvPicPr>
          <p:nvPr/>
        </p:nvPicPr>
        <p:blipFill rotWithShape="1">
          <a:blip r:embed="rId3">
            <a:clrChange>
              <a:clrFrom>
                <a:srgbClr val="FAFAFA"/>
              </a:clrFrom>
              <a:clrTo>
                <a:srgbClr val="FAFAFA">
                  <a:alpha val="0"/>
                </a:srgbClr>
              </a:clrTo>
            </a:clrChange>
          </a:blip>
          <a:srcRect b="22015"/>
          <a:stretch/>
        </p:blipFill>
        <p:spPr>
          <a:xfrm>
            <a:off x="1923688" y="3168975"/>
            <a:ext cx="8344623" cy="1729405"/>
          </a:xfrm>
          <a:prstGeom prst="rect">
            <a:avLst/>
          </a:prstGeom>
        </p:spPr>
      </p:pic>
      <p:sp>
        <p:nvSpPr>
          <p:cNvPr id="7" name="Rectangle 6">
            <a:extLst>
              <a:ext uri="{FF2B5EF4-FFF2-40B4-BE49-F238E27FC236}">
                <a16:creationId xmlns:a16="http://schemas.microsoft.com/office/drawing/2014/main" id="{A0739358-B955-45A8-AF99-80CC577CD572}"/>
              </a:ext>
            </a:extLst>
          </p:cNvPr>
          <p:cNvSpPr/>
          <p:nvPr/>
        </p:nvSpPr>
        <p:spPr>
          <a:xfrm>
            <a:off x="1665514" y="1652151"/>
            <a:ext cx="8718544" cy="723275"/>
          </a:xfrm>
          <a:prstGeom prst="rect">
            <a:avLst/>
          </a:prstGeom>
        </p:spPr>
        <p:txBody>
          <a:bodyPr wrap="square">
            <a:spAutoFit/>
          </a:bodyPr>
          <a:lstStyle/>
          <a:p>
            <a:pPr marL="0" lvl="1">
              <a:spcAft>
                <a:spcPts val="600"/>
              </a:spcAft>
            </a:pPr>
            <a:r>
              <a:rPr lang="en-US" b="1" dirty="0">
                <a:solidFill>
                  <a:srgbClr val="DB0775"/>
                </a:solidFill>
              </a:rPr>
              <a:t>Don’t be scared to ask for help!</a:t>
            </a:r>
          </a:p>
          <a:p>
            <a:pPr marL="0" lvl="1">
              <a:spcAft>
                <a:spcPts val="600"/>
              </a:spcAft>
            </a:pPr>
            <a:r>
              <a:rPr lang="en-US" dirty="0"/>
              <a:t>In many case, the documentation texts are quite informative and educational.</a:t>
            </a:r>
          </a:p>
        </p:txBody>
      </p:sp>
      <p:sp>
        <p:nvSpPr>
          <p:cNvPr id="8" name="Rectangle 7">
            <a:extLst>
              <a:ext uri="{FF2B5EF4-FFF2-40B4-BE49-F238E27FC236}">
                <a16:creationId xmlns:a16="http://schemas.microsoft.com/office/drawing/2014/main" id="{980AA8B4-BFE8-45E9-97D4-503D211F7B4E}"/>
              </a:ext>
            </a:extLst>
          </p:cNvPr>
          <p:cNvSpPr/>
          <p:nvPr/>
        </p:nvSpPr>
        <p:spPr>
          <a:xfrm>
            <a:off x="1923688" y="3875325"/>
            <a:ext cx="1957196" cy="365125"/>
          </a:xfrm>
          <a:custGeom>
            <a:avLst/>
            <a:gdLst>
              <a:gd name="connsiteX0" fmla="*/ 0 w 1957196"/>
              <a:gd name="connsiteY0" fmla="*/ 0 h 365125"/>
              <a:gd name="connsiteX1" fmla="*/ 613255 w 1957196"/>
              <a:gd name="connsiteY1" fmla="*/ 0 h 365125"/>
              <a:gd name="connsiteX2" fmla="*/ 1265653 w 1957196"/>
              <a:gd name="connsiteY2" fmla="*/ 0 h 365125"/>
              <a:gd name="connsiteX3" fmla="*/ 1957196 w 1957196"/>
              <a:gd name="connsiteY3" fmla="*/ 0 h 365125"/>
              <a:gd name="connsiteX4" fmla="*/ 1957196 w 1957196"/>
              <a:gd name="connsiteY4" fmla="*/ 365125 h 365125"/>
              <a:gd name="connsiteX5" fmla="*/ 1343941 w 1957196"/>
              <a:gd name="connsiteY5" fmla="*/ 365125 h 365125"/>
              <a:gd name="connsiteX6" fmla="*/ 750258 w 1957196"/>
              <a:gd name="connsiteY6" fmla="*/ 365125 h 365125"/>
              <a:gd name="connsiteX7" fmla="*/ 0 w 1957196"/>
              <a:gd name="connsiteY7" fmla="*/ 365125 h 365125"/>
              <a:gd name="connsiteX8" fmla="*/ 0 w 1957196"/>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7196" h="365125" extrusionOk="0">
                <a:moveTo>
                  <a:pt x="0" y="0"/>
                </a:moveTo>
                <a:cubicBezTo>
                  <a:pt x="288971" y="-23401"/>
                  <a:pt x="313562" y="-4365"/>
                  <a:pt x="613255" y="0"/>
                </a:cubicBezTo>
                <a:cubicBezTo>
                  <a:pt x="912948" y="4365"/>
                  <a:pt x="948546" y="-25369"/>
                  <a:pt x="1265653" y="0"/>
                </a:cubicBezTo>
                <a:cubicBezTo>
                  <a:pt x="1582760" y="25369"/>
                  <a:pt x="1632631" y="10105"/>
                  <a:pt x="1957196" y="0"/>
                </a:cubicBezTo>
                <a:cubicBezTo>
                  <a:pt x="1974038" y="118002"/>
                  <a:pt x="1958505" y="248345"/>
                  <a:pt x="1957196" y="365125"/>
                </a:cubicBezTo>
                <a:cubicBezTo>
                  <a:pt x="1825923" y="374507"/>
                  <a:pt x="1532829" y="377432"/>
                  <a:pt x="1343941" y="365125"/>
                </a:cubicBezTo>
                <a:cubicBezTo>
                  <a:pt x="1155054" y="352818"/>
                  <a:pt x="1002604" y="354813"/>
                  <a:pt x="750258" y="365125"/>
                </a:cubicBezTo>
                <a:cubicBezTo>
                  <a:pt x="497912" y="375437"/>
                  <a:pt x="160928" y="381675"/>
                  <a:pt x="0" y="365125"/>
                </a:cubicBezTo>
                <a:cubicBezTo>
                  <a:pt x="-15786" y="257077"/>
                  <a:pt x="-5359" y="168594"/>
                  <a:pt x="0" y="0"/>
                </a:cubicBezTo>
                <a:close/>
              </a:path>
            </a:pathLst>
          </a:custGeom>
          <a:noFill/>
          <a:ln w="28575">
            <a:extLst>
              <a:ext uri="{C807C97D-BFC1-408E-A445-0C87EB9F89A2}">
                <ask:lineSketchStyleProps xmlns:ask="http://schemas.microsoft.com/office/drawing/2018/sketchyshapes" sd="3948360830">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9" name="Rectangle 8">
            <a:extLst>
              <a:ext uri="{FF2B5EF4-FFF2-40B4-BE49-F238E27FC236}">
                <a16:creationId xmlns:a16="http://schemas.microsoft.com/office/drawing/2014/main" id="{E19A2AA5-9F0D-4E66-8328-26BBCB0C07B6}"/>
              </a:ext>
            </a:extLst>
          </p:cNvPr>
          <p:cNvSpPr/>
          <p:nvPr/>
        </p:nvSpPr>
        <p:spPr>
          <a:xfrm>
            <a:off x="1923688" y="4554521"/>
            <a:ext cx="1957196" cy="365125"/>
          </a:xfrm>
          <a:custGeom>
            <a:avLst/>
            <a:gdLst>
              <a:gd name="connsiteX0" fmla="*/ 0 w 1957196"/>
              <a:gd name="connsiteY0" fmla="*/ 0 h 365125"/>
              <a:gd name="connsiteX1" fmla="*/ 671971 w 1957196"/>
              <a:gd name="connsiteY1" fmla="*/ 0 h 365125"/>
              <a:gd name="connsiteX2" fmla="*/ 1324369 w 1957196"/>
              <a:gd name="connsiteY2" fmla="*/ 0 h 365125"/>
              <a:gd name="connsiteX3" fmla="*/ 1957196 w 1957196"/>
              <a:gd name="connsiteY3" fmla="*/ 0 h 365125"/>
              <a:gd name="connsiteX4" fmla="*/ 1957196 w 1957196"/>
              <a:gd name="connsiteY4" fmla="*/ 365125 h 365125"/>
              <a:gd name="connsiteX5" fmla="*/ 1324369 w 1957196"/>
              <a:gd name="connsiteY5" fmla="*/ 365125 h 365125"/>
              <a:gd name="connsiteX6" fmla="*/ 671971 w 1957196"/>
              <a:gd name="connsiteY6" fmla="*/ 365125 h 365125"/>
              <a:gd name="connsiteX7" fmla="*/ 0 w 1957196"/>
              <a:gd name="connsiteY7" fmla="*/ 365125 h 365125"/>
              <a:gd name="connsiteX8" fmla="*/ 0 w 1957196"/>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7196" h="365125" extrusionOk="0">
                <a:moveTo>
                  <a:pt x="0" y="0"/>
                </a:moveTo>
                <a:cubicBezTo>
                  <a:pt x="247033" y="-30902"/>
                  <a:pt x="369253" y="13171"/>
                  <a:pt x="671971" y="0"/>
                </a:cubicBezTo>
                <a:cubicBezTo>
                  <a:pt x="974689" y="-13171"/>
                  <a:pt x="1052326" y="22238"/>
                  <a:pt x="1324369" y="0"/>
                </a:cubicBezTo>
                <a:cubicBezTo>
                  <a:pt x="1596412" y="-22238"/>
                  <a:pt x="1712716" y="12294"/>
                  <a:pt x="1957196" y="0"/>
                </a:cubicBezTo>
                <a:cubicBezTo>
                  <a:pt x="1971245" y="167397"/>
                  <a:pt x="1944993" y="184432"/>
                  <a:pt x="1957196" y="365125"/>
                </a:cubicBezTo>
                <a:cubicBezTo>
                  <a:pt x="1680429" y="344558"/>
                  <a:pt x="1525317" y="381644"/>
                  <a:pt x="1324369" y="365125"/>
                </a:cubicBezTo>
                <a:cubicBezTo>
                  <a:pt x="1123421" y="348606"/>
                  <a:pt x="809426" y="343013"/>
                  <a:pt x="671971" y="365125"/>
                </a:cubicBezTo>
                <a:cubicBezTo>
                  <a:pt x="534516" y="387237"/>
                  <a:pt x="334730" y="341072"/>
                  <a:pt x="0" y="365125"/>
                </a:cubicBezTo>
                <a:cubicBezTo>
                  <a:pt x="9629" y="251992"/>
                  <a:pt x="-10882" y="106639"/>
                  <a:pt x="0" y="0"/>
                </a:cubicBezTo>
                <a:close/>
              </a:path>
            </a:pathLst>
          </a:custGeom>
          <a:noFill/>
          <a:ln w="28575">
            <a:extLst>
              <a:ext uri="{C807C97D-BFC1-408E-A445-0C87EB9F89A2}">
                <ask:lineSketchStyleProps xmlns:ask="http://schemas.microsoft.com/office/drawing/2018/sketchyshapes" sd="593284210">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0" name="Picture 9">
            <a:extLst>
              <a:ext uri="{FF2B5EF4-FFF2-40B4-BE49-F238E27FC236}">
                <a16:creationId xmlns:a16="http://schemas.microsoft.com/office/drawing/2014/main" id="{1DFBD52A-1F8A-421E-B55C-B4BF09327E5C}"/>
              </a:ext>
            </a:extLst>
          </p:cNvPr>
          <p:cNvPicPr>
            <a:picLocks noChangeAspect="1"/>
          </p:cNvPicPr>
          <p:nvPr/>
        </p:nvPicPr>
        <p:blipFill>
          <a:blip r:embed="rId4"/>
          <a:stretch>
            <a:fillRect/>
          </a:stretch>
        </p:blipFill>
        <p:spPr>
          <a:xfrm>
            <a:off x="4099387" y="2955406"/>
            <a:ext cx="6800990" cy="2686651"/>
          </a:xfrm>
          <a:prstGeom prst="rect">
            <a:avLst/>
          </a:prstGeom>
          <a:ln>
            <a:solidFill>
              <a:schemeClr val="tx1"/>
            </a:solidFill>
          </a:ln>
        </p:spPr>
      </p:pic>
      <p:pic>
        <p:nvPicPr>
          <p:cNvPr id="11" name="Picture 10">
            <a:extLst>
              <a:ext uri="{FF2B5EF4-FFF2-40B4-BE49-F238E27FC236}">
                <a16:creationId xmlns:a16="http://schemas.microsoft.com/office/drawing/2014/main" id="{8656EE11-45EE-4EAD-BED8-8D870959803D}"/>
              </a:ext>
            </a:extLst>
          </p:cNvPr>
          <p:cNvPicPr>
            <a:picLocks noChangeAspect="1"/>
          </p:cNvPicPr>
          <p:nvPr/>
        </p:nvPicPr>
        <p:blipFill rotWithShape="1">
          <a:blip r:embed="rId5"/>
          <a:srcRect b="20563"/>
          <a:stretch/>
        </p:blipFill>
        <p:spPr>
          <a:xfrm>
            <a:off x="4099387" y="2536225"/>
            <a:ext cx="7227948" cy="4211056"/>
          </a:xfrm>
          <a:prstGeom prst="rect">
            <a:avLst/>
          </a:prstGeom>
          <a:ln>
            <a:solidFill>
              <a:schemeClr val="tx1"/>
            </a:solidFill>
          </a:ln>
        </p:spPr>
      </p:pic>
    </p:spTree>
    <p:extLst>
      <p:ext uri="{BB962C8B-B14F-4D97-AF65-F5344CB8AC3E}">
        <p14:creationId xmlns:p14="http://schemas.microsoft.com/office/powerpoint/2010/main" val="50968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4" y="1587037"/>
            <a:ext cx="8903525" cy="4351338"/>
          </a:xfrm>
        </p:spPr>
        <p:txBody>
          <a:bodyPr/>
          <a:lstStyle/>
          <a:p>
            <a:r>
              <a:rPr lang="it-IT" b="1" dirty="0">
                <a:solidFill>
                  <a:srgbClr val="DB0775"/>
                </a:solidFill>
              </a:rPr>
              <a:t>Scalar</a:t>
            </a:r>
          </a:p>
          <a:p>
            <a:pPr>
              <a:spcBef>
                <a:spcPts val="600"/>
              </a:spcBef>
            </a:pPr>
            <a:r>
              <a:rPr lang="it-IT" sz="1600" dirty="0">
                <a:latin typeface="Courier New" panose="02070309020205020404" pitchFamily="49" charset="0"/>
                <a:cs typeface="Courier New" panose="02070309020205020404" pitchFamily="49" charset="0"/>
              </a:rPr>
              <a:t>&gt;&gt; s = 5; </a:t>
            </a:r>
            <a:r>
              <a:rPr lang="it-IT" sz="1600" i="1" dirty="0">
                <a:solidFill>
                  <a:srgbClr val="00B050"/>
                </a:solidFill>
                <a:latin typeface="Courier New" panose="02070309020205020404" pitchFamily="49" charset="0"/>
                <a:cs typeface="Courier New" panose="02070309020205020404" pitchFamily="49" charset="0"/>
              </a:rPr>
              <a:t>% no </a:t>
            </a:r>
            <a:r>
              <a:rPr lang="it-IT" sz="1600" i="1" dirty="0" err="1">
                <a:solidFill>
                  <a:srgbClr val="00B050"/>
                </a:solidFill>
                <a:latin typeface="Courier New" panose="02070309020205020404" pitchFamily="49" charset="0"/>
                <a:cs typeface="Courier New" panose="02070309020205020404" pitchFamily="49" charset="0"/>
              </a:rPr>
              <a:t>need</a:t>
            </a:r>
            <a:r>
              <a:rPr lang="it-IT" sz="1600" i="1" dirty="0">
                <a:solidFill>
                  <a:srgbClr val="00B050"/>
                </a:solidFill>
                <a:latin typeface="Courier New" panose="02070309020205020404" pitchFamily="49" charset="0"/>
                <a:cs typeface="Courier New" panose="02070309020205020404" pitchFamily="49" charset="0"/>
              </a:rPr>
              <a:t> to </a:t>
            </a:r>
            <a:r>
              <a:rPr lang="it-IT" sz="1600" i="1" dirty="0" err="1">
                <a:solidFill>
                  <a:srgbClr val="00B050"/>
                </a:solidFill>
                <a:latin typeface="Courier New" panose="02070309020205020404" pitchFamily="49" charset="0"/>
                <a:cs typeface="Courier New" panose="02070309020205020404" pitchFamily="49" charset="0"/>
              </a:rPr>
              <a:t>specify</a:t>
            </a:r>
            <a:r>
              <a:rPr lang="it-IT" sz="1600" i="1" dirty="0">
                <a:solidFill>
                  <a:srgbClr val="00B050"/>
                </a:solidFill>
                <a:latin typeface="Courier New" panose="02070309020205020404" pitchFamily="49" charset="0"/>
                <a:cs typeface="Courier New" panose="02070309020205020404" pitchFamily="49" charset="0"/>
              </a:rPr>
              <a:t> data </a:t>
            </a:r>
            <a:r>
              <a:rPr lang="it-IT" sz="1600" i="1" dirty="0" err="1">
                <a:solidFill>
                  <a:srgbClr val="00B050"/>
                </a:solidFill>
                <a:latin typeface="Courier New" panose="02070309020205020404" pitchFamily="49" charset="0"/>
                <a:cs typeface="Courier New" panose="02070309020205020404" pitchFamily="49" charset="0"/>
              </a:rPr>
              <a:t>type</a:t>
            </a:r>
            <a:r>
              <a:rPr lang="it-IT" sz="1600" i="1" dirty="0">
                <a:solidFill>
                  <a:srgbClr val="00B050"/>
                </a:solidFill>
                <a:latin typeface="Courier New" panose="02070309020205020404" pitchFamily="49" charset="0"/>
                <a:cs typeface="Courier New" panose="02070309020205020404" pitchFamily="49" charset="0"/>
              </a:rPr>
              <a:t> (</a:t>
            </a:r>
            <a:r>
              <a:rPr lang="it-IT" sz="1600" i="1" u="sng" dirty="0">
                <a:solidFill>
                  <a:srgbClr val="00B050"/>
                </a:solidFill>
                <a:latin typeface="Courier New" panose="02070309020205020404" pitchFamily="49" charset="0"/>
                <a:cs typeface="Courier New" panose="02070309020205020404" pitchFamily="49" charset="0"/>
              </a:rPr>
              <a:t>default </a:t>
            </a:r>
            <a:r>
              <a:rPr lang="it-IT" sz="1600" i="1" u="sng" dirty="0" err="1">
                <a:solidFill>
                  <a:srgbClr val="00B050"/>
                </a:solidFill>
                <a:latin typeface="Courier New" panose="02070309020205020404" pitchFamily="49" charset="0"/>
                <a:cs typeface="Courier New" panose="02070309020205020404" pitchFamily="49" charset="0"/>
              </a:rPr>
              <a:t>is</a:t>
            </a:r>
            <a:r>
              <a:rPr lang="it-IT" sz="1600" i="1" u="sng" dirty="0">
                <a:solidFill>
                  <a:srgbClr val="00B050"/>
                </a:solidFill>
                <a:latin typeface="Courier New" panose="02070309020205020404" pitchFamily="49" charset="0"/>
                <a:cs typeface="Courier New" panose="02070309020205020404" pitchFamily="49" charset="0"/>
              </a:rPr>
              <a:t> </a:t>
            </a:r>
            <a:r>
              <a:rPr lang="it-IT" sz="1600" b="1" u="sng" dirty="0">
                <a:solidFill>
                  <a:srgbClr val="00B050"/>
                </a:solidFill>
                <a:latin typeface="Courier New" panose="02070309020205020404" pitchFamily="49" charset="0"/>
                <a:cs typeface="Courier New" panose="02070309020205020404" pitchFamily="49" charset="0"/>
              </a:rPr>
              <a:t>double</a:t>
            </a:r>
            <a:r>
              <a:rPr lang="it-IT" sz="1600" dirty="0">
                <a:solidFill>
                  <a:srgbClr val="00B050"/>
                </a:solidFill>
                <a:latin typeface="Courier New" panose="02070309020205020404" pitchFamily="49" charset="0"/>
                <a:cs typeface="Courier New" panose="02070309020205020404" pitchFamily="49" charset="0"/>
              </a:rPr>
              <a:t>)</a:t>
            </a:r>
          </a:p>
          <a:p>
            <a:pPr>
              <a:spcBef>
                <a:spcPts val="600"/>
              </a:spcBef>
            </a:pPr>
            <a:endParaRPr lang="it-IT" sz="1600" dirty="0">
              <a:latin typeface="Courier New" panose="02070309020205020404" pitchFamily="49" charset="0"/>
              <a:cs typeface="Courier New" panose="02070309020205020404" pitchFamily="49" charset="0"/>
            </a:endParaRPr>
          </a:p>
          <a:p>
            <a:r>
              <a:rPr lang="it-IT" b="1" dirty="0" err="1">
                <a:solidFill>
                  <a:srgbClr val="DB0775"/>
                </a:solidFill>
              </a:rPr>
              <a:t>Vector</a:t>
            </a:r>
            <a:endParaRPr lang="it-IT" b="1" dirty="0">
              <a:solidFill>
                <a:srgbClr val="DB0775"/>
              </a:solidFill>
            </a:endParaRPr>
          </a:p>
          <a:p>
            <a:pPr>
              <a:spcBef>
                <a:spcPts val="600"/>
              </a:spcBef>
            </a:pPr>
            <a:r>
              <a:rPr lang="it-IT" sz="1600" dirty="0">
                <a:latin typeface="Courier New" panose="02070309020205020404" pitchFamily="49" charset="0"/>
                <a:cs typeface="Courier New" panose="02070309020205020404" pitchFamily="49" charset="0"/>
              </a:rPr>
              <a:t>&gt;&gt; a = [1</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2</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row</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b = [4</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5</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6];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column</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r>
              <a:rPr lang="it-IT" b="1" dirty="0">
                <a:solidFill>
                  <a:srgbClr val="DB0775"/>
                </a:solidFill>
              </a:rPr>
              <a:t>Matrix</a:t>
            </a:r>
          </a:p>
          <a:p>
            <a:pPr>
              <a:spcBef>
                <a:spcPts val="600"/>
              </a:spcBef>
            </a:pPr>
            <a:r>
              <a:rPr lang="it-IT" sz="1600" dirty="0">
                <a:latin typeface="Courier New" panose="02070309020205020404" pitchFamily="49" charset="0"/>
                <a:cs typeface="Courier New" panose="02070309020205020404" pitchFamily="49" charset="0"/>
              </a:rPr>
              <a:t>&gt;&gt; A = [1, 2, 3 </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4, 5, 6 </a:t>
            </a:r>
            <a:r>
              <a:rPr lang="it-IT" sz="1600" b="1" dirty="0">
                <a:solidFill>
                  <a:srgbClr val="DB0775"/>
                </a:solidFill>
                <a:latin typeface="Courier New" panose="02070309020205020404" pitchFamily="49" charset="0"/>
                <a:cs typeface="Courier New" panose="02070309020205020404" pitchFamily="49" charset="0"/>
              </a:rPr>
              <a:t>; </a:t>
            </a:r>
            <a:r>
              <a:rPr lang="it-IT" sz="1600" dirty="0">
                <a:latin typeface="Courier New" panose="02070309020205020404" pitchFamily="49" charset="0"/>
                <a:cs typeface="Courier New" panose="02070309020205020404" pitchFamily="49" charset="0"/>
              </a:rPr>
              <a:t>7, 8, 9];    </a:t>
            </a:r>
            <a:r>
              <a:rPr lang="it-IT" sz="1600" i="1" dirty="0">
                <a:solidFill>
                  <a:srgbClr val="00B050"/>
                </a:solidFill>
                <a:latin typeface="Courier New" panose="02070309020205020404" pitchFamily="49" charset="0"/>
                <a:cs typeface="Courier New" panose="02070309020205020404" pitchFamily="49" charset="0"/>
              </a:rPr>
              <a:t>% 3 x 3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endParaRPr>
          </a:p>
          <a:p>
            <a:pPr>
              <a:spcBef>
                <a:spcPts val="600"/>
              </a:spcBef>
            </a:pPr>
            <a:endParaRPr lang="en-US" dirty="0"/>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17</a:t>
            </a:fld>
            <a:endParaRPr lang="en-US" dirty="0"/>
          </a:p>
        </p:txBody>
      </p:sp>
    </p:spTree>
    <p:extLst>
      <p:ext uri="{BB962C8B-B14F-4D97-AF65-F5344CB8AC3E}">
        <p14:creationId xmlns:p14="http://schemas.microsoft.com/office/powerpoint/2010/main" val="42889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4" y="1587037"/>
            <a:ext cx="8903525" cy="4351338"/>
          </a:xfrm>
        </p:spPr>
        <p:txBody>
          <a:bodyPr/>
          <a:lstStyle/>
          <a:p>
            <a:r>
              <a:rPr lang="it-IT" b="1" dirty="0">
                <a:solidFill>
                  <a:srgbClr val="DB0775"/>
                </a:solidFill>
              </a:rPr>
              <a:t>Scalar</a:t>
            </a:r>
          </a:p>
          <a:p>
            <a:pPr>
              <a:spcBef>
                <a:spcPts val="600"/>
              </a:spcBef>
            </a:pPr>
            <a:r>
              <a:rPr lang="it-IT" sz="1600" dirty="0">
                <a:latin typeface="Courier New" panose="02070309020205020404" pitchFamily="49" charset="0"/>
                <a:cs typeface="Courier New" panose="02070309020205020404" pitchFamily="49" charset="0"/>
              </a:rPr>
              <a:t>&gt;&gt; s = 5; </a:t>
            </a:r>
            <a:r>
              <a:rPr lang="it-IT" sz="1600" i="1" dirty="0">
                <a:solidFill>
                  <a:srgbClr val="00B050"/>
                </a:solidFill>
                <a:latin typeface="Courier New" panose="02070309020205020404" pitchFamily="49" charset="0"/>
                <a:cs typeface="Courier New" panose="02070309020205020404" pitchFamily="49" charset="0"/>
              </a:rPr>
              <a:t>% no </a:t>
            </a:r>
            <a:r>
              <a:rPr lang="it-IT" sz="1600" i="1" dirty="0" err="1">
                <a:solidFill>
                  <a:srgbClr val="00B050"/>
                </a:solidFill>
                <a:latin typeface="Courier New" panose="02070309020205020404" pitchFamily="49" charset="0"/>
                <a:cs typeface="Courier New" panose="02070309020205020404" pitchFamily="49" charset="0"/>
              </a:rPr>
              <a:t>need</a:t>
            </a:r>
            <a:r>
              <a:rPr lang="it-IT" sz="1600" i="1" dirty="0">
                <a:solidFill>
                  <a:srgbClr val="00B050"/>
                </a:solidFill>
                <a:latin typeface="Courier New" panose="02070309020205020404" pitchFamily="49" charset="0"/>
                <a:cs typeface="Courier New" panose="02070309020205020404" pitchFamily="49" charset="0"/>
              </a:rPr>
              <a:t> to </a:t>
            </a:r>
            <a:r>
              <a:rPr lang="it-IT" sz="1600" i="1" dirty="0" err="1">
                <a:solidFill>
                  <a:srgbClr val="00B050"/>
                </a:solidFill>
                <a:latin typeface="Courier New" panose="02070309020205020404" pitchFamily="49" charset="0"/>
                <a:cs typeface="Courier New" panose="02070309020205020404" pitchFamily="49" charset="0"/>
              </a:rPr>
              <a:t>specify</a:t>
            </a:r>
            <a:r>
              <a:rPr lang="it-IT" sz="1600" i="1" dirty="0">
                <a:solidFill>
                  <a:srgbClr val="00B050"/>
                </a:solidFill>
                <a:latin typeface="Courier New" panose="02070309020205020404" pitchFamily="49" charset="0"/>
                <a:cs typeface="Courier New" panose="02070309020205020404" pitchFamily="49" charset="0"/>
              </a:rPr>
              <a:t> data </a:t>
            </a:r>
            <a:r>
              <a:rPr lang="it-IT" sz="1600" i="1" dirty="0" err="1">
                <a:solidFill>
                  <a:srgbClr val="00B050"/>
                </a:solidFill>
                <a:latin typeface="Courier New" panose="02070309020205020404" pitchFamily="49" charset="0"/>
                <a:cs typeface="Courier New" panose="02070309020205020404" pitchFamily="49" charset="0"/>
              </a:rPr>
              <a:t>type</a:t>
            </a:r>
            <a:r>
              <a:rPr lang="it-IT" sz="1600" i="1" dirty="0">
                <a:solidFill>
                  <a:srgbClr val="00B050"/>
                </a:solidFill>
                <a:latin typeface="Courier New" panose="02070309020205020404" pitchFamily="49" charset="0"/>
                <a:cs typeface="Courier New" panose="02070309020205020404" pitchFamily="49" charset="0"/>
              </a:rPr>
              <a:t> (</a:t>
            </a:r>
            <a:r>
              <a:rPr lang="it-IT" sz="1600" i="1" u="sng" dirty="0">
                <a:solidFill>
                  <a:srgbClr val="00B050"/>
                </a:solidFill>
                <a:latin typeface="Courier New" panose="02070309020205020404" pitchFamily="49" charset="0"/>
                <a:cs typeface="Courier New" panose="02070309020205020404" pitchFamily="49" charset="0"/>
              </a:rPr>
              <a:t>default </a:t>
            </a:r>
            <a:r>
              <a:rPr lang="it-IT" sz="1600" i="1" u="sng" dirty="0" err="1">
                <a:solidFill>
                  <a:srgbClr val="00B050"/>
                </a:solidFill>
                <a:latin typeface="Courier New" panose="02070309020205020404" pitchFamily="49" charset="0"/>
                <a:cs typeface="Courier New" panose="02070309020205020404" pitchFamily="49" charset="0"/>
              </a:rPr>
              <a:t>is</a:t>
            </a:r>
            <a:r>
              <a:rPr lang="it-IT" sz="1600" i="1" u="sng" dirty="0">
                <a:solidFill>
                  <a:srgbClr val="00B050"/>
                </a:solidFill>
                <a:latin typeface="Courier New" panose="02070309020205020404" pitchFamily="49" charset="0"/>
                <a:cs typeface="Courier New" panose="02070309020205020404" pitchFamily="49" charset="0"/>
              </a:rPr>
              <a:t> </a:t>
            </a:r>
            <a:r>
              <a:rPr lang="it-IT" sz="1600" b="1" u="sng" dirty="0">
                <a:solidFill>
                  <a:srgbClr val="00B050"/>
                </a:solidFill>
                <a:latin typeface="Courier New" panose="02070309020205020404" pitchFamily="49" charset="0"/>
                <a:cs typeface="Courier New" panose="02070309020205020404" pitchFamily="49" charset="0"/>
              </a:rPr>
              <a:t>double</a:t>
            </a:r>
            <a:r>
              <a:rPr lang="it-IT" sz="1600" dirty="0">
                <a:solidFill>
                  <a:srgbClr val="00B050"/>
                </a:solidFill>
                <a:latin typeface="Courier New" panose="02070309020205020404" pitchFamily="49" charset="0"/>
                <a:cs typeface="Courier New" panose="02070309020205020404" pitchFamily="49" charset="0"/>
              </a:rPr>
              <a:t>)</a:t>
            </a:r>
          </a:p>
          <a:p>
            <a:pPr>
              <a:spcBef>
                <a:spcPts val="600"/>
              </a:spcBef>
            </a:pPr>
            <a:endParaRPr lang="it-IT" sz="1600" dirty="0">
              <a:latin typeface="Courier New" panose="02070309020205020404" pitchFamily="49" charset="0"/>
              <a:cs typeface="Courier New" panose="02070309020205020404" pitchFamily="49" charset="0"/>
            </a:endParaRPr>
          </a:p>
          <a:p>
            <a:r>
              <a:rPr lang="it-IT" b="1" dirty="0" err="1">
                <a:solidFill>
                  <a:srgbClr val="DB0775"/>
                </a:solidFill>
              </a:rPr>
              <a:t>Vector</a:t>
            </a:r>
            <a:endParaRPr lang="it-IT" b="1" dirty="0">
              <a:solidFill>
                <a:srgbClr val="DB0775"/>
              </a:solidFill>
            </a:endParaRPr>
          </a:p>
          <a:p>
            <a:pPr>
              <a:spcBef>
                <a:spcPts val="600"/>
              </a:spcBef>
            </a:pPr>
            <a:r>
              <a:rPr lang="it-IT" sz="1600" dirty="0">
                <a:latin typeface="Courier New" panose="02070309020205020404" pitchFamily="49" charset="0"/>
                <a:cs typeface="Courier New" panose="02070309020205020404" pitchFamily="49" charset="0"/>
              </a:rPr>
              <a:t>&gt;&gt; a = [1</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2</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row</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b = [4</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5</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6];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column</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r>
              <a:rPr lang="it-IT" b="1" dirty="0">
                <a:solidFill>
                  <a:srgbClr val="DB0775"/>
                </a:solidFill>
              </a:rPr>
              <a:t>Matrix</a:t>
            </a:r>
          </a:p>
          <a:p>
            <a:pPr>
              <a:spcBef>
                <a:spcPts val="600"/>
              </a:spcBef>
            </a:pPr>
            <a:r>
              <a:rPr lang="it-IT" sz="1600" dirty="0">
                <a:latin typeface="Courier New" panose="02070309020205020404" pitchFamily="49" charset="0"/>
                <a:cs typeface="Courier New" panose="02070309020205020404" pitchFamily="49" charset="0"/>
              </a:rPr>
              <a:t>&gt;&gt; A = [1, 2, 3 </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4, 5, 6 </a:t>
            </a:r>
            <a:r>
              <a:rPr lang="it-IT" sz="1600" b="1" dirty="0">
                <a:solidFill>
                  <a:srgbClr val="DB0775"/>
                </a:solidFill>
                <a:latin typeface="Courier New" panose="02070309020205020404" pitchFamily="49" charset="0"/>
                <a:cs typeface="Courier New" panose="02070309020205020404" pitchFamily="49" charset="0"/>
              </a:rPr>
              <a:t>; </a:t>
            </a:r>
            <a:r>
              <a:rPr lang="it-IT" sz="1600" dirty="0">
                <a:latin typeface="Courier New" panose="02070309020205020404" pitchFamily="49" charset="0"/>
                <a:cs typeface="Courier New" panose="02070309020205020404" pitchFamily="49" charset="0"/>
              </a:rPr>
              <a:t>7, 8, 9];    </a:t>
            </a:r>
            <a:r>
              <a:rPr lang="it-IT" sz="1600" i="1" dirty="0">
                <a:solidFill>
                  <a:srgbClr val="00B050"/>
                </a:solidFill>
                <a:latin typeface="Courier New" panose="02070309020205020404" pitchFamily="49" charset="0"/>
                <a:cs typeface="Courier New" panose="02070309020205020404" pitchFamily="49" charset="0"/>
              </a:rPr>
              <a:t>% 3 x 3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endParaRPr>
          </a:p>
          <a:p>
            <a:pPr>
              <a:spcBef>
                <a:spcPts val="600"/>
              </a:spcBef>
            </a:pPr>
            <a:endParaRPr lang="en-US" dirty="0"/>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18</a:t>
            </a:fld>
            <a:endParaRPr lang="en-US" dirty="0"/>
          </a:p>
        </p:txBody>
      </p:sp>
      <p:pic>
        <p:nvPicPr>
          <p:cNvPr id="3" name="Picture 2">
            <a:extLst>
              <a:ext uri="{FF2B5EF4-FFF2-40B4-BE49-F238E27FC236}">
                <a16:creationId xmlns:a16="http://schemas.microsoft.com/office/drawing/2014/main" id="{A1D8B962-1046-4586-B52D-82054510BC05}"/>
              </a:ext>
            </a:extLst>
          </p:cNvPr>
          <p:cNvPicPr>
            <a:picLocks noChangeAspect="1"/>
          </p:cNvPicPr>
          <p:nvPr/>
        </p:nvPicPr>
        <p:blipFill>
          <a:blip r:embed="rId3"/>
          <a:stretch>
            <a:fillRect/>
          </a:stretch>
        </p:blipFill>
        <p:spPr>
          <a:xfrm>
            <a:off x="6836649" y="2874831"/>
            <a:ext cx="2030905" cy="1275826"/>
          </a:xfrm>
          <a:prstGeom prst="rect">
            <a:avLst/>
          </a:prstGeom>
        </p:spPr>
      </p:pic>
      <p:pic>
        <p:nvPicPr>
          <p:cNvPr id="7" name="Picture 6">
            <a:extLst>
              <a:ext uri="{FF2B5EF4-FFF2-40B4-BE49-F238E27FC236}">
                <a16:creationId xmlns:a16="http://schemas.microsoft.com/office/drawing/2014/main" id="{DAE227F2-0086-4ED3-926C-B7CAA15BCC3D}"/>
              </a:ext>
            </a:extLst>
          </p:cNvPr>
          <p:cNvPicPr>
            <a:picLocks noChangeAspect="1"/>
          </p:cNvPicPr>
          <p:nvPr/>
        </p:nvPicPr>
        <p:blipFill>
          <a:blip r:embed="rId4"/>
          <a:stretch>
            <a:fillRect/>
          </a:stretch>
        </p:blipFill>
        <p:spPr>
          <a:xfrm>
            <a:off x="9843313" y="2874831"/>
            <a:ext cx="1513320" cy="1378201"/>
          </a:xfrm>
          <a:prstGeom prst="rect">
            <a:avLst/>
          </a:prstGeom>
        </p:spPr>
      </p:pic>
    </p:spTree>
    <p:extLst>
      <p:ext uri="{BB962C8B-B14F-4D97-AF65-F5344CB8AC3E}">
        <p14:creationId xmlns:p14="http://schemas.microsoft.com/office/powerpoint/2010/main" val="26631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4" y="1587037"/>
            <a:ext cx="8903525" cy="4351338"/>
          </a:xfrm>
        </p:spPr>
        <p:txBody>
          <a:bodyPr/>
          <a:lstStyle/>
          <a:p>
            <a:r>
              <a:rPr lang="it-IT" b="1" dirty="0">
                <a:solidFill>
                  <a:srgbClr val="DB0775"/>
                </a:solidFill>
              </a:rPr>
              <a:t>Scalar</a:t>
            </a:r>
          </a:p>
          <a:p>
            <a:pPr>
              <a:spcBef>
                <a:spcPts val="600"/>
              </a:spcBef>
            </a:pPr>
            <a:r>
              <a:rPr lang="it-IT" sz="1600" dirty="0">
                <a:latin typeface="Courier New" panose="02070309020205020404" pitchFamily="49" charset="0"/>
                <a:cs typeface="Courier New" panose="02070309020205020404" pitchFamily="49" charset="0"/>
              </a:rPr>
              <a:t>&gt;&gt; s = 5; </a:t>
            </a:r>
            <a:r>
              <a:rPr lang="it-IT" sz="1600" i="1" dirty="0">
                <a:solidFill>
                  <a:srgbClr val="00B050"/>
                </a:solidFill>
                <a:latin typeface="Courier New" panose="02070309020205020404" pitchFamily="49" charset="0"/>
                <a:cs typeface="Courier New" panose="02070309020205020404" pitchFamily="49" charset="0"/>
              </a:rPr>
              <a:t>% no </a:t>
            </a:r>
            <a:r>
              <a:rPr lang="it-IT" sz="1600" i="1" dirty="0" err="1">
                <a:solidFill>
                  <a:srgbClr val="00B050"/>
                </a:solidFill>
                <a:latin typeface="Courier New" panose="02070309020205020404" pitchFamily="49" charset="0"/>
                <a:cs typeface="Courier New" panose="02070309020205020404" pitchFamily="49" charset="0"/>
              </a:rPr>
              <a:t>need</a:t>
            </a:r>
            <a:r>
              <a:rPr lang="it-IT" sz="1600" i="1" dirty="0">
                <a:solidFill>
                  <a:srgbClr val="00B050"/>
                </a:solidFill>
                <a:latin typeface="Courier New" panose="02070309020205020404" pitchFamily="49" charset="0"/>
                <a:cs typeface="Courier New" panose="02070309020205020404" pitchFamily="49" charset="0"/>
              </a:rPr>
              <a:t> to </a:t>
            </a:r>
            <a:r>
              <a:rPr lang="it-IT" sz="1600" i="1" dirty="0" err="1">
                <a:solidFill>
                  <a:srgbClr val="00B050"/>
                </a:solidFill>
                <a:latin typeface="Courier New" panose="02070309020205020404" pitchFamily="49" charset="0"/>
                <a:cs typeface="Courier New" panose="02070309020205020404" pitchFamily="49" charset="0"/>
              </a:rPr>
              <a:t>specify</a:t>
            </a:r>
            <a:r>
              <a:rPr lang="it-IT" sz="1600" i="1" dirty="0">
                <a:solidFill>
                  <a:srgbClr val="00B050"/>
                </a:solidFill>
                <a:latin typeface="Courier New" panose="02070309020205020404" pitchFamily="49" charset="0"/>
                <a:cs typeface="Courier New" panose="02070309020205020404" pitchFamily="49" charset="0"/>
              </a:rPr>
              <a:t> data </a:t>
            </a:r>
            <a:r>
              <a:rPr lang="it-IT" sz="1600" i="1" dirty="0" err="1">
                <a:solidFill>
                  <a:srgbClr val="00B050"/>
                </a:solidFill>
                <a:latin typeface="Courier New" panose="02070309020205020404" pitchFamily="49" charset="0"/>
                <a:cs typeface="Courier New" panose="02070309020205020404" pitchFamily="49" charset="0"/>
              </a:rPr>
              <a:t>type</a:t>
            </a:r>
            <a:r>
              <a:rPr lang="it-IT" sz="1600" i="1" dirty="0">
                <a:solidFill>
                  <a:srgbClr val="00B050"/>
                </a:solidFill>
                <a:latin typeface="Courier New" panose="02070309020205020404" pitchFamily="49" charset="0"/>
                <a:cs typeface="Courier New" panose="02070309020205020404" pitchFamily="49" charset="0"/>
              </a:rPr>
              <a:t> (</a:t>
            </a:r>
            <a:r>
              <a:rPr lang="it-IT" sz="1600" i="1" u="sng" dirty="0">
                <a:solidFill>
                  <a:srgbClr val="00B050"/>
                </a:solidFill>
                <a:latin typeface="Courier New" panose="02070309020205020404" pitchFamily="49" charset="0"/>
                <a:cs typeface="Courier New" panose="02070309020205020404" pitchFamily="49" charset="0"/>
              </a:rPr>
              <a:t>default </a:t>
            </a:r>
            <a:r>
              <a:rPr lang="it-IT" sz="1600" i="1" u="sng" dirty="0" err="1">
                <a:solidFill>
                  <a:srgbClr val="00B050"/>
                </a:solidFill>
                <a:latin typeface="Courier New" panose="02070309020205020404" pitchFamily="49" charset="0"/>
                <a:cs typeface="Courier New" panose="02070309020205020404" pitchFamily="49" charset="0"/>
              </a:rPr>
              <a:t>is</a:t>
            </a:r>
            <a:r>
              <a:rPr lang="it-IT" sz="1600" i="1" u="sng" dirty="0">
                <a:solidFill>
                  <a:srgbClr val="00B050"/>
                </a:solidFill>
                <a:latin typeface="Courier New" panose="02070309020205020404" pitchFamily="49" charset="0"/>
                <a:cs typeface="Courier New" panose="02070309020205020404" pitchFamily="49" charset="0"/>
              </a:rPr>
              <a:t> </a:t>
            </a:r>
            <a:r>
              <a:rPr lang="it-IT" sz="1600" b="1" u="sng" dirty="0">
                <a:solidFill>
                  <a:srgbClr val="00B050"/>
                </a:solidFill>
                <a:latin typeface="Courier New" panose="02070309020205020404" pitchFamily="49" charset="0"/>
                <a:cs typeface="Courier New" panose="02070309020205020404" pitchFamily="49" charset="0"/>
              </a:rPr>
              <a:t>double</a:t>
            </a:r>
            <a:r>
              <a:rPr lang="it-IT" sz="1600" dirty="0">
                <a:solidFill>
                  <a:srgbClr val="00B050"/>
                </a:solidFill>
                <a:latin typeface="Courier New" panose="02070309020205020404" pitchFamily="49" charset="0"/>
                <a:cs typeface="Courier New" panose="02070309020205020404" pitchFamily="49" charset="0"/>
              </a:rPr>
              <a:t>)</a:t>
            </a:r>
          </a:p>
          <a:p>
            <a:pPr>
              <a:spcBef>
                <a:spcPts val="600"/>
              </a:spcBef>
            </a:pPr>
            <a:endParaRPr lang="it-IT" sz="1600" dirty="0">
              <a:latin typeface="Courier New" panose="02070309020205020404" pitchFamily="49" charset="0"/>
              <a:cs typeface="Courier New" panose="02070309020205020404" pitchFamily="49" charset="0"/>
            </a:endParaRPr>
          </a:p>
          <a:p>
            <a:r>
              <a:rPr lang="it-IT" b="1" dirty="0" err="1">
                <a:solidFill>
                  <a:srgbClr val="DB0775"/>
                </a:solidFill>
              </a:rPr>
              <a:t>Vector</a:t>
            </a:r>
            <a:endParaRPr lang="it-IT" b="1" dirty="0">
              <a:solidFill>
                <a:srgbClr val="DB0775"/>
              </a:solidFill>
            </a:endParaRPr>
          </a:p>
          <a:p>
            <a:pPr>
              <a:spcBef>
                <a:spcPts val="600"/>
              </a:spcBef>
            </a:pPr>
            <a:r>
              <a:rPr lang="it-IT" sz="1600" dirty="0">
                <a:latin typeface="Courier New" panose="02070309020205020404" pitchFamily="49" charset="0"/>
                <a:cs typeface="Courier New" panose="02070309020205020404" pitchFamily="49" charset="0"/>
              </a:rPr>
              <a:t>&gt;&gt; a = [1</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2</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row</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b = [4</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5</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6];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column</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r>
              <a:rPr lang="it-IT" b="1" dirty="0">
                <a:solidFill>
                  <a:srgbClr val="DB0775"/>
                </a:solidFill>
              </a:rPr>
              <a:t>Matrix</a:t>
            </a:r>
          </a:p>
          <a:p>
            <a:pPr>
              <a:spcBef>
                <a:spcPts val="600"/>
              </a:spcBef>
            </a:pPr>
            <a:r>
              <a:rPr lang="it-IT" sz="1600" dirty="0">
                <a:latin typeface="Courier New" panose="02070309020205020404" pitchFamily="49" charset="0"/>
                <a:cs typeface="Courier New" panose="02070309020205020404" pitchFamily="49" charset="0"/>
              </a:rPr>
              <a:t>&gt;&gt; A = [1, 2, 3 </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4, 5, 6 </a:t>
            </a:r>
            <a:r>
              <a:rPr lang="it-IT" sz="1600" b="1" dirty="0">
                <a:solidFill>
                  <a:srgbClr val="DB0775"/>
                </a:solidFill>
                <a:latin typeface="Courier New" panose="02070309020205020404" pitchFamily="49" charset="0"/>
                <a:cs typeface="Courier New" panose="02070309020205020404" pitchFamily="49" charset="0"/>
              </a:rPr>
              <a:t>; </a:t>
            </a:r>
            <a:r>
              <a:rPr lang="it-IT" sz="1600" dirty="0">
                <a:latin typeface="Courier New" panose="02070309020205020404" pitchFamily="49" charset="0"/>
                <a:cs typeface="Courier New" panose="02070309020205020404" pitchFamily="49" charset="0"/>
              </a:rPr>
              <a:t>7, 8, 9];    </a:t>
            </a:r>
            <a:r>
              <a:rPr lang="it-IT" sz="1600" i="1" dirty="0">
                <a:solidFill>
                  <a:srgbClr val="00B050"/>
                </a:solidFill>
                <a:latin typeface="Courier New" panose="02070309020205020404" pitchFamily="49" charset="0"/>
                <a:cs typeface="Courier New" panose="02070309020205020404" pitchFamily="49" charset="0"/>
              </a:rPr>
              <a:t>% 3 x 3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19</a:t>
            </a:fld>
            <a:endParaRPr lang="en-US" dirty="0"/>
          </a:p>
        </p:txBody>
      </p:sp>
      <p:pic>
        <p:nvPicPr>
          <p:cNvPr id="8" name="Picture 7">
            <a:extLst>
              <a:ext uri="{FF2B5EF4-FFF2-40B4-BE49-F238E27FC236}">
                <a16:creationId xmlns:a16="http://schemas.microsoft.com/office/drawing/2014/main" id="{72F5CB92-8D3E-4A88-8B7A-16EA83CD0582}"/>
              </a:ext>
            </a:extLst>
          </p:cNvPr>
          <p:cNvPicPr>
            <a:picLocks noChangeAspect="1"/>
          </p:cNvPicPr>
          <p:nvPr/>
        </p:nvPicPr>
        <p:blipFill>
          <a:blip r:embed="rId3"/>
          <a:stretch>
            <a:fillRect/>
          </a:stretch>
        </p:blipFill>
        <p:spPr>
          <a:xfrm>
            <a:off x="6996139" y="2566506"/>
            <a:ext cx="1878139" cy="1878139"/>
          </a:xfrm>
          <a:prstGeom prst="rect">
            <a:avLst/>
          </a:prstGeom>
        </p:spPr>
      </p:pic>
      <p:pic>
        <p:nvPicPr>
          <p:cNvPr id="10" name="Picture 9">
            <a:extLst>
              <a:ext uri="{FF2B5EF4-FFF2-40B4-BE49-F238E27FC236}">
                <a16:creationId xmlns:a16="http://schemas.microsoft.com/office/drawing/2014/main" id="{94108C4B-E758-42DC-A5C8-3DB640E64196}"/>
              </a:ext>
            </a:extLst>
          </p:cNvPr>
          <p:cNvPicPr>
            <a:picLocks noChangeAspect="1"/>
          </p:cNvPicPr>
          <p:nvPr/>
        </p:nvPicPr>
        <p:blipFill>
          <a:blip r:embed="rId4"/>
          <a:stretch>
            <a:fillRect/>
          </a:stretch>
        </p:blipFill>
        <p:spPr>
          <a:xfrm>
            <a:off x="9729290" y="2607817"/>
            <a:ext cx="1594391" cy="1351179"/>
          </a:xfrm>
          <a:prstGeom prst="rect">
            <a:avLst/>
          </a:prstGeom>
        </p:spPr>
      </p:pic>
    </p:spTree>
    <p:extLst>
      <p:ext uri="{BB962C8B-B14F-4D97-AF65-F5344CB8AC3E}">
        <p14:creationId xmlns:p14="http://schemas.microsoft.com/office/powerpoint/2010/main" val="363522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a:ea typeface="ＭＳ Ｐゴシック" pitchFamily="-1" charset="-128"/>
                <a:cs typeface="ＭＳ Ｐゴシック" pitchFamily="-1" charset="-128"/>
              </a:rPr>
              <a:t>Who am I?</a:t>
            </a:r>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r>
              <a:rPr lang="en-US"/>
              <a:t>3/12/2020</a:t>
            </a:r>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2</a:t>
            </a:fld>
            <a:endParaRPr lang="en-US" dirty="0"/>
          </a:p>
        </p:txBody>
      </p:sp>
      <p:grpSp>
        <p:nvGrpSpPr>
          <p:cNvPr id="14" name="Group 13">
            <a:extLst>
              <a:ext uri="{FF2B5EF4-FFF2-40B4-BE49-F238E27FC236}">
                <a16:creationId xmlns:a16="http://schemas.microsoft.com/office/drawing/2014/main" id="{B4A581FF-046B-4C1F-B393-861CF6EE58C6}"/>
              </a:ext>
            </a:extLst>
          </p:cNvPr>
          <p:cNvGrpSpPr/>
          <p:nvPr/>
        </p:nvGrpSpPr>
        <p:grpSpPr>
          <a:xfrm>
            <a:off x="4618387" y="2030574"/>
            <a:ext cx="6597020" cy="2073349"/>
            <a:chOff x="2392324" y="2232836"/>
            <a:chExt cx="6597020" cy="2073349"/>
          </a:xfrm>
        </p:grpSpPr>
        <p:grpSp>
          <p:nvGrpSpPr>
            <p:cNvPr id="12" name="Group 11">
              <a:extLst>
                <a:ext uri="{FF2B5EF4-FFF2-40B4-BE49-F238E27FC236}">
                  <a16:creationId xmlns:a16="http://schemas.microsoft.com/office/drawing/2014/main" id="{3A293D2B-29DA-429C-8E14-B1136E56E044}"/>
                </a:ext>
              </a:extLst>
            </p:cNvPr>
            <p:cNvGrpSpPr/>
            <p:nvPr/>
          </p:nvGrpSpPr>
          <p:grpSpPr>
            <a:xfrm>
              <a:off x="2392324" y="2232836"/>
              <a:ext cx="6597020" cy="2073349"/>
              <a:chOff x="2392324" y="2232836"/>
              <a:chExt cx="6597020" cy="2073349"/>
            </a:xfrm>
          </p:grpSpPr>
          <p:pic>
            <p:nvPicPr>
              <p:cNvPr id="1028" name="Picture 4">
                <a:extLst>
                  <a:ext uri="{FF2B5EF4-FFF2-40B4-BE49-F238E27FC236}">
                    <a16:creationId xmlns:a16="http://schemas.microsoft.com/office/drawing/2014/main" id="{DD5D623E-3060-4D63-8D93-053E20AB53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762" t="32060" r="45795" b="45769"/>
              <a:stretch/>
            </p:blipFill>
            <p:spPr bwMode="auto">
              <a:xfrm>
                <a:off x="2392324" y="2232836"/>
                <a:ext cx="6597020" cy="20733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482E754-7BCA-4D52-ADB9-5EFC077AB168}"/>
                  </a:ext>
                </a:extLst>
              </p:cNvPr>
              <p:cNvSpPr/>
              <p:nvPr/>
            </p:nvSpPr>
            <p:spPr>
              <a:xfrm>
                <a:off x="6096000" y="3611880"/>
                <a:ext cx="934720" cy="694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grpSp>
        <p:sp>
          <p:nvSpPr>
            <p:cNvPr id="13" name="Arrow: Curved Down 12">
              <a:extLst>
                <a:ext uri="{FF2B5EF4-FFF2-40B4-BE49-F238E27FC236}">
                  <a16:creationId xmlns:a16="http://schemas.microsoft.com/office/drawing/2014/main" id="{30C45CFC-1A44-41E2-89BB-D20FF0FC2B75}"/>
                </a:ext>
              </a:extLst>
            </p:cNvPr>
            <p:cNvSpPr/>
            <p:nvPr/>
          </p:nvSpPr>
          <p:spPr>
            <a:xfrm flipH="1">
              <a:off x="4730996" y="2283982"/>
              <a:ext cx="3601841" cy="914988"/>
            </a:xfrm>
            <a:prstGeom prst="curvedDownArrow">
              <a:avLst>
                <a:gd name="adj1" fmla="val 16402"/>
                <a:gd name="adj2" fmla="val 44762"/>
                <a:gd name="adj3" fmla="val 37989"/>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solidFill>
                  <a:schemeClr val="tx1"/>
                </a:solidFill>
              </a:endParaRPr>
            </a:p>
          </p:txBody>
        </p:sp>
      </p:grpSp>
      <p:pic>
        <p:nvPicPr>
          <p:cNvPr id="1030" name="Picture 6" descr="Image result for unipi">
            <a:extLst>
              <a:ext uri="{FF2B5EF4-FFF2-40B4-BE49-F238E27FC236}">
                <a16:creationId xmlns:a16="http://schemas.microsoft.com/office/drawing/2014/main" id="{20211216-048A-4DE1-A514-8DA9DE99B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9486" y="3003604"/>
            <a:ext cx="694594" cy="7102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A447271-76A0-489F-BA97-C38A057A2152}"/>
              </a:ext>
            </a:extLst>
          </p:cNvPr>
          <p:cNvSpPr txBox="1"/>
          <p:nvPr/>
        </p:nvSpPr>
        <p:spPr>
          <a:xfrm>
            <a:off x="8190600" y="2189063"/>
            <a:ext cx="1339886" cy="368115"/>
          </a:xfrm>
          <a:prstGeom prst="rect">
            <a:avLst/>
          </a:prstGeom>
          <a:noFill/>
        </p:spPr>
        <p:txBody>
          <a:bodyPr wrap="square" lIns="0" tIns="0" rIns="0" bIns="0" rtlCol="0">
            <a:noAutofit/>
          </a:bodyPr>
          <a:lstStyle/>
          <a:p>
            <a:pPr>
              <a:spcBef>
                <a:spcPts val="900"/>
              </a:spcBef>
            </a:pPr>
            <a:r>
              <a:rPr lang="it-IT" sz="2000" b="1" dirty="0" err="1">
                <a:solidFill>
                  <a:schemeClr val="tx1">
                    <a:lumMod val="75000"/>
                    <a:lumOff val="25000"/>
                  </a:schemeClr>
                </a:solidFill>
                <a:latin typeface="Ink Free" panose="03080402000500000000" pitchFamily="66" charset="0"/>
              </a:rPr>
              <a:t>Nov</a:t>
            </a:r>
            <a:r>
              <a:rPr lang="it-IT" sz="2000" b="1" dirty="0">
                <a:solidFill>
                  <a:schemeClr val="tx1">
                    <a:lumMod val="75000"/>
                    <a:lumOff val="25000"/>
                  </a:schemeClr>
                </a:solidFill>
                <a:latin typeface="Ink Free" panose="03080402000500000000" pitchFamily="66" charset="0"/>
              </a:rPr>
              <a:t> 2019</a:t>
            </a:r>
            <a:endParaRPr lang="en-US" sz="2000" b="1" dirty="0">
              <a:solidFill>
                <a:schemeClr val="tx1">
                  <a:lumMod val="75000"/>
                  <a:lumOff val="25000"/>
                </a:schemeClr>
              </a:solidFill>
              <a:latin typeface="Ink Free" panose="03080402000500000000" pitchFamily="66" charset="0"/>
            </a:endParaRPr>
          </a:p>
        </p:txBody>
      </p:sp>
      <p:pic>
        <p:nvPicPr>
          <p:cNvPr id="1034" name="Picture 10" descr="Image result for ciprian catana">
            <a:extLst>
              <a:ext uri="{FF2B5EF4-FFF2-40B4-BE49-F238E27FC236}">
                <a16:creationId xmlns:a16="http://schemas.microsoft.com/office/drawing/2014/main" id="{CA768F3F-B540-4B6C-A7A1-98D2B47533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4132" y="4318477"/>
            <a:ext cx="1431275" cy="14312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6" name="Picture 12" descr="Image result for michele scipioni">
            <a:extLst>
              <a:ext uri="{FF2B5EF4-FFF2-40B4-BE49-F238E27FC236}">
                <a16:creationId xmlns:a16="http://schemas.microsoft.com/office/drawing/2014/main" id="{717467DD-DDF4-4056-B04A-6FBA6D2C9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941" y="1419909"/>
            <a:ext cx="1372665" cy="13726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5D8330B-1495-4A4C-868F-0F18F3E04363}"/>
              </a:ext>
            </a:extLst>
          </p:cNvPr>
          <p:cNvSpPr txBox="1"/>
          <p:nvPr/>
        </p:nvSpPr>
        <p:spPr>
          <a:xfrm>
            <a:off x="7342312" y="4691429"/>
            <a:ext cx="2264657" cy="694305"/>
          </a:xfrm>
          <a:prstGeom prst="rect">
            <a:avLst/>
          </a:prstGeom>
          <a:noFill/>
        </p:spPr>
        <p:txBody>
          <a:bodyPr wrap="square" lIns="0" tIns="0" rIns="0" bIns="0" rtlCol="0">
            <a:noAutofit/>
          </a:bodyPr>
          <a:lstStyle/>
          <a:p>
            <a:pPr algn="r">
              <a:spcBef>
                <a:spcPts val="900"/>
              </a:spcBef>
            </a:pPr>
            <a:r>
              <a:rPr lang="it-IT" sz="2000" b="1" dirty="0">
                <a:solidFill>
                  <a:schemeClr val="tx1">
                    <a:lumMod val="75000"/>
                    <a:lumOff val="25000"/>
                  </a:schemeClr>
                </a:solidFill>
              </a:rPr>
              <a:t>Ciprian </a:t>
            </a:r>
            <a:r>
              <a:rPr lang="it-IT" sz="2000" b="1" dirty="0" err="1">
                <a:solidFill>
                  <a:schemeClr val="tx1">
                    <a:lumMod val="75000"/>
                    <a:lumOff val="25000"/>
                  </a:schemeClr>
                </a:solidFill>
              </a:rPr>
              <a:t>Catana’s</a:t>
            </a:r>
            <a:r>
              <a:rPr lang="it-IT" sz="2000" b="1" dirty="0">
                <a:solidFill>
                  <a:schemeClr val="tx1">
                    <a:lumMod val="75000"/>
                    <a:lumOff val="25000"/>
                  </a:schemeClr>
                </a:solidFill>
              </a:rPr>
              <a:t> PET-MR lab</a:t>
            </a:r>
            <a:endParaRPr lang="en-US" sz="2000" b="1" dirty="0">
              <a:solidFill>
                <a:schemeClr val="tx1">
                  <a:lumMod val="75000"/>
                  <a:lumOff val="25000"/>
                </a:schemeClr>
              </a:solidFill>
            </a:endParaRPr>
          </a:p>
        </p:txBody>
      </p:sp>
      <p:sp>
        <p:nvSpPr>
          <p:cNvPr id="17" name="TextBox 16">
            <a:extLst>
              <a:ext uri="{FF2B5EF4-FFF2-40B4-BE49-F238E27FC236}">
                <a16:creationId xmlns:a16="http://schemas.microsoft.com/office/drawing/2014/main" id="{660D89D1-F74C-4498-B272-48499CBFCCA6}"/>
              </a:ext>
            </a:extLst>
          </p:cNvPr>
          <p:cNvSpPr txBox="1"/>
          <p:nvPr/>
        </p:nvSpPr>
        <p:spPr>
          <a:xfrm>
            <a:off x="854462" y="2158386"/>
            <a:ext cx="3945543" cy="3591366"/>
          </a:xfrm>
          <a:prstGeom prst="rect">
            <a:avLst/>
          </a:prstGeom>
          <a:noFill/>
        </p:spPr>
        <p:txBody>
          <a:bodyPr wrap="square" lIns="0" tIns="0" rIns="0" bIns="0" rtlCol="0">
            <a:noAutofit/>
          </a:bodyPr>
          <a:lstStyle/>
          <a:p>
            <a:pPr>
              <a:spcBef>
                <a:spcPts val="900"/>
              </a:spcBef>
            </a:pPr>
            <a:r>
              <a:rPr lang="en-US" sz="2000" b="1" dirty="0">
                <a:solidFill>
                  <a:schemeClr val="tx1">
                    <a:lumMod val="75000"/>
                    <a:lumOff val="25000"/>
                  </a:schemeClr>
                </a:solidFill>
              </a:rPr>
              <a:t>                     </a:t>
            </a:r>
            <a:r>
              <a:rPr lang="en-US" sz="2700" b="1" dirty="0">
                <a:solidFill>
                  <a:schemeClr val="tx1">
                    <a:lumMod val="75000"/>
                    <a:lumOff val="25000"/>
                  </a:schemeClr>
                </a:solidFill>
                <a:latin typeface="Ink Free" panose="03080402000500000000" pitchFamily="66" charset="0"/>
              </a:rPr>
              <a:t>Michele Scipioni</a:t>
            </a:r>
          </a:p>
          <a:p>
            <a:r>
              <a:rPr lang="en-US" sz="1600" b="1" i="1" dirty="0">
                <a:solidFill>
                  <a:srgbClr val="3C3CEA"/>
                </a:solidFill>
              </a:rPr>
              <a:t>                          </a:t>
            </a:r>
            <a:r>
              <a:rPr lang="en-US" sz="1600" u="sng" dirty="0"/>
              <a:t>Biomedical Engineer</a:t>
            </a:r>
          </a:p>
          <a:p>
            <a:endParaRPr lang="en-US" sz="1600" b="1" i="1" dirty="0">
              <a:solidFill>
                <a:srgbClr val="3C3CEA"/>
              </a:solidFill>
            </a:endParaRPr>
          </a:p>
          <a:p>
            <a:pPr>
              <a:spcBef>
                <a:spcPts val="900"/>
              </a:spcBef>
            </a:pPr>
            <a:r>
              <a:rPr lang="en-US" sz="1600" b="1" dirty="0">
                <a:solidFill>
                  <a:srgbClr val="DB0775"/>
                </a:solidFill>
              </a:rPr>
              <a:t>MSc + PhD @ University of Pisa, Italy</a:t>
            </a:r>
          </a:p>
          <a:p>
            <a:pPr marL="263525" indent="-92075">
              <a:buFont typeface="Arial" panose="020B0604020202020204" pitchFamily="34" charset="0"/>
              <a:buChar char="#"/>
            </a:pPr>
            <a:r>
              <a:rPr lang="en-US" sz="1500" b="1" i="1" dirty="0">
                <a:solidFill>
                  <a:schemeClr val="tx1">
                    <a:lumMod val="75000"/>
                    <a:lumOff val="25000"/>
                  </a:schemeClr>
                </a:solidFill>
              </a:rPr>
              <a:t>PET</a:t>
            </a:r>
          </a:p>
          <a:p>
            <a:pPr marL="263525" indent="-92075">
              <a:buFont typeface="Arial" panose="020B0604020202020204" pitchFamily="34" charset="0"/>
              <a:buChar char="#"/>
            </a:pPr>
            <a:r>
              <a:rPr lang="en-US" sz="1500" b="1" i="1" dirty="0" err="1">
                <a:solidFill>
                  <a:schemeClr val="tx1">
                    <a:lumMod val="75000"/>
                    <a:lumOff val="25000"/>
                  </a:schemeClr>
                </a:solidFill>
              </a:rPr>
              <a:t>ImageReconstruction</a:t>
            </a:r>
            <a:r>
              <a:rPr lang="en-US" sz="1500" b="1" i="1" dirty="0">
                <a:solidFill>
                  <a:schemeClr val="tx1">
                    <a:lumMod val="75000"/>
                    <a:lumOff val="25000"/>
                  </a:schemeClr>
                </a:solidFill>
              </a:rPr>
              <a:t> </a:t>
            </a:r>
          </a:p>
          <a:p>
            <a:pPr marL="263525" indent="-92075">
              <a:buFont typeface="Arial" panose="020B0604020202020204" pitchFamily="34" charset="0"/>
              <a:buChar char="#"/>
            </a:pPr>
            <a:r>
              <a:rPr lang="en-US" sz="1500" b="1" i="1" dirty="0" err="1">
                <a:solidFill>
                  <a:schemeClr val="tx1">
                    <a:lumMod val="75000"/>
                    <a:lumOff val="25000"/>
                  </a:schemeClr>
                </a:solidFill>
              </a:rPr>
              <a:t>KineticModeling</a:t>
            </a:r>
            <a:endParaRPr lang="en-US" sz="1500" b="1" i="1" dirty="0">
              <a:solidFill>
                <a:schemeClr val="tx1">
                  <a:lumMod val="75000"/>
                  <a:lumOff val="25000"/>
                </a:schemeClr>
              </a:solidFill>
            </a:endParaRPr>
          </a:p>
          <a:p>
            <a:pPr marL="285750" indent="-285750">
              <a:buFont typeface="Arial" panose="020B0604020202020204" pitchFamily="34" charset="0"/>
              <a:buChar char="•"/>
            </a:pPr>
            <a:endParaRPr lang="en-US" sz="1500" dirty="0">
              <a:solidFill>
                <a:schemeClr val="tx1">
                  <a:lumMod val="75000"/>
                  <a:lumOff val="25000"/>
                </a:schemeClr>
              </a:solidFill>
            </a:endParaRPr>
          </a:p>
          <a:p>
            <a:pPr>
              <a:spcBef>
                <a:spcPts val="900"/>
              </a:spcBef>
            </a:pPr>
            <a:r>
              <a:rPr lang="en-US" sz="1600" b="1" dirty="0">
                <a:solidFill>
                  <a:srgbClr val="DB0775"/>
                </a:solidFill>
              </a:rPr>
              <a:t>Postdoc @ Martinos Center</a:t>
            </a:r>
          </a:p>
          <a:p>
            <a:pPr marL="263525" indent="-92075">
              <a:buFont typeface="Arial" panose="020B0604020202020204" pitchFamily="34" charset="0"/>
              <a:buChar char="#"/>
            </a:pPr>
            <a:r>
              <a:rPr lang="en-US" sz="1500" b="1" i="1" dirty="0">
                <a:solidFill>
                  <a:schemeClr val="tx1">
                    <a:lumMod val="75000"/>
                    <a:lumOff val="25000"/>
                  </a:schemeClr>
                </a:solidFill>
              </a:rPr>
              <a:t>PET </a:t>
            </a:r>
            <a:r>
              <a:rPr lang="en-US" sz="1500" b="1" i="1" dirty="0">
                <a:solidFill>
                  <a:srgbClr val="00B050"/>
                </a:solidFill>
              </a:rPr>
              <a:t>+ PET/MR</a:t>
            </a:r>
          </a:p>
          <a:p>
            <a:pPr marL="263525" indent="-92075">
              <a:buFont typeface="Arial" panose="020B0604020202020204" pitchFamily="34" charset="0"/>
              <a:buChar char="#"/>
            </a:pPr>
            <a:r>
              <a:rPr lang="en-US" sz="1500" b="1" i="1" dirty="0" err="1">
                <a:solidFill>
                  <a:schemeClr val="tx1">
                    <a:lumMod val="75000"/>
                    <a:lumOff val="25000"/>
                  </a:schemeClr>
                </a:solidFill>
              </a:rPr>
              <a:t>ImageReconstruction</a:t>
            </a:r>
            <a:r>
              <a:rPr lang="en-US" sz="1500" b="1" i="1" dirty="0">
                <a:solidFill>
                  <a:schemeClr val="tx1">
                    <a:lumMod val="75000"/>
                    <a:lumOff val="25000"/>
                  </a:schemeClr>
                </a:solidFill>
              </a:rPr>
              <a:t> </a:t>
            </a:r>
          </a:p>
          <a:p>
            <a:pPr marL="263525" indent="-92075">
              <a:buFont typeface="Arial" panose="020B0604020202020204" pitchFamily="34" charset="0"/>
              <a:buChar char="#"/>
            </a:pPr>
            <a:r>
              <a:rPr lang="en-US" sz="1500" b="1" i="1" dirty="0" err="1">
                <a:solidFill>
                  <a:schemeClr val="tx1">
                    <a:lumMod val="75000"/>
                    <a:lumOff val="25000"/>
                  </a:schemeClr>
                </a:solidFill>
              </a:rPr>
              <a:t>KineticModeling</a:t>
            </a:r>
            <a:endParaRPr lang="en-US" sz="1500" b="1" i="1" dirty="0">
              <a:solidFill>
                <a:schemeClr val="tx1">
                  <a:lumMod val="75000"/>
                  <a:lumOff val="25000"/>
                </a:schemeClr>
              </a:solidFill>
            </a:endParaRPr>
          </a:p>
          <a:p>
            <a:pPr marL="263525" indent="-92075">
              <a:buFont typeface="Arial" panose="020B0604020202020204" pitchFamily="34" charset="0"/>
              <a:buChar char="#"/>
            </a:pPr>
            <a:r>
              <a:rPr lang="en-US" sz="1500" b="1" i="1" dirty="0">
                <a:solidFill>
                  <a:srgbClr val="00B050"/>
                </a:solidFill>
              </a:rPr>
              <a:t>PET/MR tech design and development</a:t>
            </a:r>
            <a:endParaRPr lang="en-US" sz="1500" b="1" i="1" dirty="0">
              <a:solidFill>
                <a:schemeClr val="tx1">
                  <a:lumMod val="75000"/>
                  <a:lumOff val="25000"/>
                </a:schemeClr>
              </a:solidFill>
            </a:endParaRPr>
          </a:p>
          <a:p>
            <a:endParaRPr lang="en-US" sz="1500" dirty="0">
              <a:solidFill>
                <a:schemeClr val="tx1">
                  <a:lumMod val="75000"/>
                  <a:lumOff val="25000"/>
                </a:schemeClr>
              </a:solidFill>
            </a:endParaRPr>
          </a:p>
        </p:txBody>
      </p:sp>
      <p:sp>
        <p:nvSpPr>
          <p:cNvPr id="18" name="TextBox 17">
            <a:extLst>
              <a:ext uri="{FF2B5EF4-FFF2-40B4-BE49-F238E27FC236}">
                <a16:creationId xmlns:a16="http://schemas.microsoft.com/office/drawing/2014/main" id="{48F612E3-5634-434F-AEFC-196036D93A6B}"/>
              </a:ext>
            </a:extLst>
          </p:cNvPr>
          <p:cNvSpPr txBox="1"/>
          <p:nvPr/>
        </p:nvSpPr>
        <p:spPr>
          <a:xfrm>
            <a:off x="9906000" y="3003604"/>
            <a:ext cx="604264" cy="246526"/>
          </a:xfrm>
          <a:prstGeom prst="rect">
            <a:avLst/>
          </a:prstGeom>
          <a:solidFill>
            <a:schemeClr val="bg1"/>
          </a:solidFill>
          <a:ln>
            <a:solidFill>
              <a:schemeClr val="tx1"/>
            </a:solidFill>
          </a:ln>
        </p:spPr>
        <p:txBody>
          <a:bodyPr wrap="none" lIns="0" tIns="0" rIns="0" bIns="0" rtlCol="0">
            <a:noAutofit/>
          </a:bodyPr>
          <a:lstStyle/>
          <a:p>
            <a:pPr algn="ctr">
              <a:spcBef>
                <a:spcPts val="900"/>
              </a:spcBef>
            </a:pPr>
            <a:r>
              <a:rPr lang="it-IT" sz="1500" b="1" dirty="0">
                <a:solidFill>
                  <a:schemeClr val="tx1">
                    <a:lumMod val="75000"/>
                    <a:lumOff val="25000"/>
                  </a:schemeClr>
                </a:solidFill>
              </a:rPr>
              <a:t>Pisa</a:t>
            </a:r>
            <a:endParaRPr lang="en-US" sz="1500" b="1" dirty="0">
              <a:solidFill>
                <a:schemeClr val="tx1">
                  <a:lumMod val="75000"/>
                  <a:lumOff val="25000"/>
                </a:schemeClr>
              </a:solidFill>
            </a:endParaRPr>
          </a:p>
        </p:txBody>
      </p:sp>
      <p:sp>
        <p:nvSpPr>
          <p:cNvPr id="19" name="Oval 18">
            <a:extLst>
              <a:ext uri="{FF2B5EF4-FFF2-40B4-BE49-F238E27FC236}">
                <a16:creationId xmlns:a16="http://schemas.microsoft.com/office/drawing/2014/main" id="{4D18B4E2-E12E-43A9-8512-1A47A182CA97}"/>
              </a:ext>
            </a:extLst>
          </p:cNvPr>
          <p:cNvSpPr/>
          <p:nvPr/>
        </p:nvSpPr>
        <p:spPr>
          <a:xfrm>
            <a:off x="10405407" y="2948162"/>
            <a:ext cx="163632" cy="163632"/>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8" name="TextBox 27">
            <a:extLst>
              <a:ext uri="{FF2B5EF4-FFF2-40B4-BE49-F238E27FC236}">
                <a16:creationId xmlns:a16="http://schemas.microsoft.com/office/drawing/2014/main" id="{AB1E7FC9-208A-4DFF-9CDA-A1837E901035}"/>
              </a:ext>
            </a:extLst>
          </p:cNvPr>
          <p:cNvSpPr txBox="1"/>
          <p:nvPr/>
        </p:nvSpPr>
        <p:spPr>
          <a:xfrm>
            <a:off x="6412291" y="3047854"/>
            <a:ext cx="734088" cy="246526"/>
          </a:xfrm>
          <a:prstGeom prst="rect">
            <a:avLst/>
          </a:prstGeom>
          <a:solidFill>
            <a:schemeClr val="bg1"/>
          </a:solidFill>
          <a:ln>
            <a:solidFill>
              <a:schemeClr val="tx1"/>
            </a:solidFill>
          </a:ln>
        </p:spPr>
        <p:txBody>
          <a:bodyPr wrap="none" lIns="0" tIns="0" rIns="0" bIns="0" rtlCol="0">
            <a:noAutofit/>
          </a:bodyPr>
          <a:lstStyle/>
          <a:p>
            <a:pPr algn="ctr">
              <a:spcBef>
                <a:spcPts val="900"/>
              </a:spcBef>
            </a:pPr>
            <a:r>
              <a:rPr lang="it-IT" sz="1500" b="1" dirty="0">
                <a:solidFill>
                  <a:schemeClr val="tx1">
                    <a:lumMod val="75000"/>
                    <a:lumOff val="25000"/>
                  </a:schemeClr>
                </a:solidFill>
              </a:rPr>
              <a:t>Boston</a:t>
            </a:r>
            <a:endParaRPr lang="en-US" sz="1500" b="1" dirty="0">
              <a:solidFill>
                <a:schemeClr val="tx1">
                  <a:lumMod val="75000"/>
                  <a:lumOff val="25000"/>
                </a:schemeClr>
              </a:solidFill>
            </a:endParaRPr>
          </a:p>
        </p:txBody>
      </p:sp>
      <p:pic>
        <p:nvPicPr>
          <p:cNvPr id="1032" name="Picture 8" descr="Image result for martinos center">
            <a:extLst>
              <a:ext uri="{FF2B5EF4-FFF2-40B4-BE49-F238E27FC236}">
                <a16:creationId xmlns:a16="http://schemas.microsoft.com/office/drawing/2014/main" id="{CC34EA32-2C65-49BA-9DD9-E5361815543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86623" y="3142458"/>
            <a:ext cx="896737" cy="896737"/>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FE094FA2-4864-41E7-B0D9-428EBFA7357E}"/>
              </a:ext>
            </a:extLst>
          </p:cNvPr>
          <p:cNvSpPr/>
          <p:nvPr/>
        </p:nvSpPr>
        <p:spPr>
          <a:xfrm>
            <a:off x="7058659" y="2985432"/>
            <a:ext cx="163632" cy="163632"/>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55114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4" y="1587037"/>
            <a:ext cx="8903525" cy="4351338"/>
          </a:xfrm>
        </p:spPr>
        <p:txBody>
          <a:bodyPr/>
          <a:lstStyle/>
          <a:p>
            <a:r>
              <a:rPr lang="it-IT" b="1" dirty="0">
                <a:solidFill>
                  <a:srgbClr val="DB0775"/>
                </a:solidFill>
              </a:rPr>
              <a:t>Scalar</a:t>
            </a:r>
          </a:p>
          <a:p>
            <a:pPr>
              <a:spcBef>
                <a:spcPts val="600"/>
              </a:spcBef>
            </a:pPr>
            <a:r>
              <a:rPr lang="it-IT" sz="1600" dirty="0">
                <a:latin typeface="Courier New" panose="02070309020205020404" pitchFamily="49" charset="0"/>
                <a:cs typeface="Courier New" panose="02070309020205020404" pitchFamily="49" charset="0"/>
              </a:rPr>
              <a:t>&gt;&gt; s = 5; </a:t>
            </a:r>
            <a:r>
              <a:rPr lang="it-IT" sz="1600" i="1" dirty="0">
                <a:solidFill>
                  <a:srgbClr val="00B050"/>
                </a:solidFill>
                <a:latin typeface="Courier New" panose="02070309020205020404" pitchFamily="49" charset="0"/>
                <a:cs typeface="Courier New" panose="02070309020205020404" pitchFamily="49" charset="0"/>
              </a:rPr>
              <a:t>% no </a:t>
            </a:r>
            <a:r>
              <a:rPr lang="it-IT" sz="1600" i="1" dirty="0" err="1">
                <a:solidFill>
                  <a:srgbClr val="00B050"/>
                </a:solidFill>
                <a:latin typeface="Courier New" panose="02070309020205020404" pitchFamily="49" charset="0"/>
                <a:cs typeface="Courier New" panose="02070309020205020404" pitchFamily="49" charset="0"/>
              </a:rPr>
              <a:t>need</a:t>
            </a:r>
            <a:r>
              <a:rPr lang="it-IT" sz="1600" i="1" dirty="0">
                <a:solidFill>
                  <a:srgbClr val="00B050"/>
                </a:solidFill>
                <a:latin typeface="Courier New" panose="02070309020205020404" pitchFamily="49" charset="0"/>
                <a:cs typeface="Courier New" panose="02070309020205020404" pitchFamily="49" charset="0"/>
              </a:rPr>
              <a:t> to </a:t>
            </a:r>
            <a:r>
              <a:rPr lang="it-IT" sz="1600" i="1" dirty="0" err="1">
                <a:solidFill>
                  <a:srgbClr val="00B050"/>
                </a:solidFill>
                <a:latin typeface="Courier New" panose="02070309020205020404" pitchFamily="49" charset="0"/>
                <a:cs typeface="Courier New" panose="02070309020205020404" pitchFamily="49" charset="0"/>
              </a:rPr>
              <a:t>specify</a:t>
            </a:r>
            <a:r>
              <a:rPr lang="it-IT" sz="1600" i="1" dirty="0">
                <a:solidFill>
                  <a:srgbClr val="00B050"/>
                </a:solidFill>
                <a:latin typeface="Courier New" panose="02070309020205020404" pitchFamily="49" charset="0"/>
                <a:cs typeface="Courier New" panose="02070309020205020404" pitchFamily="49" charset="0"/>
              </a:rPr>
              <a:t> data </a:t>
            </a:r>
            <a:r>
              <a:rPr lang="it-IT" sz="1600" i="1" dirty="0" err="1">
                <a:solidFill>
                  <a:srgbClr val="00B050"/>
                </a:solidFill>
                <a:latin typeface="Courier New" panose="02070309020205020404" pitchFamily="49" charset="0"/>
                <a:cs typeface="Courier New" panose="02070309020205020404" pitchFamily="49" charset="0"/>
              </a:rPr>
              <a:t>type</a:t>
            </a:r>
            <a:r>
              <a:rPr lang="it-IT" sz="1600" i="1" dirty="0">
                <a:solidFill>
                  <a:srgbClr val="00B050"/>
                </a:solidFill>
                <a:latin typeface="Courier New" panose="02070309020205020404" pitchFamily="49" charset="0"/>
                <a:cs typeface="Courier New" panose="02070309020205020404" pitchFamily="49" charset="0"/>
              </a:rPr>
              <a:t> (</a:t>
            </a:r>
            <a:r>
              <a:rPr lang="it-IT" sz="1600" i="1" u="sng" dirty="0">
                <a:solidFill>
                  <a:srgbClr val="00B050"/>
                </a:solidFill>
                <a:latin typeface="Courier New" panose="02070309020205020404" pitchFamily="49" charset="0"/>
                <a:cs typeface="Courier New" panose="02070309020205020404" pitchFamily="49" charset="0"/>
              </a:rPr>
              <a:t>default </a:t>
            </a:r>
            <a:r>
              <a:rPr lang="it-IT" sz="1600" i="1" u="sng" dirty="0" err="1">
                <a:solidFill>
                  <a:srgbClr val="00B050"/>
                </a:solidFill>
                <a:latin typeface="Courier New" panose="02070309020205020404" pitchFamily="49" charset="0"/>
                <a:cs typeface="Courier New" panose="02070309020205020404" pitchFamily="49" charset="0"/>
              </a:rPr>
              <a:t>is</a:t>
            </a:r>
            <a:r>
              <a:rPr lang="it-IT" sz="1600" i="1" u="sng" dirty="0">
                <a:solidFill>
                  <a:srgbClr val="00B050"/>
                </a:solidFill>
                <a:latin typeface="Courier New" panose="02070309020205020404" pitchFamily="49" charset="0"/>
                <a:cs typeface="Courier New" panose="02070309020205020404" pitchFamily="49" charset="0"/>
              </a:rPr>
              <a:t> </a:t>
            </a:r>
            <a:r>
              <a:rPr lang="it-IT" sz="1600" b="1" u="sng" dirty="0">
                <a:solidFill>
                  <a:srgbClr val="00B050"/>
                </a:solidFill>
                <a:latin typeface="Courier New" panose="02070309020205020404" pitchFamily="49" charset="0"/>
                <a:cs typeface="Courier New" panose="02070309020205020404" pitchFamily="49" charset="0"/>
              </a:rPr>
              <a:t>double</a:t>
            </a:r>
            <a:r>
              <a:rPr lang="it-IT" sz="1600" dirty="0">
                <a:solidFill>
                  <a:srgbClr val="00B050"/>
                </a:solidFill>
                <a:latin typeface="Courier New" panose="02070309020205020404" pitchFamily="49" charset="0"/>
                <a:cs typeface="Courier New" panose="02070309020205020404" pitchFamily="49" charset="0"/>
              </a:rPr>
              <a:t>)</a:t>
            </a:r>
          </a:p>
          <a:p>
            <a:pPr>
              <a:spcBef>
                <a:spcPts val="600"/>
              </a:spcBef>
            </a:pPr>
            <a:endParaRPr lang="it-IT" sz="1600" dirty="0">
              <a:latin typeface="Courier New" panose="02070309020205020404" pitchFamily="49" charset="0"/>
              <a:cs typeface="Courier New" panose="02070309020205020404" pitchFamily="49" charset="0"/>
            </a:endParaRPr>
          </a:p>
          <a:p>
            <a:r>
              <a:rPr lang="it-IT" b="1" dirty="0" err="1">
                <a:solidFill>
                  <a:srgbClr val="DB0775"/>
                </a:solidFill>
              </a:rPr>
              <a:t>Vector</a:t>
            </a:r>
            <a:endParaRPr lang="it-IT" b="1" dirty="0">
              <a:solidFill>
                <a:srgbClr val="DB0775"/>
              </a:solidFill>
            </a:endParaRPr>
          </a:p>
          <a:p>
            <a:pPr>
              <a:spcBef>
                <a:spcPts val="600"/>
              </a:spcBef>
            </a:pPr>
            <a:r>
              <a:rPr lang="it-IT" sz="1600" dirty="0">
                <a:latin typeface="Courier New" panose="02070309020205020404" pitchFamily="49" charset="0"/>
                <a:cs typeface="Courier New" panose="02070309020205020404" pitchFamily="49" charset="0"/>
              </a:rPr>
              <a:t>&gt;&gt; a = [1</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2</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row</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b = [4</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5</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6];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column</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r>
              <a:rPr lang="it-IT" b="1" dirty="0">
                <a:solidFill>
                  <a:srgbClr val="DB0775"/>
                </a:solidFill>
              </a:rPr>
              <a:t>Matrix</a:t>
            </a:r>
          </a:p>
          <a:p>
            <a:pPr>
              <a:spcBef>
                <a:spcPts val="600"/>
              </a:spcBef>
            </a:pPr>
            <a:r>
              <a:rPr lang="it-IT" sz="1600" dirty="0">
                <a:latin typeface="Courier New" panose="02070309020205020404" pitchFamily="49" charset="0"/>
                <a:cs typeface="Courier New" panose="02070309020205020404" pitchFamily="49" charset="0"/>
              </a:rPr>
              <a:t>&gt;&gt; A = [1, 2, 3 </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4, 5, 6 </a:t>
            </a:r>
            <a:r>
              <a:rPr lang="it-IT" sz="1600" b="1" dirty="0">
                <a:solidFill>
                  <a:srgbClr val="DB0775"/>
                </a:solidFill>
                <a:latin typeface="Courier New" panose="02070309020205020404" pitchFamily="49" charset="0"/>
                <a:cs typeface="Courier New" panose="02070309020205020404" pitchFamily="49" charset="0"/>
              </a:rPr>
              <a:t>; </a:t>
            </a:r>
            <a:r>
              <a:rPr lang="it-IT" sz="1600" dirty="0">
                <a:latin typeface="Courier New" panose="02070309020205020404" pitchFamily="49" charset="0"/>
                <a:cs typeface="Courier New" panose="02070309020205020404" pitchFamily="49" charset="0"/>
              </a:rPr>
              <a:t>7, 8, 9];    </a:t>
            </a:r>
            <a:r>
              <a:rPr lang="it-IT" sz="1600" i="1" dirty="0">
                <a:solidFill>
                  <a:srgbClr val="00B050"/>
                </a:solidFill>
                <a:latin typeface="Courier New" panose="02070309020205020404" pitchFamily="49" charset="0"/>
                <a:cs typeface="Courier New" panose="02070309020205020404" pitchFamily="49" charset="0"/>
              </a:rPr>
              <a:t>% 3 x 3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endParaRPr>
          </a:p>
          <a:p>
            <a:pPr>
              <a:spcBef>
                <a:spcPts val="600"/>
              </a:spcBef>
            </a:pPr>
            <a:r>
              <a:rPr lang="en-US" dirty="0"/>
              <a:t>Use percent (%) sign to start a comment (everything after it </a:t>
            </a:r>
            <a:r>
              <a:rPr lang="en-US" b="1" u="sng" dirty="0"/>
              <a:t>IS NOT </a:t>
            </a:r>
            <a:r>
              <a:rPr lang="en-US" dirty="0"/>
              <a:t>code)</a:t>
            </a:r>
          </a:p>
          <a:p>
            <a:pPr>
              <a:spcBef>
                <a:spcPts val="600"/>
              </a:spcBef>
            </a:pPr>
            <a:r>
              <a:rPr lang="en-US" dirty="0"/>
              <a:t>Suppress (interactive console) output by adding a </a:t>
            </a:r>
            <a:r>
              <a:rPr lang="en-US" b="1" dirty="0"/>
              <a:t>semicolon</a:t>
            </a:r>
            <a:r>
              <a:rPr lang="en-US" dirty="0"/>
              <a:t> (;) at the end of each line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20</a:t>
            </a:fld>
            <a:endParaRPr lang="en-US" dirty="0"/>
          </a:p>
        </p:txBody>
      </p:sp>
      <p:pic>
        <p:nvPicPr>
          <p:cNvPr id="11" name="Picture 10">
            <a:extLst>
              <a:ext uri="{FF2B5EF4-FFF2-40B4-BE49-F238E27FC236}">
                <a16:creationId xmlns:a16="http://schemas.microsoft.com/office/drawing/2014/main" id="{7E43AE8A-CB35-4EA2-9882-7FE1E59C0D5A}"/>
              </a:ext>
            </a:extLst>
          </p:cNvPr>
          <p:cNvPicPr>
            <a:picLocks noChangeAspect="1"/>
          </p:cNvPicPr>
          <p:nvPr/>
        </p:nvPicPr>
        <p:blipFill rotWithShape="1">
          <a:blip r:embed="rId3"/>
          <a:srcRect l="2875"/>
          <a:stretch/>
        </p:blipFill>
        <p:spPr>
          <a:xfrm>
            <a:off x="8623005" y="3265404"/>
            <a:ext cx="2709258" cy="1614949"/>
          </a:xfrm>
          <a:prstGeom prst="rect">
            <a:avLst/>
          </a:prstGeom>
        </p:spPr>
      </p:pic>
    </p:spTree>
    <p:extLst>
      <p:ext uri="{BB962C8B-B14F-4D97-AF65-F5344CB8AC3E}">
        <p14:creationId xmlns:p14="http://schemas.microsoft.com/office/powerpoint/2010/main" val="189844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4" y="1587037"/>
            <a:ext cx="8903525" cy="4351338"/>
          </a:xfrm>
        </p:spPr>
        <p:txBody>
          <a:bodyPr/>
          <a:lstStyle/>
          <a:p>
            <a:r>
              <a:rPr lang="it-IT" b="1" dirty="0">
                <a:solidFill>
                  <a:srgbClr val="DB0775"/>
                </a:solidFill>
              </a:rPr>
              <a:t>Scalar</a:t>
            </a:r>
          </a:p>
          <a:p>
            <a:pPr>
              <a:spcBef>
                <a:spcPts val="600"/>
              </a:spcBef>
            </a:pPr>
            <a:r>
              <a:rPr lang="it-IT" sz="1600" dirty="0">
                <a:latin typeface="Courier New" panose="02070309020205020404" pitchFamily="49" charset="0"/>
                <a:cs typeface="Courier New" panose="02070309020205020404" pitchFamily="49" charset="0"/>
              </a:rPr>
              <a:t>&gt;&gt; s = 5; </a:t>
            </a:r>
            <a:r>
              <a:rPr lang="it-IT" sz="1600" i="1" dirty="0">
                <a:solidFill>
                  <a:srgbClr val="00B050"/>
                </a:solidFill>
                <a:latin typeface="Courier New" panose="02070309020205020404" pitchFamily="49" charset="0"/>
                <a:cs typeface="Courier New" panose="02070309020205020404" pitchFamily="49" charset="0"/>
              </a:rPr>
              <a:t>% no </a:t>
            </a:r>
            <a:r>
              <a:rPr lang="it-IT" sz="1600" i="1" dirty="0" err="1">
                <a:solidFill>
                  <a:srgbClr val="00B050"/>
                </a:solidFill>
                <a:latin typeface="Courier New" panose="02070309020205020404" pitchFamily="49" charset="0"/>
                <a:cs typeface="Courier New" panose="02070309020205020404" pitchFamily="49" charset="0"/>
              </a:rPr>
              <a:t>need</a:t>
            </a:r>
            <a:r>
              <a:rPr lang="it-IT" sz="1600" i="1" dirty="0">
                <a:solidFill>
                  <a:srgbClr val="00B050"/>
                </a:solidFill>
                <a:latin typeface="Courier New" panose="02070309020205020404" pitchFamily="49" charset="0"/>
                <a:cs typeface="Courier New" panose="02070309020205020404" pitchFamily="49" charset="0"/>
              </a:rPr>
              <a:t> to </a:t>
            </a:r>
            <a:r>
              <a:rPr lang="it-IT" sz="1600" i="1" dirty="0" err="1">
                <a:solidFill>
                  <a:srgbClr val="00B050"/>
                </a:solidFill>
                <a:latin typeface="Courier New" panose="02070309020205020404" pitchFamily="49" charset="0"/>
                <a:cs typeface="Courier New" panose="02070309020205020404" pitchFamily="49" charset="0"/>
              </a:rPr>
              <a:t>specify</a:t>
            </a:r>
            <a:r>
              <a:rPr lang="it-IT" sz="1600" i="1" dirty="0">
                <a:solidFill>
                  <a:srgbClr val="00B050"/>
                </a:solidFill>
                <a:latin typeface="Courier New" panose="02070309020205020404" pitchFamily="49" charset="0"/>
                <a:cs typeface="Courier New" panose="02070309020205020404" pitchFamily="49" charset="0"/>
              </a:rPr>
              <a:t> data </a:t>
            </a:r>
            <a:r>
              <a:rPr lang="it-IT" sz="1600" i="1" dirty="0" err="1">
                <a:solidFill>
                  <a:srgbClr val="00B050"/>
                </a:solidFill>
                <a:latin typeface="Courier New" panose="02070309020205020404" pitchFamily="49" charset="0"/>
                <a:cs typeface="Courier New" panose="02070309020205020404" pitchFamily="49" charset="0"/>
              </a:rPr>
              <a:t>type</a:t>
            </a:r>
            <a:r>
              <a:rPr lang="it-IT" sz="1600" i="1" dirty="0">
                <a:solidFill>
                  <a:srgbClr val="00B050"/>
                </a:solidFill>
                <a:latin typeface="Courier New" panose="02070309020205020404" pitchFamily="49" charset="0"/>
                <a:cs typeface="Courier New" panose="02070309020205020404" pitchFamily="49" charset="0"/>
              </a:rPr>
              <a:t> (</a:t>
            </a:r>
            <a:r>
              <a:rPr lang="it-IT" sz="1600" i="1" u="sng" dirty="0">
                <a:solidFill>
                  <a:srgbClr val="00B050"/>
                </a:solidFill>
                <a:latin typeface="Courier New" panose="02070309020205020404" pitchFamily="49" charset="0"/>
                <a:cs typeface="Courier New" panose="02070309020205020404" pitchFamily="49" charset="0"/>
              </a:rPr>
              <a:t>default </a:t>
            </a:r>
            <a:r>
              <a:rPr lang="it-IT" sz="1600" i="1" u="sng" dirty="0" err="1">
                <a:solidFill>
                  <a:srgbClr val="00B050"/>
                </a:solidFill>
                <a:latin typeface="Courier New" panose="02070309020205020404" pitchFamily="49" charset="0"/>
                <a:cs typeface="Courier New" panose="02070309020205020404" pitchFamily="49" charset="0"/>
              </a:rPr>
              <a:t>is</a:t>
            </a:r>
            <a:r>
              <a:rPr lang="it-IT" sz="1600" i="1" u="sng" dirty="0">
                <a:solidFill>
                  <a:srgbClr val="00B050"/>
                </a:solidFill>
                <a:latin typeface="Courier New" panose="02070309020205020404" pitchFamily="49" charset="0"/>
                <a:cs typeface="Courier New" panose="02070309020205020404" pitchFamily="49" charset="0"/>
              </a:rPr>
              <a:t> </a:t>
            </a:r>
            <a:r>
              <a:rPr lang="it-IT" sz="1600" b="1" u="sng" dirty="0">
                <a:solidFill>
                  <a:srgbClr val="00B050"/>
                </a:solidFill>
                <a:latin typeface="Courier New" panose="02070309020205020404" pitchFamily="49" charset="0"/>
                <a:cs typeface="Courier New" panose="02070309020205020404" pitchFamily="49" charset="0"/>
              </a:rPr>
              <a:t>double</a:t>
            </a:r>
            <a:r>
              <a:rPr lang="it-IT" sz="1600" dirty="0">
                <a:solidFill>
                  <a:srgbClr val="00B050"/>
                </a:solidFill>
                <a:latin typeface="Courier New" panose="02070309020205020404" pitchFamily="49" charset="0"/>
                <a:cs typeface="Courier New" panose="02070309020205020404" pitchFamily="49" charset="0"/>
              </a:rPr>
              <a:t>)</a:t>
            </a:r>
          </a:p>
          <a:p>
            <a:pPr>
              <a:spcBef>
                <a:spcPts val="600"/>
              </a:spcBef>
            </a:pPr>
            <a:endParaRPr lang="it-IT" sz="1600" dirty="0">
              <a:latin typeface="Courier New" panose="02070309020205020404" pitchFamily="49" charset="0"/>
              <a:cs typeface="Courier New" panose="02070309020205020404" pitchFamily="49" charset="0"/>
            </a:endParaRPr>
          </a:p>
          <a:p>
            <a:r>
              <a:rPr lang="it-IT" b="1" dirty="0" err="1">
                <a:solidFill>
                  <a:srgbClr val="DB0775"/>
                </a:solidFill>
              </a:rPr>
              <a:t>Vector</a:t>
            </a:r>
            <a:endParaRPr lang="it-IT" b="1" dirty="0">
              <a:solidFill>
                <a:srgbClr val="DB0775"/>
              </a:solidFill>
            </a:endParaRPr>
          </a:p>
          <a:p>
            <a:pPr>
              <a:spcBef>
                <a:spcPts val="600"/>
              </a:spcBef>
            </a:pPr>
            <a:r>
              <a:rPr lang="it-IT" sz="1600" dirty="0">
                <a:latin typeface="Courier New" panose="02070309020205020404" pitchFamily="49" charset="0"/>
                <a:cs typeface="Courier New" panose="02070309020205020404" pitchFamily="49" charset="0"/>
              </a:rPr>
              <a:t>&gt;&gt; a = [1</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2</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row</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b = [4</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5</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6];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column</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r>
              <a:rPr lang="it-IT" b="1" dirty="0">
                <a:solidFill>
                  <a:srgbClr val="DB0775"/>
                </a:solidFill>
              </a:rPr>
              <a:t>Matrix</a:t>
            </a:r>
          </a:p>
          <a:p>
            <a:pPr>
              <a:spcBef>
                <a:spcPts val="600"/>
              </a:spcBef>
            </a:pPr>
            <a:r>
              <a:rPr lang="it-IT" sz="1600" dirty="0">
                <a:latin typeface="Courier New" panose="02070309020205020404" pitchFamily="49" charset="0"/>
                <a:cs typeface="Courier New" panose="02070309020205020404" pitchFamily="49" charset="0"/>
              </a:rPr>
              <a:t>&gt;&gt; A = [1, 2, 3 </a:t>
            </a:r>
            <a:r>
              <a:rPr lang="it-IT" sz="1600" b="1" dirty="0">
                <a:solidFill>
                  <a:srgbClr val="DB0775"/>
                </a:solidFill>
                <a:latin typeface="Courier New" panose="02070309020205020404" pitchFamily="49" charset="0"/>
                <a:cs typeface="Courier New" panose="02070309020205020404" pitchFamily="49" charset="0"/>
              </a:rPr>
              <a:t>;</a:t>
            </a:r>
            <a:r>
              <a:rPr lang="it-IT" sz="1600" dirty="0">
                <a:latin typeface="Courier New" panose="02070309020205020404" pitchFamily="49" charset="0"/>
                <a:cs typeface="Courier New" panose="02070309020205020404" pitchFamily="49" charset="0"/>
              </a:rPr>
              <a:t> 4, 5, 6 </a:t>
            </a:r>
            <a:r>
              <a:rPr lang="it-IT" sz="1600" b="1" dirty="0">
                <a:solidFill>
                  <a:srgbClr val="DB0775"/>
                </a:solidFill>
                <a:latin typeface="Courier New" panose="02070309020205020404" pitchFamily="49" charset="0"/>
                <a:cs typeface="Courier New" panose="02070309020205020404" pitchFamily="49" charset="0"/>
              </a:rPr>
              <a:t>; </a:t>
            </a:r>
            <a:r>
              <a:rPr lang="it-IT" sz="1600" dirty="0">
                <a:latin typeface="Courier New" panose="02070309020205020404" pitchFamily="49" charset="0"/>
                <a:cs typeface="Courier New" panose="02070309020205020404" pitchFamily="49" charset="0"/>
              </a:rPr>
              <a:t>7, 8, 9];    </a:t>
            </a:r>
            <a:r>
              <a:rPr lang="it-IT" sz="1600" i="1" dirty="0">
                <a:solidFill>
                  <a:srgbClr val="00B050"/>
                </a:solidFill>
                <a:latin typeface="Courier New" panose="02070309020205020404" pitchFamily="49" charset="0"/>
                <a:cs typeface="Courier New" panose="02070309020205020404" pitchFamily="49" charset="0"/>
              </a:rPr>
              <a:t>% 3 x 3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endParaRPr>
          </a:p>
          <a:p>
            <a:pPr>
              <a:spcBef>
                <a:spcPts val="600"/>
              </a:spcBef>
            </a:pPr>
            <a:r>
              <a:rPr lang="en-US" dirty="0"/>
              <a:t>Use percent (%) sign to start a comment (everything after it </a:t>
            </a:r>
            <a:r>
              <a:rPr lang="en-US" b="1" u="sng" dirty="0"/>
              <a:t>IS NOT </a:t>
            </a:r>
            <a:r>
              <a:rPr lang="en-US" dirty="0"/>
              <a:t>code)</a:t>
            </a:r>
          </a:p>
          <a:p>
            <a:pPr>
              <a:spcBef>
                <a:spcPts val="600"/>
              </a:spcBef>
            </a:pPr>
            <a:r>
              <a:rPr lang="en-US" dirty="0"/>
              <a:t>Suppress (interactive console) output by adding a </a:t>
            </a:r>
            <a:r>
              <a:rPr lang="en-US" b="1" dirty="0"/>
              <a:t>semicolon</a:t>
            </a:r>
            <a:r>
              <a:rPr lang="en-US" dirty="0"/>
              <a:t> (;) at the end of each line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21</a:t>
            </a:fld>
            <a:endParaRPr lang="en-US" dirty="0"/>
          </a:p>
        </p:txBody>
      </p:sp>
      <p:pic>
        <p:nvPicPr>
          <p:cNvPr id="3" name="Picture 2">
            <a:extLst>
              <a:ext uri="{FF2B5EF4-FFF2-40B4-BE49-F238E27FC236}">
                <a16:creationId xmlns:a16="http://schemas.microsoft.com/office/drawing/2014/main" id="{C031A175-0EA0-440A-BB11-C764E6980197}"/>
              </a:ext>
            </a:extLst>
          </p:cNvPr>
          <p:cNvPicPr>
            <a:picLocks noChangeAspect="1"/>
          </p:cNvPicPr>
          <p:nvPr/>
        </p:nvPicPr>
        <p:blipFill>
          <a:blip r:embed="rId3"/>
          <a:stretch>
            <a:fillRect/>
          </a:stretch>
        </p:blipFill>
        <p:spPr>
          <a:xfrm>
            <a:off x="7714319" y="2549915"/>
            <a:ext cx="3604024" cy="1915760"/>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9C509F66-4B28-4549-BD87-8F63EF067352}"/>
              </a:ext>
            </a:extLst>
          </p:cNvPr>
          <p:cNvCxnSpPr>
            <a:cxnSpLocks/>
          </p:cNvCxnSpPr>
          <p:nvPr/>
        </p:nvCxnSpPr>
        <p:spPr>
          <a:xfrm>
            <a:off x="11217349" y="1935129"/>
            <a:ext cx="0" cy="584791"/>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64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p:txBody>
          <a:bodyPr/>
          <a:lstStyle/>
          <a:p>
            <a:endParaRPr lang="it-IT" sz="1600" b="1" dirty="0">
              <a:solidFill>
                <a:srgbClr val="DB0775"/>
              </a:solidFill>
              <a:latin typeface="Courier New" panose="02070309020205020404" pitchFamily="49" charset="0"/>
              <a:cs typeface="Courier New" panose="02070309020205020404" pitchFamily="49" charset="0"/>
            </a:endParaRPr>
          </a:p>
          <a:p>
            <a:endParaRPr lang="it-IT" sz="1600" b="1" dirty="0">
              <a:solidFill>
                <a:srgbClr val="DB0775"/>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zeros</a:t>
            </a:r>
            <a:r>
              <a:rPr lang="it-IT" sz="1600" dirty="0">
                <a:latin typeface="Courier New" panose="02070309020205020404" pitchFamily="49" charset="0"/>
                <a:cs typeface="Courier New" panose="02070309020205020404" pitchFamily="49" charset="0"/>
              </a:rPr>
              <a:t>(5,3);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All</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zeros</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ones</a:t>
            </a:r>
            <a:r>
              <a:rPr lang="it-IT" sz="1600" dirty="0">
                <a:latin typeface="Courier New" panose="02070309020205020404" pitchFamily="49" charset="0"/>
                <a:cs typeface="Courier New" panose="02070309020205020404" pitchFamily="49" charset="0"/>
              </a:rPr>
              <a:t>(8,5);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All</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ones</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eye</a:t>
            </a:r>
            <a:r>
              <a:rPr lang="it-IT" sz="1600" dirty="0">
                <a:latin typeface="Courier New" panose="02070309020205020404" pitchFamily="49" charset="0"/>
                <a:cs typeface="Courier New" panose="02070309020205020404" pitchFamily="49" charset="0"/>
              </a:rPr>
              <a:t>(5);      </a:t>
            </a:r>
            <a:r>
              <a:rPr lang="it-IT" sz="1600" i="1" dirty="0">
                <a:solidFill>
                  <a:srgbClr val="00B050"/>
                </a:solidFill>
                <a:latin typeface="Courier New" panose="02070309020205020404" pitchFamily="49" charset="0"/>
                <a:cs typeface="Courier New" panose="02070309020205020404" pitchFamily="49" charset="0"/>
              </a:rPr>
              <a:t>% Identity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rand(3,9);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Uniformly</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distributed</a:t>
            </a:r>
            <a:r>
              <a:rPr lang="it-IT" sz="1600" i="1" dirty="0">
                <a:solidFill>
                  <a:srgbClr val="00B050"/>
                </a:solidFill>
                <a:latin typeface="Courier New" panose="02070309020205020404" pitchFamily="49" charset="0"/>
                <a:cs typeface="Courier New" panose="02070309020205020404" pitchFamily="49" charset="0"/>
              </a:rPr>
              <a:t> random </a:t>
            </a:r>
            <a:r>
              <a:rPr lang="it-IT" sz="1600" i="1" dirty="0" err="1">
                <a:solidFill>
                  <a:srgbClr val="00B050"/>
                </a:solidFill>
                <a:latin typeface="Courier New" panose="02070309020205020404" pitchFamily="49" charset="0"/>
                <a:cs typeface="Courier New" panose="02070309020205020404" pitchFamily="49" charset="0"/>
              </a:rPr>
              <a:t>numbers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between</a:t>
            </a:r>
            <a:r>
              <a:rPr lang="it-IT" sz="1600" i="1" dirty="0">
                <a:solidFill>
                  <a:srgbClr val="00B050"/>
                </a:solidFill>
                <a:latin typeface="Courier New" panose="02070309020205020404" pitchFamily="49" charset="0"/>
                <a:cs typeface="Courier New" panose="02070309020205020404" pitchFamily="49" charset="0"/>
              </a:rPr>
              <a:t> 0 and 1)</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randn</a:t>
            </a:r>
            <a:r>
              <a:rPr lang="it-IT" sz="1600" dirty="0">
                <a:latin typeface="Courier New" panose="02070309020205020404" pitchFamily="49" charset="0"/>
                <a:cs typeface="Courier New" panose="02070309020205020404" pitchFamily="49" charset="0"/>
              </a:rPr>
              <a:t>(10,5);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Normally</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distributed</a:t>
            </a:r>
            <a:r>
              <a:rPr lang="it-IT" sz="1600" i="1" dirty="0">
                <a:solidFill>
                  <a:srgbClr val="00B050"/>
                </a:solidFill>
                <a:latin typeface="Courier New" panose="02070309020205020404" pitchFamily="49" charset="0"/>
                <a:cs typeface="Courier New" panose="02070309020205020404" pitchFamily="49" charset="0"/>
              </a:rPr>
              <a:t> random </a:t>
            </a:r>
            <a:r>
              <a:rPr lang="it-IT" sz="1600" i="1" dirty="0" err="1">
                <a:solidFill>
                  <a:srgbClr val="00B050"/>
                </a:solidFill>
                <a:latin typeface="Courier New" panose="02070309020205020404" pitchFamily="49" charset="0"/>
                <a:cs typeface="Courier New" panose="02070309020205020404" pitchFamily="49" charset="0"/>
              </a:rPr>
              <a:t>numbers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mean</a:t>
            </a:r>
            <a:r>
              <a:rPr lang="it-IT" sz="1600" i="1" dirty="0">
                <a:solidFill>
                  <a:srgbClr val="00B050"/>
                </a:solidFill>
                <a:latin typeface="Courier New" panose="02070309020205020404" pitchFamily="49" charset="0"/>
                <a:cs typeface="Courier New" panose="02070309020205020404" pitchFamily="49" charset="0"/>
              </a:rPr>
              <a:t> 0 and </a:t>
            </a:r>
            <a:r>
              <a:rPr lang="it-IT" sz="1600" i="1" dirty="0" err="1">
                <a:solidFill>
                  <a:srgbClr val="00B050"/>
                </a:solidFill>
                <a:latin typeface="Courier New" panose="02070309020205020404" pitchFamily="49" charset="0"/>
                <a:cs typeface="Courier New" panose="02070309020205020404" pitchFamily="49" charset="0"/>
              </a:rPr>
              <a:t>var</a:t>
            </a:r>
            <a:r>
              <a:rPr lang="it-IT" sz="1600" i="1" dirty="0">
                <a:solidFill>
                  <a:srgbClr val="00B050"/>
                </a:solidFill>
                <a:latin typeface="Courier New" panose="02070309020205020404" pitchFamily="49" charset="0"/>
                <a:cs typeface="Courier New" panose="02070309020205020404" pitchFamily="49" charset="0"/>
              </a:rPr>
              <a:t> 1)</a:t>
            </a:r>
            <a:endParaRPr lang="it-IT" sz="1600" dirty="0">
              <a:latin typeface="Courier New" panose="02070309020205020404" pitchFamily="49" charset="0"/>
              <a:cs typeface="Courier New" panose="02070309020205020404" pitchFamily="49" charset="0"/>
            </a:endParaRPr>
          </a:p>
          <a:p>
            <a:pPr>
              <a:spcBef>
                <a:spcPts val="600"/>
              </a:spcBef>
            </a:pP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22</a:t>
            </a:fld>
            <a:endParaRPr lang="en-US" dirty="0"/>
          </a:p>
        </p:txBody>
      </p:sp>
      <p:sp>
        <p:nvSpPr>
          <p:cNvPr id="3" name="Text Placeholder 2">
            <a:extLst>
              <a:ext uri="{FF2B5EF4-FFF2-40B4-BE49-F238E27FC236}">
                <a16:creationId xmlns:a16="http://schemas.microsoft.com/office/drawing/2014/main" id="{6F7130BD-34AB-47A5-BE8B-7702BDF632E8}"/>
              </a:ext>
            </a:extLst>
          </p:cNvPr>
          <p:cNvSpPr>
            <a:spLocks noGrp="1"/>
          </p:cNvSpPr>
          <p:nvPr>
            <p:ph type="body" sz="quarter" idx="13"/>
          </p:nvPr>
        </p:nvSpPr>
        <p:spPr/>
        <p:txBody>
          <a:bodyPr/>
          <a:lstStyle/>
          <a:p>
            <a:r>
              <a:rPr lang="it-IT" dirty="0" err="1">
                <a:solidFill>
                  <a:srgbClr val="DB0775"/>
                </a:solidFill>
              </a:rPr>
              <a:t>Functions</a:t>
            </a:r>
            <a:r>
              <a:rPr lang="it-IT" dirty="0">
                <a:solidFill>
                  <a:srgbClr val="DB0775"/>
                </a:solidFill>
              </a:rPr>
              <a:t> to create </a:t>
            </a:r>
            <a:r>
              <a:rPr lang="it-IT" dirty="0" err="1">
                <a:solidFill>
                  <a:srgbClr val="DB0775"/>
                </a:solidFill>
              </a:rPr>
              <a:t>matrices</a:t>
            </a:r>
            <a:endParaRPr lang="it-IT" dirty="0">
              <a:solidFill>
                <a:srgbClr val="DB0775"/>
              </a:solidFill>
            </a:endParaRPr>
          </a:p>
          <a:p>
            <a:endParaRPr lang="en-US" dirty="0"/>
          </a:p>
        </p:txBody>
      </p:sp>
    </p:spTree>
    <p:extLst>
      <p:ext uri="{BB962C8B-B14F-4D97-AF65-F5344CB8AC3E}">
        <p14:creationId xmlns:p14="http://schemas.microsoft.com/office/powerpoint/2010/main" val="44646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23</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323165"/>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17" name="Picture 16">
            <a:extLst>
              <a:ext uri="{FF2B5EF4-FFF2-40B4-BE49-F238E27FC236}">
                <a16:creationId xmlns:a16="http://schemas.microsoft.com/office/drawing/2014/main" id="{689A109B-9620-4688-A0AD-F4B5E1598024}"/>
              </a:ext>
            </a:extLst>
          </p:cNvPr>
          <p:cNvPicPr>
            <a:picLocks noChangeAspect="1"/>
          </p:cNvPicPr>
          <p:nvPr/>
        </p:nvPicPr>
        <p:blipFill>
          <a:blip r:embed="rId4"/>
          <a:stretch>
            <a:fillRect/>
          </a:stretch>
        </p:blipFill>
        <p:spPr>
          <a:xfrm>
            <a:off x="8919367" y="3777724"/>
            <a:ext cx="1476178" cy="507153"/>
          </a:xfrm>
          <a:prstGeom prst="rect">
            <a:avLst/>
          </a:prstGeom>
          <a:ln>
            <a:solidFill>
              <a:schemeClr val="tx1"/>
            </a:solidFill>
          </a:ln>
        </p:spPr>
      </p:pic>
      <p:sp>
        <p:nvSpPr>
          <p:cNvPr id="23" name="Oval 22">
            <a:extLst>
              <a:ext uri="{FF2B5EF4-FFF2-40B4-BE49-F238E27FC236}">
                <a16:creationId xmlns:a16="http://schemas.microsoft.com/office/drawing/2014/main" id="{2CE86543-6FA4-4E4F-8F92-51B93593EC7B}"/>
              </a:ext>
            </a:extLst>
          </p:cNvPr>
          <p:cNvSpPr/>
          <p:nvPr/>
        </p:nvSpPr>
        <p:spPr>
          <a:xfrm>
            <a:off x="7172324" y="2169910"/>
            <a:ext cx="333375" cy="297392"/>
          </a:xfrm>
          <a:prstGeom prst="ellipse">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55463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24</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938719"/>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a:p>
            <a:pPr>
              <a:spcBef>
                <a:spcPts val="600"/>
              </a:spcBef>
            </a:pPr>
            <a:r>
              <a:rPr lang="it-IT" sz="1500" dirty="0">
                <a:latin typeface="Courier New" panose="02070309020205020404" pitchFamily="49" charset="0"/>
                <a:cs typeface="Courier New" panose="02070309020205020404" pitchFamily="49" charset="0"/>
              </a:rPr>
              <a:t>&gt;&gt; A(:,1)           </a:t>
            </a:r>
            <a:r>
              <a:rPr lang="it-IT" sz="1500" i="1" dirty="0">
                <a:solidFill>
                  <a:srgbClr val="00B050"/>
                </a:solidFill>
                <a:latin typeface="Courier New" panose="02070309020205020404" pitchFamily="49" charset="0"/>
                <a:cs typeface="Courier New" panose="02070309020205020404" pitchFamily="49" charset="0"/>
              </a:rPr>
              <a:t>% Select the </a:t>
            </a:r>
            <a:r>
              <a:rPr lang="it-IT" sz="1500" i="1" dirty="0" err="1">
                <a:solidFill>
                  <a:srgbClr val="00B050"/>
                </a:solidFill>
                <a:latin typeface="Courier New" panose="02070309020205020404" pitchFamily="49" charset="0"/>
                <a:cs typeface="Courier New" panose="02070309020205020404" pitchFamily="49" charset="0"/>
              </a:rPr>
              <a:t>whole</a:t>
            </a:r>
            <a:r>
              <a:rPr lang="it-IT" sz="1500" i="1" dirty="0">
                <a:solidFill>
                  <a:srgbClr val="00B050"/>
                </a:solidFill>
                <a:latin typeface="Courier New" panose="02070309020205020404" pitchFamily="49" charset="0"/>
                <a:cs typeface="Courier New" panose="02070309020205020404" pitchFamily="49" charset="0"/>
              </a:rPr>
              <a:t> 1°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500" i="1" dirty="0">
              <a:solidFill>
                <a:srgbClr val="00B050"/>
              </a:solidFill>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18" name="Picture 17">
            <a:extLst>
              <a:ext uri="{FF2B5EF4-FFF2-40B4-BE49-F238E27FC236}">
                <a16:creationId xmlns:a16="http://schemas.microsoft.com/office/drawing/2014/main" id="{F9250DA6-9998-40A0-A1BC-9BACC27DF93A}"/>
              </a:ext>
            </a:extLst>
          </p:cNvPr>
          <p:cNvPicPr>
            <a:picLocks noChangeAspect="1"/>
          </p:cNvPicPr>
          <p:nvPr/>
        </p:nvPicPr>
        <p:blipFill>
          <a:blip r:embed="rId4"/>
          <a:stretch>
            <a:fillRect/>
          </a:stretch>
        </p:blipFill>
        <p:spPr>
          <a:xfrm>
            <a:off x="9029340" y="3744993"/>
            <a:ext cx="1403726" cy="1793147"/>
          </a:xfrm>
          <a:prstGeom prst="rect">
            <a:avLst/>
          </a:prstGeom>
          <a:ln>
            <a:solidFill>
              <a:schemeClr val="tx1"/>
            </a:solidFill>
          </a:ln>
        </p:spPr>
      </p:pic>
      <p:sp>
        <p:nvSpPr>
          <p:cNvPr id="9" name="Rectangle 8">
            <a:extLst>
              <a:ext uri="{FF2B5EF4-FFF2-40B4-BE49-F238E27FC236}">
                <a16:creationId xmlns:a16="http://schemas.microsoft.com/office/drawing/2014/main" id="{092AC2C9-D222-4D78-8132-A102E08E0BC0}"/>
              </a:ext>
            </a:extLst>
          </p:cNvPr>
          <p:cNvSpPr/>
          <p:nvPr/>
        </p:nvSpPr>
        <p:spPr>
          <a:xfrm>
            <a:off x="6572250" y="1649723"/>
            <a:ext cx="428626" cy="1751353"/>
          </a:xfrm>
          <a:prstGeom prst="rect">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50263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25</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938719"/>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a:p>
            <a:pPr>
              <a:spcBef>
                <a:spcPts val="600"/>
              </a:spcBef>
            </a:pPr>
            <a:r>
              <a:rPr lang="it-IT" sz="1500" dirty="0">
                <a:latin typeface="Courier New" panose="02070309020205020404" pitchFamily="49" charset="0"/>
                <a:cs typeface="Courier New" panose="02070309020205020404" pitchFamily="49" charset="0"/>
              </a:rPr>
              <a:t>&gt;&gt; A(:,1)           </a:t>
            </a:r>
            <a:r>
              <a:rPr lang="it-IT" sz="1500" i="1" dirty="0">
                <a:solidFill>
                  <a:srgbClr val="00B050"/>
                </a:solidFill>
                <a:latin typeface="Courier New" panose="02070309020205020404" pitchFamily="49" charset="0"/>
                <a:cs typeface="Courier New" panose="02070309020205020404" pitchFamily="49" charset="0"/>
              </a:rPr>
              <a:t>% Select the </a:t>
            </a:r>
            <a:r>
              <a:rPr lang="it-IT" sz="1500" i="1" dirty="0" err="1">
                <a:solidFill>
                  <a:srgbClr val="00B050"/>
                </a:solidFill>
                <a:latin typeface="Courier New" panose="02070309020205020404" pitchFamily="49" charset="0"/>
                <a:cs typeface="Courier New" panose="02070309020205020404" pitchFamily="49" charset="0"/>
              </a:rPr>
              <a:t>whole</a:t>
            </a:r>
            <a:r>
              <a:rPr lang="it-IT" sz="1500" i="1" dirty="0">
                <a:solidFill>
                  <a:srgbClr val="00B050"/>
                </a:solidFill>
                <a:latin typeface="Courier New" panose="02070309020205020404" pitchFamily="49" charset="0"/>
                <a:cs typeface="Courier New" panose="02070309020205020404" pitchFamily="49" charset="0"/>
              </a:rPr>
              <a:t> 1°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A(2,2:5)         </a:t>
            </a:r>
            <a:r>
              <a:rPr lang="it-IT" sz="1500" i="1" dirty="0">
                <a:solidFill>
                  <a:srgbClr val="00B050"/>
                </a:solidFill>
                <a:latin typeface="Courier New" panose="02070309020205020404" pitchFamily="49" charset="0"/>
                <a:cs typeface="Courier New" panose="02070309020205020404" pitchFamily="49" charset="0"/>
              </a:rPr>
              <a:t>% Select a subset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19" name="Picture 18">
            <a:extLst>
              <a:ext uri="{FF2B5EF4-FFF2-40B4-BE49-F238E27FC236}">
                <a16:creationId xmlns:a16="http://schemas.microsoft.com/office/drawing/2014/main" id="{29F99210-6E2F-4DE4-9A0E-B803CE4CF011}"/>
              </a:ext>
            </a:extLst>
          </p:cNvPr>
          <p:cNvPicPr>
            <a:picLocks noChangeAspect="1"/>
          </p:cNvPicPr>
          <p:nvPr/>
        </p:nvPicPr>
        <p:blipFill>
          <a:blip r:embed="rId4"/>
          <a:stretch>
            <a:fillRect/>
          </a:stretch>
        </p:blipFill>
        <p:spPr>
          <a:xfrm>
            <a:off x="8818789" y="3708136"/>
            <a:ext cx="2354639" cy="552434"/>
          </a:xfrm>
          <a:prstGeom prst="rect">
            <a:avLst/>
          </a:prstGeom>
          <a:ln>
            <a:solidFill>
              <a:schemeClr val="tx1"/>
            </a:solidFill>
          </a:ln>
        </p:spPr>
      </p:pic>
      <p:sp>
        <p:nvSpPr>
          <p:cNvPr id="23" name="Rectangle 22">
            <a:extLst>
              <a:ext uri="{FF2B5EF4-FFF2-40B4-BE49-F238E27FC236}">
                <a16:creationId xmlns:a16="http://schemas.microsoft.com/office/drawing/2014/main" id="{8C7F4DCE-506E-4448-92FD-1233B9ECF4F6}"/>
              </a:ext>
            </a:extLst>
          </p:cNvPr>
          <p:cNvSpPr/>
          <p:nvPr/>
        </p:nvSpPr>
        <p:spPr>
          <a:xfrm>
            <a:off x="7105650" y="1985961"/>
            <a:ext cx="2019300" cy="261576"/>
          </a:xfrm>
          <a:prstGeom prst="rect">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23715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26</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1246495"/>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a:p>
            <a:pPr>
              <a:spcBef>
                <a:spcPts val="600"/>
              </a:spcBef>
            </a:pPr>
            <a:r>
              <a:rPr lang="it-IT" sz="1500" dirty="0">
                <a:latin typeface="Courier New" panose="02070309020205020404" pitchFamily="49" charset="0"/>
                <a:cs typeface="Courier New" panose="02070309020205020404" pitchFamily="49" charset="0"/>
              </a:rPr>
              <a:t>&gt;&gt; A(:,1)           </a:t>
            </a:r>
            <a:r>
              <a:rPr lang="it-IT" sz="1500" i="1" dirty="0">
                <a:solidFill>
                  <a:srgbClr val="00B050"/>
                </a:solidFill>
                <a:latin typeface="Courier New" panose="02070309020205020404" pitchFamily="49" charset="0"/>
                <a:cs typeface="Courier New" panose="02070309020205020404" pitchFamily="49" charset="0"/>
              </a:rPr>
              <a:t>% Select the </a:t>
            </a:r>
            <a:r>
              <a:rPr lang="it-IT" sz="1500" i="1" dirty="0" err="1">
                <a:solidFill>
                  <a:srgbClr val="00B050"/>
                </a:solidFill>
                <a:latin typeface="Courier New" panose="02070309020205020404" pitchFamily="49" charset="0"/>
                <a:cs typeface="Courier New" panose="02070309020205020404" pitchFamily="49" charset="0"/>
              </a:rPr>
              <a:t>whole</a:t>
            </a:r>
            <a:r>
              <a:rPr lang="it-IT" sz="1500" i="1" dirty="0">
                <a:solidFill>
                  <a:srgbClr val="00B050"/>
                </a:solidFill>
                <a:latin typeface="Courier New" panose="02070309020205020404" pitchFamily="49" charset="0"/>
                <a:cs typeface="Courier New" panose="02070309020205020404" pitchFamily="49" charset="0"/>
              </a:rPr>
              <a:t> 1°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A(2,2:5)         </a:t>
            </a:r>
            <a:r>
              <a:rPr lang="it-IT" sz="1500" i="1" dirty="0">
                <a:solidFill>
                  <a:srgbClr val="00B050"/>
                </a:solidFill>
                <a:latin typeface="Courier New" panose="02070309020205020404" pitchFamily="49" charset="0"/>
                <a:cs typeface="Courier New" panose="02070309020205020404" pitchFamily="49" charset="0"/>
              </a:rPr>
              <a:t>% Select a subset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sum(A(2,:))      </a:t>
            </a:r>
            <a:r>
              <a:rPr lang="it-IT" sz="1500" i="1" dirty="0">
                <a:solidFill>
                  <a:srgbClr val="00B050"/>
                </a:solidFill>
                <a:latin typeface="Courier New" panose="02070309020205020404" pitchFamily="49" charset="0"/>
                <a:cs typeface="Courier New" panose="02070309020205020404" pitchFamily="49" charset="0"/>
              </a:rPr>
              <a:t>% Sum </a:t>
            </a:r>
            <a:r>
              <a:rPr lang="it-IT" sz="1500" i="1" dirty="0" err="1">
                <a:solidFill>
                  <a:srgbClr val="00B050"/>
                </a:solidFill>
                <a:latin typeface="Courier New" panose="02070309020205020404" pitchFamily="49" charset="0"/>
                <a:cs typeface="Courier New" panose="02070309020205020404" pitchFamily="49" charset="0"/>
              </a:rPr>
              <a:t>all</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elements</a:t>
            </a:r>
            <a:r>
              <a:rPr lang="it-IT" sz="1500" i="1" dirty="0">
                <a:solidFill>
                  <a:srgbClr val="00B050"/>
                </a:solidFill>
                <a:latin typeface="Courier New" panose="02070309020205020404" pitchFamily="49" charset="0"/>
                <a:cs typeface="Courier New" panose="02070309020205020404" pitchFamily="49" charset="0"/>
              </a:rPr>
              <a: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20" name="Picture 19">
            <a:extLst>
              <a:ext uri="{FF2B5EF4-FFF2-40B4-BE49-F238E27FC236}">
                <a16:creationId xmlns:a16="http://schemas.microsoft.com/office/drawing/2014/main" id="{CAD1C2EF-1799-4D5F-A584-B5425A436CF8}"/>
              </a:ext>
            </a:extLst>
          </p:cNvPr>
          <p:cNvPicPr>
            <a:picLocks noChangeAspect="1"/>
          </p:cNvPicPr>
          <p:nvPr/>
        </p:nvPicPr>
        <p:blipFill>
          <a:blip r:embed="rId4"/>
          <a:stretch>
            <a:fillRect/>
          </a:stretch>
        </p:blipFill>
        <p:spPr>
          <a:xfrm>
            <a:off x="8818789" y="3753901"/>
            <a:ext cx="1947104" cy="498096"/>
          </a:xfrm>
          <a:prstGeom prst="rect">
            <a:avLst/>
          </a:prstGeom>
          <a:ln>
            <a:solidFill>
              <a:schemeClr val="tx1"/>
            </a:solidFill>
          </a:ln>
        </p:spPr>
      </p:pic>
      <p:sp>
        <p:nvSpPr>
          <p:cNvPr id="23" name="Rectangle 22">
            <a:extLst>
              <a:ext uri="{FF2B5EF4-FFF2-40B4-BE49-F238E27FC236}">
                <a16:creationId xmlns:a16="http://schemas.microsoft.com/office/drawing/2014/main" id="{74CC5ACA-E72D-4402-B6C9-0A1CFD3B2E14}"/>
              </a:ext>
            </a:extLst>
          </p:cNvPr>
          <p:cNvSpPr/>
          <p:nvPr/>
        </p:nvSpPr>
        <p:spPr>
          <a:xfrm>
            <a:off x="6619875" y="1985961"/>
            <a:ext cx="3562350" cy="261576"/>
          </a:xfrm>
          <a:prstGeom prst="rect">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7159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27</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1554272"/>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a:p>
            <a:pPr>
              <a:spcBef>
                <a:spcPts val="600"/>
              </a:spcBef>
            </a:pPr>
            <a:r>
              <a:rPr lang="it-IT" sz="1500" dirty="0">
                <a:latin typeface="Courier New" panose="02070309020205020404" pitchFamily="49" charset="0"/>
                <a:cs typeface="Courier New" panose="02070309020205020404" pitchFamily="49" charset="0"/>
              </a:rPr>
              <a:t>&gt;&gt; A(:,1)           </a:t>
            </a:r>
            <a:r>
              <a:rPr lang="it-IT" sz="1500" i="1" dirty="0">
                <a:solidFill>
                  <a:srgbClr val="00B050"/>
                </a:solidFill>
                <a:latin typeface="Courier New" panose="02070309020205020404" pitchFamily="49" charset="0"/>
                <a:cs typeface="Courier New" panose="02070309020205020404" pitchFamily="49" charset="0"/>
              </a:rPr>
              <a:t>% Select the </a:t>
            </a:r>
            <a:r>
              <a:rPr lang="it-IT" sz="1500" i="1" dirty="0" err="1">
                <a:solidFill>
                  <a:srgbClr val="00B050"/>
                </a:solidFill>
                <a:latin typeface="Courier New" panose="02070309020205020404" pitchFamily="49" charset="0"/>
                <a:cs typeface="Courier New" panose="02070309020205020404" pitchFamily="49" charset="0"/>
              </a:rPr>
              <a:t>whole</a:t>
            </a:r>
            <a:r>
              <a:rPr lang="it-IT" sz="1500" i="1" dirty="0">
                <a:solidFill>
                  <a:srgbClr val="00B050"/>
                </a:solidFill>
                <a:latin typeface="Courier New" panose="02070309020205020404" pitchFamily="49" charset="0"/>
                <a:cs typeface="Courier New" panose="02070309020205020404" pitchFamily="49" charset="0"/>
              </a:rPr>
              <a:t> 1°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A(2,2:5)         </a:t>
            </a:r>
            <a:r>
              <a:rPr lang="it-IT" sz="1500" i="1" dirty="0">
                <a:solidFill>
                  <a:srgbClr val="00B050"/>
                </a:solidFill>
                <a:latin typeface="Courier New" panose="02070309020205020404" pitchFamily="49" charset="0"/>
                <a:cs typeface="Courier New" panose="02070309020205020404" pitchFamily="49" charset="0"/>
              </a:rPr>
              <a:t>% Select a subset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sum(A(2,:))      </a:t>
            </a:r>
            <a:r>
              <a:rPr lang="it-IT" sz="1500" i="1" dirty="0">
                <a:solidFill>
                  <a:srgbClr val="00B050"/>
                </a:solidFill>
                <a:latin typeface="Courier New" panose="02070309020205020404" pitchFamily="49" charset="0"/>
                <a:cs typeface="Courier New" panose="02070309020205020404" pitchFamily="49" charset="0"/>
              </a:rPr>
              <a:t>% Sum </a:t>
            </a:r>
            <a:r>
              <a:rPr lang="it-IT" sz="1500" i="1" dirty="0" err="1">
                <a:solidFill>
                  <a:srgbClr val="00B050"/>
                </a:solidFill>
                <a:latin typeface="Courier New" panose="02070309020205020404" pitchFamily="49" charset="0"/>
                <a:cs typeface="Courier New" panose="02070309020205020404" pitchFamily="49" charset="0"/>
              </a:rPr>
              <a:t>all</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elements</a:t>
            </a:r>
            <a:r>
              <a:rPr lang="it-IT" sz="1500" i="1" dirty="0">
                <a:solidFill>
                  <a:srgbClr val="00B050"/>
                </a:solidFill>
                <a:latin typeface="Courier New" panose="02070309020205020404" pitchFamily="49" charset="0"/>
                <a:cs typeface="Courier New" panose="02070309020205020404" pitchFamily="49" charset="0"/>
              </a:rPr>
              <a: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t>
            </a:r>
            <a:r>
              <a:rPr lang="it-IT" sz="1500" dirty="0" err="1">
                <a:latin typeface="Courier New" panose="02070309020205020404" pitchFamily="49" charset="0"/>
                <a:cs typeface="Courier New" panose="02070309020205020404" pitchFamily="49" charset="0"/>
              </a:rPr>
              <a:t>max</a:t>
            </a:r>
            <a:r>
              <a:rPr lang="it-IT" sz="1500" dirty="0">
                <a:latin typeface="Courier New" panose="02070309020205020404" pitchFamily="49" charset="0"/>
                <a:cs typeface="Courier New" panose="02070309020205020404" pitchFamily="49" charset="0"/>
              </a:rPr>
              <a:t>(A(:,3))      </a:t>
            </a:r>
            <a:r>
              <a:rPr lang="it-IT" sz="1500" i="1" dirty="0">
                <a:solidFill>
                  <a:srgbClr val="00B050"/>
                </a:solidFill>
                <a:latin typeface="Courier New" panose="02070309020205020404" pitchFamily="49" charset="0"/>
                <a:cs typeface="Courier New" panose="02070309020205020404" pitchFamily="49" charset="0"/>
              </a:rPr>
              <a:t>% Max </a:t>
            </a:r>
            <a:r>
              <a:rPr lang="it-IT" sz="1500" i="1" dirty="0" err="1">
                <a:solidFill>
                  <a:srgbClr val="00B050"/>
                </a:solidFill>
                <a:latin typeface="Courier New" panose="02070309020205020404" pitchFamily="49" charset="0"/>
                <a:cs typeface="Courier New" panose="02070309020205020404" pitchFamily="49" charset="0"/>
              </a:rPr>
              <a:t>value</a:t>
            </a:r>
            <a:r>
              <a:rPr lang="it-IT" sz="1500" i="1" dirty="0">
                <a:solidFill>
                  <a:srgbClr val="00B050"/>
                </a:solidFill>
                <a:latin typeface="Courier New" panose="02070309020205020404" pitchFamily="49" charset="0"/>
                <a:cs typeface="Courier New" panose="02070309020205020404" pitchFamily="49" charset="0"/>
              </a:rPr>
              <a:t> of 3°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21" name="Picture 20">
            <a:extLst>
              <a:ext uri="{FF2B5EF4-FFF2-40B4-BE49-F238E27FC236}">
                <a16:creationId xmlns:a16="http://schemas.microsoft.com/office/drawing/2014/main" id="{EEDD6058-2C4A-49F0-9CBC-522797CC64AC}"/>
              </a:ext>
            </a:extLst>
          </p:cNvPr>
          <p:cNvPicPr>
            <a:picLocks noChangeAspect="1"/>
          </p:cNvPicPr>
          <p:nvPr/>
        </p:nvPicPr>
        <p:blipFill>
          <a:blip r:embed="rId4"/>
          <a:stretch>
            <a:fillRect/>
          </a:stretch>
        </p:blipFill>
        <p:spPr>
          <a:xfrm>
            <a:off x="8818789" y="3708136"/>
            <a:ext cx="1847484" cy="443758"/>
          </a:xfrm>
          <a:prstGeom prst="rect">
            <a:avLst/>
          </a:prstGeom>
          <a:ln>
            <a:solidFill>
              <a:schemeClr val="tx1"/>
            </a:solidFill>
          </a:ln>
        </p:spPr>
      </p:pic>
      <p:sp>
        <p:nvSpPr>
          <p:cNvPr id="23" name="Rectangle 22">
            <a:extLst>
              <a:ext uri="{FF2B5EF4-FFF2-40B4-BE49-F238E27FC236}">
                <a16:creationId xmlns:a16="http://schemas.microsoft.com/office/drawing/2014/main" id="{6EAEBC7C-A70F-46E4-9EAA-48D7334E7274}"/>
              </a:ext>
            </a:extLst>
          </p:cNvPr>
          <p:cNvSpPr/>
          <p:nvPr/>
        </p:nvSpPr>
        <p:spPr>
          <a:xfrm rot="5400000">
            <a:off x="7017141" y="2419779"/>
            <a:ext cx="1701018" cy="261576"/>
          </a:xfrm>
          <a:prstGeom prst="rect">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02023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28</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indexing</a:t>
            </a:r>
            <a:r>
              <a:rPr lang="it-IT" sz="1600" dirty="0">
                <a:solidFill>
                  <a:srgbClr val="DB0775"/>
                </a:solidFill>
              </a:rPr>
              <a:t> / </a:t>
            </a:r>
            <a:r>
              <a:rPr lang="it-IT" sz="1600" dirty="0" err="1">
                <a:solidFill>
                  <a:srgbClr val="DB0775"/>
                </a:solidFill>
              </a:rPr>
              <a:t>slicing</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932089" y="1665047"/>
            <a:ext cx="4278086" cy="1428969"/>
          </a:xfrm>
        </p:spPr>
        <p:txBody>
          <a:bodyPr/>
          <a:lstStyle/>
          <a:p>
            <a:pPr marL="285750" indent="-285750">
              <a:spcBef>
                <a:spcPts val="1200"/>
              </a:spcBef>
              <a:buFont typeface="Arial" panose="020B0604020202020204" pitchFamily="34" charset="0"/>
              <a:buChar char="•"/>
            </a:pPr>
            <a:r>
              <a:rPr lang="it-IT" dirty="0"/>
              <a:t>In MATLAB </a:t>
            </a:r>
            <a:r>
              <a:rPr lang="it-IT" dirty="0" err="1"/>
              <a:t>matrix</a:t>
            </a:r>
            <a:r>
              <a:rPr lang="it-IT" dirty="0"/>
              <a:t> and </a:t>
            </a:r>
            <a:r>
              <a:rPr lang="it-IT" dirty="0" err="1"/>
              <a:t>vector</a:t>
            </a:r>
            <a:r>
              <a:rPr lang="it-IT" dirty="0"/>
              <a:t>  </a:t>
            </a:r>
            <a:r>
              <a:rPr lang="it-IT" b="1" dirty="0" err="1">
                <a:solidFill>
                  <a:srgbClr val="3C3CEA"/>
                </a:solidFill>
              </a:rPr>
              <a:t>indexing</a:t>
            </a:r>
            <a:r>
              <a:rPr lang="it-IT" b="1" dirty="0">
                <a:solidFill>
                  <a:srgbClr val="3C3CEA"/>
                </a:solidFill>
              </a:rPr>
              <a:t> start from 1 (</a:t>
            </a:r>
            <a:r>
              <a:rPr lang="it-IT" b="1" u="sng" dirty="0" err="1">
                <a:solidFill>
                  <a:srgbClr val="3C3CEA"/>
                </a:solidFill>
              </a:rPr>
              <a:t>not</a:t>
            </a:r>
            <a:r>
              <a:rPr lang="it-IT" b="1" u="sng" dirty="0">
                <a:solidFill>
                  <a:srgbClr val="3C3CEA"/>
                </a:solidFill>
              </a:rPr>
              <a:t> from 0</a:t>
            </a:r>
            <a:r>
              <a:rPr lang="it-IT" b="1" dirty="0">
                <a:solidFill>
                  <a:srgbClr val="3C3CEA"/>
                </a:solidFill>
              </a:rPr>
              <a:t>).</a:t>
            </a:r>
          </a:p>
          <a:p>
            <a:pPr marL="285750" indent="-285750">
              <a:spcBef>
                <a:spcPts val="1200"/>
              </a:spcBef>
              <a:buFont typeface="Arial" panose="020B0604020202020204" pitchFamily="34" charset="0"/>
              <a:buChar char="•"/>
            </a:pPr>
            <a:r>
              <a:rPr lang="it-IT" dirty="0" err="1"/>
              <a:t>It</a:t>
            </a:r>
            <a:r>
              <a:rPr lang="it-IT" dirty="0"/>
              <a:t> </a:t>
            </a:r>
            <a:r>
              <a:rPr lang="it-IT" dirty="0" err="1"/>
              <a:t>uses</a:t>
            </a:r>
            <a:r>
              <a:rPr lang="it-IT" dirty="0"/>
              <a:t> a </a:t>
            </a:r>
            <a:r>
              <a:rPr lang="it-IT" b="1" dirty="0" err="1"/>
              <a:t>column</a:t>
            </a:r>
            <a:r>
              <a:rPr lang="it-IT" b="1" dirty="0"/>
              <a:t>-major</a:t>
            </a:r>
            <a:r>
              <a:rPr lang="it-IT" dirty="0"/>
              <a:t> convention    (</a:t>
            </a:r>
            <a:r>
              <a:rPr lang="it-IT" dirty="0" err="1"/>
              <a:t>it</a:t>
            </a:r>
            <a:r>
              <a:rPr lang="it-IT" dirty="0"/>
              <a:t> </a:t>
            </a:r>
            <a:r>
              <a:rPr lang="it-IT" dirty="0" err="1"/>
              <a:t>affects</a:t>
            </a:r>
            <a:r>
              <a:rPr lang="it-IT" dirty="0"/>
              <a:t> </a:t>
            </a:r>
            <a:r>
              <a:rPr lang="it-IT" dirty="0" err="1"/>
              <a:t>reshaping</a:t>
            </a:r>
            <a:r>
              <a:rPr lang="it-IT" dirty="0"/>
              <a:t> and </a:t>
            </a:r>
            <a:r>
              <a:rPr lang="it-IT" dirty="0" err="1"/>
              <a:t>transpositions</a:t>
            </a:r>
            <a:r>
              <a:rPr lang="it-IT" dirty="0"/>
              <a:t>)</a:t>
            </a:r>
            <a:endParaRPr lang="it-IT"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3" name="Rectangle 2">
            <a:extLst>
              <a:ext uri="{FF2B5EF4-FFF2-40B4-BE49-F238E27FC236}">
                <a16:creationId xmlns:a16="http://schemas.microsoft.com/office/drawing/2014/main" id="{4C377F5E-D58E-402A-A683-2935BA17D950}"/>
              </a:ext>
            </a:extLst>
          </p:cNvPr>
          <p:cNvSpPr/>
          <p:nvPr/>
        </p:nvSpPr>
        <p:spPr>
          <a:xfrm>
            <a:off x="932089" y="3708136"/>
            <a:ext cx="7886700" cy="1862048"/>
          </a:xfrm>
          <a:prstGeom prst="rect">
            <a:avLst/>
          </a:prstGeom>
        </p:spPr>
        <p:txBody>
          <a:bodyPr wrap="square">
            <a:spAutoFit/>
          </a:bodyPr>
          <a:lstStyle/>
          <a:p>
            <a:pPr>
              <a:spcBef>
                <a:spcPts val="600"/>
              </a:spcBef>
            </a:pPr>
            <a:r>
              <a:rPr lang="it-IT" sz="1500" dirty="0">
                <a:latin typeface="Courier New" panose="02070309020205020404" pitchFamily="49" charset="0"/>
                <a:cs typeface="Courier New" panose="02070309020205020404" pitchFamily="49" charset="0"/>
              </a:rPr>
              <a:t>&gt;&gt; A(3,2)           </a:t>
            </a:r>
            <a:r>
              <a:rPr lang="it-IT" sz="1500" i="1" dirty="0">
                <a:solidFill>
                  <a:srgbClr val="00B050"/>
                </a:solidFill>
                <a:latin typeface="Courier New" panose="02070309020205020404" pitchFamily="49" charset="0"/>
                <a:cs typeface="Courier New" panose="02070309020205020404" pitchFamily="49" charset="0"/>
              </a:rPr>
              <a:t>% Access a single </a:t>
            </a:r>
            <a:r>
              <a:rPr lang="it-IT" sz="1500" i="1" dirty="0" err="1">
                <a:solidFill>
                  <a:srgbClr val="00B050"/>
                </a:solidFill>
                <a:latin typeface="Courier New" panose="02070309020205020404" pitchFamily="49" charset="0"/>
                <a:cs typeface="Courier New" panose="02070309020205020404" pitchFamily="49" charset="0"/>
              </a:rPr>
              <a:t>element</a:t>
            </a:r>
            <a:r>
              <a:rPr lang="it-IT" sz="1500" i="1" dirty="0">
                <a:solidFill>
                  <a:srgbClr val="00B050"/>
                </a:solidFill>
                <a:latin typeface="Courier New" panose="02070309020205020404" pitchFamily="49" charset="0"/>
                <a:cs typeface="Courier New" panose="02070309020205020404" pitchFamily="49" charset="0"/>
              </a:rPr>
              <a:t> (3rd </a:t>
            </a:r>
            <a:r>
              <a:rPr lang="it-IT" sz="1500" i="1" dirty="0" err="1">
                <a:solidFill>
                  <a:srgbClr val="00B050"/>
                </a:solidFill>
                <a:latin typeface="Courier New" panose="02070309020205020404" pitchFamily="49" charset="0"/>
                <a:cs typeface="Courier New" panose="02070309020205020404" pitchFamily="49" charset="0"/>
              </a:rPr>
              <a:t>row</a:t>
            </a:r>
            <a:r>
              <a:rPr lang="it-IT" sz="1500" i="1" dirty="0">
                <a:solidFill>
                  <a:srgbClr val="00B050"/>
                </a:solidFill>
                <a:latin typeface="Courier New" panose="02070309020205020404" pitchFamily="49" charset="0"/>
                <a:cs typeface="Courier New" panose="02070309020205020404" pitchFamily="49" charset="0"/>
              </a:rPr>
              <a:t>, 2nd col) </a:t>
            </a:r>
          </a:p>
          <a:p>
            <a:pPr>
              <a:spcBef>
                <a:spcPts val="600"/>
              </a:spcBef>
            </a:pPr>
            <a:r>
              <a:rPr lang="it-IT" sz="1500" dirty="0">
                <a:latin typeface="Courier New" panose="02070309020205020404" pitchFamily="49" charset="0"/>
                <a:cs typeface="Courier New" panose="02070309020205020404" pitchFamily="49" charset="0"/>
              </a:rPr>
              <a:t>&gt;&gt; A(:,1)           </a:t>
            </a:r>
            <a:r>
              <a:rPr lang="it-IT" sz="1500" i="1" dirty="0">
                <a:solidFill>
                  <a:srgbClr val="00B050"/>
                </a:solidFill>
                <a:latin typeface="Courier New" panose="02070309020205020404" pitchFamily="49" charset="0"/>
                <a:cs typeface="Courier New" panose="02070309020205020404" pitchFamily="49" charset="0"/>
              </a:rPr>
              <a:t>% Select the </a:t>
            </a:r>
            <a:r>
              <a:rPr lang="it-IT" sz="1500" i="1" dirty="0" err="1">
                <a:solidFill>
                  <a:srgbClr val="00B050"/>
                </a:solidFill>
                <a:latin typeface="Courier New" panose="02070309020205020404" pitchFamily="49" charset="0"/>
                <a:cs typeface="Courier New" panose="02070309020205020404" pitchFamily="49" charset="0"/>
              </a:rPr>
              <a:t>whole</a:t>
            </a:r>
            <a:r>
              <a:rPr lang="it-IT" sz="1500" i="1" dirty="0">
                <a:solidFill>
                  <a:srgbClr val="00B050"/>
                </a:solidFill>
                <a:latin typeface="Courier New" panose="02070309020205020404" pitchFamily="49" charset="0"/>
                <a:cs typeface="Courier New" panose="02070309020205020404" pitchFamily="49" charset="0"/>
              </a:rPr>
              <a:t> 1°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A(2,2:5)         </a:t>
            </a:r>
            <a:r>
              <a:rPr lang="it-IT" sz="1500" i="1" dirty="0">
                <a:solidFill>
                  <a:srgbClr val="00B050"/>
                </a:solidFill>
                <a:latin typeface="Courier New" panose="02070309020205020404" pitchFamily="49" charset="0"/>
                <a:cs typeface="Courier New" panose="02070309020205020404" pitchFamily="49" charset="0"/>
              </a:rPr>
              <a:t>% Select a subset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sum(A(2,:))      </a:t>
            </a:r>
            <a:r>
              <a:rPr lang="it-IT" sz="1500" i="1" dirty="0">
                <a:solidFill>
                  <a:srgbClr val="00B050"/>
                </a:solidFill>
                <a:latin typeface="Courier New" panose="02070309020205020404" pitchFamily="49" charset="0"/>
                <a:cs typeface="Courier New" panose="02070309020205020404" pitchFamily="49" charset="0"/>
              </a:rPr>
              <a:t>% Sum </a:t>
            </a:r>
            <a:r>
              <a:rPr lang="it-IT" sz="1500" i="1" dirty="0" err="1">
                <a:solidFill>
                  <a:srgbClr val="00B050"/>
                </a:solidFill>
                <a:latin typeface="Courier New" panose="02070309020205020404" pitchFamily="49" charset="0"/>
                <a:cs typeface="Courier New" panose="02070309020205020404" pitchFamily="49" charset="0"/>
              </a:rPr>
              <a:t>all</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elements</a:t>
            </a:r>
            <a:r>
              <a:rPr lang="it-IT" sz="1500" i="1" dirty="0">
                <a:solidFill>
                  <a:srgbClr val="00B050"/>
                </a:solidFill>
                <a:latin typeface="Courier New" panose="02070309020205020404" pitchFamily="49" charset="0"/>
                <a:cs typeface="Courier New" panose="02070309020205020404" pitchFamily="49" charset="0"/>
              </a:rPr>
              <a:t> of 2° </a:t>
            </a:r>
            <a:r>
              <a:rPr lang="it-IT" sz="1500" i="1" dirty="0" err="1">
                <a:solidFill>
                  <a:srgbClr val="00B050"/>
                </a:solidFill>
                <a:latin typeface="Courier New" panose="02070309020205020404" pitchFamily="49" charset="0"/>
                <a:cs typeface="Courier New" panose="02070309020205020404" pitchFamily="49" charset="0"/>
              </a:rPr>
              <a:t>row</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t>
            </a:r>
            <a:r>
              <a:rPr lang="it-IT" sz="1500" dirty="0" err="1">
                <a:latin typeface="Courier New" panose="02070309020205020404" pitchFamily="49" charset="0"/>
                <a:cs typeface="Courier New" panose="02070309020205020404" pitchFamily="49" charset="0"/>
              </a:rPr>
              <a:t>max</a:t>
            </a:r>
            <a:r>
              <a:rPr lang="it-IT" sz="1500" dirty="0">
                <a:latin typeface="Courier New" panose="02070309020205020404" pitchFamily="49" charset="0"/>
                <a:cs typeface="Courier New" panose="02070309020205020404" pitchFamily="49" charset="0"/>
              </a:rPr>
              <a:t>(A(:,3))      </a:t>
            </a:r>
            <a:r>
              <a:rPr lang="it-IT" sz="1500" i="1" dirty="0">
                <a:solidFill>
                  <a:srgbClr val="00B050"/>
                </a:solidFill>
                <a:latin typeface="Courier New" panose="02070309020205020404" pitchFamily="49" charset="0"/>
                <a:cs typeface="Courier New" panose="02070309020205020404" pitchFamily="49" charset="0"/>
              </a:rPr>
              <a:t>% Max </a:t>
            </a:r>
            <a:r>
              <a:rPr lang="it-IT" sz="1500" i="1" dirty="0" err="1">
                <a:solidFill>
                  <a:srgbClr val="00B050"/>
                </a:solidFill>
                <a:latin typeface="Courier New" panose="02070309020205020404" pitchFamily="49" charset="0"/>
                <a:cs typeface="Courier New" panose="02070309020205020404" pitchFamily="49" charset="0"/>
              </a:rPr>
              <a:t>value</a:t>
            </a:r>
            <a:r>
              <a:rPr lang="it-IT" sz="1500" i="1" dirty="0">
                <a:solidFill>
                  <a:srgbClr val="00B050"/>
                </a:solidFill>
                <a:latin typeface="Courier New" panose="02070309020205020404" pitchFamily="49" charset="0"/>
                <a:cs typeface="Courier New" panose="02070309020205020404" pitchFamily="49" charset="0"/>
              </a:rPr>
              <a:t> of 3° </a:t>
            </a:r>
            <a:r>
              <a:rPr lang="it-IT" sz="1500" i="1" dirty="0" err="1">
                <a:solidFill>
                  <a:srgbClr val="00B050"/>
                </a:solidFill>
                <a:latin typeface="Courier New" panose="02070309020205020404" pitchFamily="49" charset="0"/>
                <a:cs typeface="Courier New" panose="02070309020205020404" pitchFamily="49" charset="0"/>
              </a:rPr>
              <a:t>column</a:t>
            </a:r>
            <a:endParaRPr lang="it-IT" sz="15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500" dirty="0">
                <a:latin typeface="Courier New" panose="02070309020205020404" pitchFamily="49" charset="0"/>
                <a:cs typeface="Courier New" panose="02070309020205020404" pitchFamily="49" charset="0"/>
              </a:rPr>
              <a:t>&gt;&gt; </a:t>
            </a:r>
            <a:r>
              <a:rPr lang="it-IT" sz="1500" dirty="0" err="1">
                <a:latin typeface="Courier New" panose="02070309020205020404" pitchFamily="49" charset="0"/>
                <a:cs typeface="Courier New" panose="02070309020205020404" pitchFamily="49" charset="0"/>
              </a:rPr>
              <a:t>find</a:t>
            </a:r>
            <a:r>
              <a:rPr lang="it-IT" sz="1500" dirty="0">
                <a:latin typeface="Courier New" panose="02070309020205020404" pitchFamily="49" charset="0"/>
                <a:cs typeface="Courier New" panose="02070309020205020404" pitchFamily="49" charset="0"/>
              </a:rPr>
              <a:t>(</a:t>
            </a:r>
            <a:r>
              <a:rPr lang="it-IT" sz="1500" dirty="0" err="1">
                <a:latin typeface="Courier New" panose="02070309020205020404" pitchFamily="49" charset="0"/>
                <a:cs typeface="Courier New" panose="02070309020205020404" pitchFamily="49" charset="0"/>
              </a:rPr>
              <a:t>isprime</a:t>
            </a:r>
            <a:r>
              <a:rPr lang="it-IT" sz="1500" dirty="0">
                <a:latin typeface="Courier New" panose="02070309020205020404" pitchFamily="49" charset="0"/>
                <a:cs typeface="Courier New" panose="02070309020205020404" pitchFamily="49" charset="0"/>
              </a:rPr>
              <a:t>(A)) </a:t>
            </a:r>
            <a:r>
              <a:rPr lang="it-IT" sz="1500" i="1" dirty="0">
                <a:solidFill>
                  <a:srgbClr val="00B050"/>
                </a:solidFill>
                <a:latin typeface="Courier New" panose="02070309020205020404" pitchFamily="49" charset="0"/>
                <a:cs typeface="Courier New" panose="02070309020205020404" pitchFamily="49" charset="0"/>
              </a:rPr>
              <a:t>% Index of prime </a:t>
            </a:r>
            <a:r>
              <a:rPr lang="it-IT" sz="1500" i="1" dirty="0" err="1">
                <a:solidFill>
                  <a:srgbClr val="00B050"/>
                </a:solidFill>
                <a:latin typeface="Courier New" panose="02070309020205020404" pitchFamily="49" charset="0"/>
                <a:cs typeface="Courier New" panose="02070309020205020404" pitchFamily="49" charset="0"/>
              </a:rPr>
              <a:t>numbers</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among</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all</a:t>
            </a:r>
            <a:r>
              <a:rPr lang="it-IT" sz="1500" i="1" dirty="0">
                <a:solidFill>
                  <a:srgbClr val="00B050"/>
                </a:solidFill>
                <a:latin typeface="Courier New" panose="02070309020205020404" pitchFamily="49" charset="0"/>
                <a:cs typeface="Courier New" panose="02070309020205020404" pitchFamily="49" charset="0"/>
              </a:rPr>
              <a:t> </a:t>
            </a:r>
            <a:r>
              <a:rPr lang="it-IT" sz="1500" i="1" dirty="0" err="1">
                <a:solidFill>
                  <a:srgbClr val="00B050"/>
                </a:solidFill>
                <a:latin typeface="Courier New" panose="02070309020205020404" pitchFamily="49" charset="0"/>
                <a:cs typeface="Courier New" panose="02070309020205020404" pitchFamily="49" charset="0"/>
              </a:rPr>
              <a:t>elements</a:t>
            </a:r>
            <a:endParaRPr lang="it-IT" sz="1500" i="1" dirty="0">
              <a:solidFill>
                <a:srgbClr val="00B050"/>
              </a:solidFill>
              <a:latin typeface="Courier New" panose="02070309020205020404" pitchFamily="49" charset="0"/>
              <a:cs typeface="Courier New" panose="02070309020205020404" pitchFamily="49" charset="0"/>
            </a:endParaRPr>
          </a:p>
        </p:txBody>
      </p:sp>
      <p:pic>
        <p:nvPicPr>
          <p:cNvPr id="16" name="Picture 15">
            <a:extLst>
              <a:ext uri="{FF2B5EF4-FFF2-40B4-BE49-F238E27FC236}">
                <a16:creationId xmlns:a16="http://schemas.microsoft.com/office/drawing/2014/main" id="{6C366558-F499-467E-AE25-109DF5E90E43}"/>
              </a:ext>
            </a:extLst>
          </p:cNvPr>
          <p:cNvPicPr>
            <a:picLocks noChangeAspect="1"/>
          </p:cNvPicPr>
          <p:nvPr/>
        </p:nvPicPr>
        <p:blipFill>
          <a:blip r:embed="rId3"/>
          <a:stretch>
            <a:fillRect/>
          </a:stretch>
        </p:blipFill>
        <p:spPr>
          <a:xfrm>
            <a:off x="6314929" y="1280563"/>
            <a:ext cx="3936817" cy="2120513"/>
          </a:xfrm>
          <a:prstGeom prst="rect">
            <a:avLst/>
          </a:prstGeom>
        </p:spPr>
      </p:pic>
      <p:pic>
        <p:nvPicPr>
          <p:cNvPr id="22" name="Picture 21">
            <a:extLst>
              <a:ext uri="{FF2B5EF4-FFF2-40B4-BE49-F238E27FC236}">
                <a16:creationId xmlns:a16="http://schemas.microsoft.com/office/drawing/2014/main" id="{01F3BC26-98D0-4D29-A8E6-316EEBECC428}"/>
              </a:ext>
            </a:extLst>
          </p:cNvPr>
          <p:cNvPicPr>
            <a:picLocks noChangeAspect="1"/>
          </p:cNvPicPr>
          <p:nvPr/>
        </p:nvPicPr>
        <p:blipFill>
          <a:blip r:embed="rId4"/>
          <a:stretch>
            <a:fillRect/>
          </a:stretch>
        </p:blipFill>
        <p:spPr>
          <a:xfrm>
            <a:off x="8747463" y="3708136"/>
            <a:ext cx="2644439" cy="1775034"/>
          </a:xfrm>
          <a:prstGeom prst="rect">
            <a:avLst/>
          </a:prstGeom>
          <a:ln>
            <a:solidFill>
              <a:schemeClr val="tx1"/>
            </a:solidFill>
          </a:ln>
        </p:spPr>
      </p:pic>
      <p:pic>
        <p:nvPicPr>
          <p:cNvPr id="10" name="Picture 9">
            <a:extLst>
              <a:ext uri="{FF2B5EF4-FFF2-40B4-BE49-F238E27FC236}">
                <a16:creationId xmlns:a16="http://schemas.microsoft.com/office/drawing/2014/main" id="{BF2C3B3A-968E-4BF9-9BAF-91D530730237}"/>
              </a:ext>
            </a:extLst>
          </p:cNvPr>
          <p:cNvPicPr>
            <a:picLocks noChangeAspect="1"/>
          </p:cNvPicPr>
          <p:nvPr/>
        </p:nvPicPr>
        <p:blipFill>
          <a:blip r:embed="rId5"/>
          <a:stretch>
            <a:fillRect/>
          </a:stretch>
        </p:blipFill>
        <p:spPr>
          <a:xfrm>
            <a:off x="7195378" y="5622085"/>
            <a:ext cx="4196524" cy="471038"/>
          </a:xfrm>
          <a:prstGeom prst="rect">
            <a:avLst/>
          </a:prstGeom>
          <a:ln>
            <a:solidFill>
              <a:schemeClr val="tx1"/>
            </a:solidFill>
          </a:ln>
        </p:spPr>
      </p:pic>
      <p:sp>
        <p:nvSpPr>
          <p:cNvPr id="23" name="Rectangle 22">
            <a:extLst>
              <a:ext uri="{FF2B5EF4-FFF2-40B4-BE49-F238E27FC236}">
                <a16:creationId xmlns:a16="http://schemas.microsoft.com/office/drawing/2014/main" id="{F95F3A56-3B78-4ABB-904B-817CC4373562}"/>
              </a:ext>
            </a:extLst>
          </p:cNvPr>
          <p:cNvSpPr/>
          <p:nvPr/>
        </p:nvSpPr>
        <p:spPr>
          <a:xfrm rot="5400000">
            <a:off x="7523389" y="672719"/>
            <a:ext cx="1701018" cy="3755696"/>
          </a:xfrm>
          <a:prstGeom prst="rect">
            <a:avLst/>
          </a:prstGeom>
          <a:noFill/>
          <a:ln w="28575"/>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1" name="Rectangle 10">
            <a:extLst>
              <a:ext uri="{FF2B5EF4-FFF2-40B4-BE49-F238E27FC236}">
                <a16:creationId xmlns:a16="http://schemas.microsoft.com/office/drawing/2014/main" id="{78A221C5-C55D-4C1E-BC15-DA44763BC316}"/>
              </a:ext>
            </a:extLst>
          </p:cNvPr>
          <p:cNvSpPr/>
          <p:nvPr/>
        </p:nvSpPr>
        <p:spPr>
          <a:xfrm>
            <a:off x="8184201" y="6118192"/>
            <a:ext cx="2218877" cy="369332"/>
          </a:xfrm>
          <a:prstGeom prst="rect">
            <a:avLst/>
          </a:prstGeom>
        </p:spPr>
        <p:txBody>
          <a:bodyPr wrap="none">
            <a:spAutoFit/>
          </a:bodyPr>
          <a:lstStyle/>
          <a:p>
            <a:r>
              <a:rPr lang="it-IT" b="1" dirty="0" err="1">
                <a:solidFill>
                  <a:srgbClr val="DB0775"/>
                </a:solidFill>
                <a:latin typeface="Ink Free" panose="03080402000500000000" pitchFamily="66" charset="0"/>
              </a:rPr>
              <a:t>column</a:t>
            </a:r>
            <a:r>
              <a:rPr lang="it-IT" b="1" dirty="0">
                <a:solidFill>
                  <a:srgbClr val="DB0775"/>
                </a:solidFill>
                <a:latin typeface="Ink Free" panose="03080402000500000000" pitchFamily="66" charset="0"/>
              </a:rPr>
              <a:t>-major indexes!</a:t>
            </a:r>
            <a:endParaRPr lang="en-US" dirty="0">
              <a:solidFill>
                <a:srgbClr val="DB0775"/>
              </a:solidFill>
              <a:latin typeface="Ink Free" panose="03080402000500000000" pitchFamily="66" charset="0"/>
            </a:endParaRPr>
          </a:p>
        </p:txBody>
      </p:sp>
      <p:grpSp>
        <p:nvGrpSpPr>
          <p:cNvPr id="103" name="Group 102">
            <a:extLst>
              <a:ext uri="{FF2B5EF4-FFF2-40B4-BE49-F238E27FC236}">
                <a16:creationId xmlns:a16="http://schemas.microsoft.com/office/drawing/2014/main" id="{C80369A2-4B2D-4260-A1FD-80327F1E0256}"/>
              </a:ext>
            </a:extLst>
          </p:cNvPr>
          <p:cNvGrpSpPr/>
          <p:nvPr/>
        </p:nvGrpSpPr>
        <p:grpSpPr>
          <a:xfrm>
            <a:off x="9010650" y="3911809"/>
            <a:ext cx="2179943" cy="1512677"/>
            <a:chOff x="9010650" y="3911809"/>
            <a:chExt cx="2179943" cy="1512677"/>
          </a:xfrm>
        </p:grpSpPr>
        <p:cxnSp>
          <p:nvCxnSpPr>
            <p:cNvPr id="26" name="Straight Connector 25">
              <a:extLst>
                <a:ext uri="{FF2B5EF4-FFF2-40B4-BE49-F238E27FC236}">
                  <a16:creationId xmlns:a16="http://schemas.microsoft.com/office/drawing/2014/main" id="{8C4C2392-274E-44A9-86B8-38C8C5AD9B3E}"/>
                </a:ext>
              </a:extLst>
            </p:cNvPr>
            <p:cNvCxnSpPr>
              <a:cxnSpLocks/>
            </p:cNvCxnSpPr>
            <p:nvPr/>
          </p:nvCxnSpPr>
          <p:spPr>
            <a:xfrm>
              <a:off x="9010650" y="4033836"/>
              <a:ext cx="0" cy="1390650"/>
            </a:xfrm>
            <a:prstGeom prst="line">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EBA7D4-CD94-4125-A11D-F4D97335DDC1}"/>
                </a:ext>
              </a:extLst>
            </p:cNvPr>
            <p:cNvCxnSpPr>
              <a:cxnSpLocks/>
            </p:cNvCxnSpPr>
            <p:nvPr/>
          </p:nvCxnSpPr>
          <p:spPr>
            <a:xfrm flipH="1">
              <a:off x="9363076" y="3911809"/>
              <a:ext cx="9524" cy="1512677"/>
            </a:xfrm>
            <a:prstGeom prst="line">
              <a:avLst/>
            </a:prstGeom>
            <a:ln w="28575">
              <a:solidFill>
                <a:srgbClr val="00B050"/>
              </a:solidFill>
              <a:headEnd type="stealt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949F027-3254-40A8-AC9A-4E78DFE90670}"/>
                </a:ext>
              </a:extLst>
            </p:cNvPr>
            <p:cNvCxnSpPr>
              <a:cxnSpLocks/>
            </p:cNvCxnSpPr>
            <p:nvPr/>
          </p:nvCxnSpPr>
          <p:spPr>
            <a:xfrm>
              <a:off x="9725025" y="3918368"/>
              <a:ext cx="0" cy="1506118"/>
            </a:xfrm>
            <a:prstGeom prst="line">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E4EE23-E710-40C4-A41C-0EE86CC220D2}"/>
                </a:ext>
              </a:extLst>
            </p:cNvPr>
            <p:cNvCxnSpPr>
              <a:cxnSpLocks/>
            </p:cNvCxnSpPr>
            <p:nvPr/>
          </p:nvCxnSpPr>
          <p:spPr>
            <a:xfrm>
              <a:off x="10077450" y="3918995"/>
              <a:ext cx="0" cy="1505491"/>
            </a:xfrm>
            <a:prstGeom prst="line">
              <a:avLst/>
            </a:prstGeom>
            <a:ln w="28575">
              <a:solidFill>
                <a:srgbClr val="00B050"/>
              </a:solidFill>
              <a:headEnd type="stealt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3CB8F02-DA51-4B82-B8DF-83006B128F33}"/>
                </a:ext>
              </a:extLst>
            </p:cNvPr>
            <p:cNvCxnSpPr>
              <a:cxnSpLocks/>
            </p:cNvCxnSpPr>
            <p:nvPr/>
          </p:nvCxnSpPr>
          <p:spPr>
            <a:xfrm>
              <a:off x="10412603" y="3925554"/>
              <a:ext cx="0" cy="1498932"/>
            </a:xfrm>
            <a:prstGeom prst="line">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00FB98D-B119-415F-9DED-4CBCB1A8E869}"/>
                </a:ext>
              </a:extLst>
            </p:cNvPr>
            <p:cNvCxnSpPr>
              <a:cxnSpLocks/>
            </p:cNvCxnSpPr>
            <p:nvPr/>
          </p:nvCxnSpPr>
          <p:spPr>
            <a:xfrm>
              <a:off x="10822178" y="3936878"/>
              <a:ext cx="0" cy="1487608"/>
            </a:xfrm>
            <a:prstGeom prst="line">
              <a:avLst/>
            </a:prstGeom>
            <a:ln w="28575">
              <a:solidFill>
                <a:srgbClr val="00B050"/>
              </a:solidFill>
              <a:headEnd type="stealt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9D4851-BCD6-45DE-A0EC-87D2CC111180}"/>
                </a:ext>
              </a:extLst>
            </p:cNvPr>
            <p:cNvCxnSpPr>
              <a:cxnSpLocks/>
            </p:cNvCxnSpPr>
            <p:nvPr/>
          </p:nvCxnSpPr>
          <p:spPr>
            <a:xfrm>
              <a:off x="11184128" y="3936878"/>
              <a:ext cx="0" cy="1487608"/>
            </a:xfrm>
            <a:prstGeom prst="line">
              <a:avLst/>
            </a:prstGeom>
            <a:ln w="2857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B7DCC2A-0880-49B7-9674-E7CD1E77288E}"/>
                </a:ext>
              </a:extLst>
            </p:cNvPr>
            <p:cNvCxnSpPr>
              <a:cxnSpLocks/>
            </p:cNvCxnSpPr>
            <p:nvPr/>
          </p:nvCxnSpPr>
          <p:spPr>
            <a:xfrm>
              <a:off x="9010650" y="5407234"/>
              <a:ext cx="361950" cy="593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C6AED9A-5B26-4547-9C50-2412A3915B94}"/>
                </a:ext>
              </a:extLst>
            </p:cNvPr>
            <p:cNvCxnSpPr>
              <a:cxnSpLocks/>
            </p:cNvCxnSpPr>
            <p:nvPr/>
          </p:nvCxnSpPr>
          <p:spPr>
            <a:xfrm>
              <a:off x="9372600" y="3930987"/>
              <a:ext cx="35828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027C5F-3918-42F6-A932-A8242DAD47C4}"/>
                </a:ext>
              </a:extLst>
            </p:cNvPr>
            <p:cNvCxnSpPr>
              <a:cxnSpLocks/>
            </p:cNvCxnSpPr>
            <p:nvPr/>
          </p:nvCxnSpPr>
          <p:spPr>
            <a:xfrm>
              <a:off x="9715500" y="5407234"/>
              <a:ext cx="35242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B2E791F-C460-46D8-B5DA-790151D9CF74}"/>
                </a:ext>
              </a:extLst>
            </p:cNvPr>
            <p:cNvCxnSpPr>
              <a:cxnSpLocks/>
            </p:cNvCxnSpPr>
            <p:nvPr/>
          </p:nvCxnSpPr>
          <p:spPr>
            <a:xfrm flipV="1">
              <a:off x="10064942" y="3936878"/>
              <a:ext cx="361950"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74F8A5E-AC29-43C9-9158-42AC7D604F10}"/>
                </a:ext>
              </a:extLst>
            </p:cNvPr>
            <p:cNvCxnSpPr>
              <a:cxnSpLocks/>
            </p:cNvCxnSpPr>
            <p:nvPr/>
          </p:nvCxnSpPr>
          <p:spPr>
            <a:xfrm flipV="1">
              <a:off x="10403078" y="5407234"/>
              <a:ext cx="409575" cy="593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01323C8-2C45-4F27-8DAA-AFDB9A566B9C}"/>
                </a:ext>
              </a:extLst>
            </p:cNvPr>
            <p:cNvCxnSpPr>
              <a:cxnSpLocks/>
            </p:cNvCxnSpPr>
            <p:nvPr/>
          </p:nvCxnSpPr>
          <p:spPr>
            <a:xfrm flipV="1">
              <a:off x="10816813" y="3950038"/>
              <a:ext cx="373780" cy="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7882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3" y="1535544"/>
            <a:ext cx="10279560" cy="4738500"/>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 to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 and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Moore-</a:t>
            </a:r>
            <a:r>
              <a:rPr lang="it-IT" sz="1600" i="1" dirty="0" err="1">
                <a:solidFill>
                  <a:srgbClr val="00B050"/>
                </a:solidFill>
                <a:latin typeface="Courier New" panose="02070309020205020404" pitchFamily="49" charset="0"/>
                <a:cs typeface="Courier New" panose="02070309020205020404" pitchFamily="49" charset="0"/>
              </a:rPr>
              <a:t>Penrose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norm</a:t>
            </a:r>
            <a:r>
              <a:rPr lang="it-IT" sz="1600" dirty="0">
                <a:latin typeface="Courier New" panose="02070309020205020404" pitchFamily="49" charset="0"/>
                <a:cs typeface="Courier New" panose="02070309020205020404" pitchFamily="49" charset="0"/>
              </a:rPr>
              <a:t>(b)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a’</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size!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subtraction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29</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Vector</a:t>
            </a:r>
            <a:r>
              <a:rPr lang="it-IT" sz="1600" dirty="0">
                <a:solidFill>
                  <a:srgbClr val="DB0775"/>
                </a:solidFill>
              </a:rPr>
              <a:t> </a:t>
            </a:r>
            <a:r>
              <a:rPr lang="it-IT" sz="1600" dirty="0" err="1">
                <a:solidFill>
                  <a:srgbClr val="DB0775"/>
                </a:solidFill>
              </a:rPr>
              <a:t>operations</a:t>
            </a:r>
            <a:endParaRPr lang="en-US" sz="1600" dirty="0"/>
          </a:p>
        </p:txBody>
      </p:sp>
      <p:sp>
        <p:nvSpPr>
          <p:cNvPr id="8" name="Rectangle 7">
            <a:extLst>
              <a:ext uri="{FF2B5EF4-FFF2-40B4-BE49-F238E27FC236}">
                <a16:creationId xmlns:a16="http://schemas.microsoft.com/office/drawing/2014/main" id="{5D18B279-ABE4-4EA5-96B2-AA2AC91DAE13}"/>
              </a:ext>
            </a:extLst>
          </p:cNvPr>
          <p:cNvSpPr/>
          <p:nvPr/>
        </p:nvSpPr>
        <p:spPr>
          <a:xfrm>
            <a:off x="6589851" y="4065087"/>
            <a:ext cx="4672315" cy="1308050"/>
          </a:xfrm>
          <a:prstGeom prst="rect">
            <a:avLst/>
          </a:prstGeom>
        </p:spPr>
        <p:txBody>
          <a:bodyPr wrap="square">
            <a:spAutoFit/>
          </a:bodyPr>
          <a:lstStyle/>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size!</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dot product</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dot(</a:t>
            </a:r>
            <a:r>
              <a:rPr lang="it-IT" sz="1600" dirty="0" err="1">
                <a:latin typeface="Courier New" panose="02070309020205020404" pitchFamily="49" charset="0"/>
                <a:cs typeface="Courier New" panose="02070309020205020404" pitchFamily="49" charset="0"/>
              </a:rPr>
              <a:t>a,c</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dot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equiv</a:t>
            </a:r>
            <a:r>
              <a:rPr lang="it-IT" sz="1600" i="1" dirty="0">
                <a:solidFill>
                  <a:srgbClr val="00B050"/>
                </a:solidFill>
                <a:latin typeface="Courier New" panose="02070309020205020404" pitchFamily="49" charset="0"/>
                <a:cs typeface="Courier New" panose="02070309020205020404" pitchFamily="49" charset="0"/>
              </a:rPr>
              <a:t> to a*</a:t>
            </a:r>
            <a:r>
              <a:rPr lang="it-IT" sz="1600" i="1" dirty="0" err="1">
                <a:solidFill>
                  <a:srgbClr val="00B050"/>
                </a:solidFill>
                <a:latin typeface="Courier New" panose="02070309020205020404" pitchFamily="49" charset="0"/>
                <a:cs typeface="Courier New" panose="02070309020205020404" pitchFamily="49" charset="0"/>
              </a:rPr>
              <a:t>pinv</a:t>
            </a:r>
            <a:r>
              <a:rPr lang="it-IT" sz="1600" i="1" dirty="0">
                <a:solidFill>
                  <a:srgbClr val="00B050"/>
                </a:solidFill>
                <a:latin typeface="Courier New" panose="02070309020205020404" pitchFamily="49" charset="0"/>
                <a:cs typeface="Courier New" panose="02070309020205020404" pitchFamily="49" charset="0"/>
              </a:rPr>
              <a:t>(b)</a:t>
            </a:r>
          </a:p>
        </p:txBody>
      </p:sp>
    </p:spTree>
    <p:extLst>
      <p:ext uri="{BB962C8B-B14F-4D97-AF65-F5344CB8AC3E}">
        <p14:creationId xmlns:p14="http://schemas.microsoft.com/office/powerpoint/2010/main" val="213512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3</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Tree>
    <p:extLst>
      <p:ext uri="{BB962C8B-B14F-4D97-AF65-F5344CB8AC3E}">
        <p14:creationId xmlns:p14="http://schemas.microsoft.com/office/powerpoint/2010/main" val="134422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3" y="1535544"/>
            <a:ext cx="10279560" cy="4738500"/>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 to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 and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Moore-</a:t>
            </a:r>
            <a:r>
              <a:rPr lang="it-IT" sz="1600" i="1" dirty="0" err="1">
                <a:solidFill>
                  <a:srgbClr val="00B050"/>
                </a:solidFill>
                <a:latin typeface="Courier New" panose="02070309020205020404" pitchFamily="49" charset="0"/>
                <a:cs typeface="Courier New" panose="02070309020205020404" pitchFamily="49" charset="0"/>
              </a:rPr>
              <a:t>Penrose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norm</a:t>
            </a:r>
            <a:r>
              <a:rPr lang="it-IT" sz="1600" dirty="0">
                <a:latin typeface="Courier New" panose="02070309020205020404" pitchFamily="49" charset="0"/>
                <a:cs typeface="Courier New" panose="02070309020205020404" pitchFamily="49" charset="0"/>
              </a:rPr>
              <a:t>(b)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a’</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size!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subtraction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30</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Vector</a:t>
            </a:r>
            <a:r>
              <a:rPr lang="it-IT" sz="1600" dirty="0">
                <a:solidFill>
                  <a:srgbClr val="DB0775"/>
                </a:solidFill>
              </a:rPr>
              <a:t> </a:t>
            </a:r>
            <a:r>
              <a:rPr lang="it-IT" sz="1600" dirty="0" err="1">
                <a:solidFill>
                  <a:srgbClr val="DB0775"/>
                </a:solidFill>
              </a:rPr>
              <a:t>operations</a:t>
            </a:r>
            <a:endParaRPr lang="en-US" sz="1600" dirty="0"/>
          </a:p>
        </p:txBody>
      </p:sp>
      <p:sp>
        <p:nvSpPr>
          <p:cNvPr id="8" name="Rectangle 7">
            <a:extLst>
              <a:ext uri="{FF2B5EF4-FFF2-40B4-BE49-F238E27FC236}">
                <a16:creationId xmlns:a16="http://schemas.microsoft.com/office/drawing/2014/main" id="{5D18B279-ABE4-4EA5-96B2-AA2AC91DAE13}"/>
              </a:ext>
            </a:extLst>
          </p:cNvPr>
          <p:cNvSpPr/>
          <p:nvPr/>
        </p:nvSpPr>
        <p:spPr>
          <a:xfrm>
            <a:off x="6589851" y="4065087"/>
            <a:ext cx="4672315" cy="1308050"/>
          </a:xfrm>
          <a:prstGeom prst="rect">
            <a:avLst/>
          </a:prstGeom>
        </p:spPr>
        <p:txBody>
          <a:bodyPr wrap="square">
            <a:spAutoFit/>
          </a:bodyPr>
          <a:lstStyle/>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size!</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dot product</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dot(</a:t>
            </a:r>
            <a:r>
              <a:rPr lang="it-IT" sz="1600" dirty="0" err="1">
                <a:latin typeface="Courier New" panose="02070309020205020404" pitchFamily="49" charset="0"/>
                <a:cs typeface="Courier New" panose="02070309020205020404" pitchFamily="49" charset="0"/>
              </a:rPr>
              <a:t>a,c</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dot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equiv</a:t>
            </a:r>
            <a:r>
              <a:rPr lang="it-IT" sz="1600" i="1" dirty="0">
                <a:solidFill>
                  <a:srgbClr val="00B050"/>
                </a:solidFill>
                <a:latin typeface="Courier New" panose="02070309020205020404" pitchFamily="49" charset="0"/>
                <a:cs typeface="Courier New" panose="02070309020205020404" pitchFamily="49" charset="0"/>
              </a:rPr>
              <a:t> to a*</a:t>
            </a:r>
            <a:r>
              <a:rPr lang="it-IT" sz="1600" i="1" dirty="0" err="1">
                <a:solidFill>
                  <a:srgbClr val="00B050"/>
                </a:solidFill>
                <a:latin typeface="Courier New" panose="02070309020205020404" pitchFamily="49" charset="0"/>
                <a:cs typeface="Courier New" panose="02070309020205020404" pitchFamily="49" charset="0"/>
              </a:rPr>
              <a:t>pinv</a:t>
            </a:r>
            <a:r>
              <a:rPr lang="it-IT" sz="1600" i="1" dirty="0">
                <a:solidFill>
                  <a:srgbClr val="00B050"/>
                </a:solidFill>
                <a:latin typeface="Courier New" panose="02070309020205020404" pitchFamily="49" charset="0"/>
                <a:cs typeface="Courier New" panose="02070309020205020404" pitchFamily="49" charset="0"/>
              </a:rPr>
              <a:t>(b)</a:t>
            </a:r>
          </a:p>
        </p:txBody>
      </p:sp>
      <p:sp>
        <p:nvSpPr>
          <p:cNvPr id="3" name="Rectangle 2">
            <a:extLst>
              <a:ext uri="{FF2B5EF4-FFF2-40B4-BE49-F238E27FC236}">
                <a16:creationId xmlns:a16="http://schemas.microsoft.com/office/drawing/2014/main" id="{968AF7C2-F390-4781-9CF0-9011031532E1}"/>
              </a:ext>
            </a:extLst>
          </p:cNvPr>
          <p:cNvSpPr/>
          <p:nvPr/>
        </p:nvSpPr>
        <p:spPr>
          <a:xfrm>
            <a:off x="1558636" y="2796344"/>
            <a:ext cx="1048640" cy="333546"/>
          </a:xfrm>
          <a:custGeom>
            <a:avLst/>
            <a:gdLst>
              <a:gd name="connsiteX0" fmla="*/ 0 w 1048640"/>
              <a:gd name="connsiteY0" fmla="*/ 0 h 333546"/>
              <a:gd name="connsiteX1" fmla="*/ 503347 w 1048640"/>
              <a:gd name="connsiteY1" fmla="*/ 0 h 333546"/>
              <a:gd name="connsiteX2" fmla="*/ 1048640 w 1048640"/>
              <a:gd name="connsiteY2" fmla="*/ 0 h 333546"/>
              <a:gd name="connsiteX3" fmla="*/ 1048640 w 1048640"/>
              <a:gd name="connsiteY3" fmla="*/ 333546 h 333546"/>
              <a:gd name="connsiteX4" fmla="*/ 545293 w 1048640"/>
              <a:gd name="connsiteY4" fmla="*/ 333546 h 333546"/>
              <a:gd name="connsiteX5" fmla="*/ 0 w 1048640"/>
              <a:gd name="connsiteY5" fmla="*/ 333546 h 333546"/>
              <a:gd name="connsiteX6" fmla="*/ 0 w 1048640"/>
              <a:gd name="connsiteY6" fmla="*/ 0 h 33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640" h="333546" extrusionOk="0">
                <a:moveTo>
                  <a:pt x="0" y="0"/>
                </a:moveTo>
                <a:cubicBezTo>
                  <a:pt x="120687" y="-17782"/>
                  <a:pt x="316593" y="-24035"/>
                  <a:pt x="503347" y="0"/>
                </a:cubicBezTo>
                <a:cubicBezTo>
                  <a:pt x="690101" y="24035"/>
                  <a:pt x="841843" y="12357"/>
                  <a:pt x="1048640" y="0"/>
                </a:cubicBezTo>
                <a:cubicBezTo>
                  <a:pt x="1059841" y="70234"/>
                  <a:pt x="1060070" y="188118"/>
                  <a:pt x="1048640" y="333546"/>
                </a:cubicBezTo>
                <a:cubicBezTo>
                  <a:pt x="880574" y="356214"/>
                  <a:pt x="764424" y="333057"/>
                  <a:pt x="545293" y="333546"/>
                </a:cubicBezTo>
                <a:cubicBezTo>
                  <a:pt x="326162" y="334035"/>
                  <a:pt x="215338" y="311498"/>
                  <a:pt x="0" y="333546"/>
                </a:cubicBezTo>
                <a:cubicBezTo>
                  <a:pt x="4499" y="203694"/>
                  <a:pt x="-16248" y="113870"/>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6" name="Picture 15">
            <a:extLst>
              <a:ext uri="{FF2B5EF4-FFF2-40B4-BE49-F238E27FC236}">
                <a16:creationId xmlns:a16="http://schemas.microsoft.com/office/drawing/2014/main" id="{BD5A6C6F-D30C-4CB7-AE6E-59EA89EA4514}"/>
              </a:ext>
            </a:extLst>
          </p:cNvPr>
          <p:cNvPicPr>
            <a:picLocks noChangeAspect="1"/>
          </p:cNvPicPr>
          <p:nvPr/>
        </p:nvPicPr>
        <p:blipFill>
          <a:blip r:embed="rId3"/>
          <a:stretch>
            <a:fillRect/>
          </a:stretch>
        </p:blipFill>
        <p:spPr>
          <a:xfrm>
            <a:off x="8109154" y="2075882"/>
            <a:ext cx="1633708" cy="1346175"/>
          </a:xfrm>
          <a:prstGeom prst="rect">
            <a:avLst/>
          </a:prstGeom>
          <a:ln>
            <a:solidFill>
              <a:schemeClr val="tx1"/>
            </a:solidFill>
          </a:ln>
        </p:spPr>
      </p:pic>
      <p:pic>
        <p:nvPicPr>
          <p:cNvPr id="17" name="Picture 16">
            <a:extLst>
              <a:ext uri="{FF2B5EF4-FFF2-40B4-BE49-F238E27FC236}">
                <a16:creationId xmlns:a16="http://schemas.microsoft.com/office/drawing/2014/main" id="{1E2A190D-08FC-4257-A32E-515A18A5CC8C}"/>
              </a:ext>
            </a:extLst>
          </p:cNvPr>
          <p:cNvPicPr>
            <a:picLocks noChangeAspect="1"/>
          </p:cNvPicPr>
          <p:nvPr/>
        </p:nvPicPr>
        <p:blipFill rotWithShape="1">
          <a:blip r:embed="rId4"/>
          <a:srcRect b="3357"/>
          <a:stretch/>
        </p:blipFill>
        <p:spPr>
          <a:xfrm>
            <a:off x="4956143" y="2924726"/>
            <a:ext cx="1727221" cy="1001536"/>
          </a:xfrm>
          <a:prstGeom prst="rect">
            <a:avLst/>
          </a:prstGeom>
          <a:ln>
            <a:solidFill>
              <a:schemeClr val="tx1"/>
            </a:solidFill>
          </a:ln>
        </p:spPr>
      </p:pic>
    </p:spTree>
    <p:extLst>
      <p:ext uri="{BB962C8B-B14F-4D97-AF65-F5344CB8AC3E}">
        <p14:creationId xmlns:p14="http://schemas.microsoft.com/office/powerpoint/2010/main" val="335805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3" y="1535544"/>
            <a:ext cx="10279560" cy="4738500"/>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 to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 and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Moore-</a:t>
            </a:r>
            <a:r>
              <a:rPr lang="it-IT" sz="1600" i="1" dirty="0" err="1">
                <a:solidFill>
                  <a:srgbClr val="00B050"/>
                </a:solidFill>
                <a:latin typeface="Courier New" panose="02070309020205020404" pitchFamily="49" charset="0"/>
                <a:cs typeface="Courier New" panose="02070309020205020404" pitchFamily="49" charset="0"/>
              </a:rPr>
              <a:t>Penrose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norm</a:t>
            </a:r>
            <a:r>
              <a:rPr lang="it-IT" sz="1600" dirty="0">
                <a:latin typeface="Courier New" panose="02070309020205020404" pitchFamily="49" charset="0"/>
                <a:cs typeface="Courier New" panose="02070309020205020404" pitchFamily="49" charset="0"/>
              </a:rPr>
              <a:t>(b)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a’</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a:t>
            </a:r>
            <a:r>
              <a:rPr lang="it-IT" sz="1600" b="1" dirty="0" err="1">
                <a:solidFill>
                  <a:srgbClr val="3C3CEA"/>
                </a:solidFill>
              </a:rPr>
              <a:t>shape</a:t>
            </a:r>
            <a:r>
              <a:rPr lang="it-IT" sz="1600" b="1" dirty="0">
                <a:solidFill>
                  <a:srgbClr val="3C3CEA"/>
                </a:solidFill>
              </a:rPr>
              <a:t>!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subtraction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31</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Vector</a:t>
            </a:r>
            <a:r>
              <a:rPr lang="it-IT" sz="1600" dirty="0">
                <a:solidFill>
                  <a:srgbClr val="DB0775"/>
                </a:solidFill>
              </a:rPr>
              <a:t> </a:t>
            </a:r>
            <a:r>
              <a:rPr lang="it-IT" sz="1600" dirty="0" err="1">
                <a:solidFill>
                  <a:srgbClr val="DB0775"/>
                </a:solidFill>
              </a:rPr>
              <a:t>operations</a:t>
            </a:r>
            <a:endParaRPr lang="en-US" sz="1600" dirty="0"/>
          </a:p>
        </p:txBody>
      </p:sp>
      <p:sp>
        <p:nvSpPr>
          <p:cNvPr id="8" name="Rectangle 7">
            <a:extLst>
              <a:ext uri="{FF2B5EF4-FFF2-40B4-BE49-F238E27FC236}">
                <a16:creationId xmlns:a16="http://schemas.microsoft.com/office/drawing/2014/main" id="{5D18B279-ABE4-4EA5-96B2-AA2AC91DAE13}"/>
              </a:ext>
            </a:extLst>
          </p:cNvPr>
          <p:cNvSpPr/>
          <p:nvPr/>
        </p:nvSpPr>
        <p:spPr>
          <a:xfrm>
            <a:off x="6589851" y="4065087"/>
            <a:ext cx="4672315" cy="1308050"/>
          </a:xfrm>
          <a:prstGeom prst="rect">
            <a:avLst/>
          </a:prstGeom>
        </p:spPr>
        <p:txBody>
          <a:bodyPr wrap="square">
            <a:spAutoFit/>
          </a:bodyPr>
          <a:lstStyle/>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a:t>
            </a:r>
            <a:r>
              <a:rPr lang="it-IT" sz="1600" b="1" dirty="0" err="1">
                <a:solidFill>
                  <a:srgbClr val="3C3CEA"/>
                </a:solidFill>
              </a:rPr>
              <a:t>shape</a:t>
            </a:r>
            <a:r>
              <a:rPr lang="it-IT" sz="1600" b="1" dirty="0">
                <a:solidFill>
                  <a:srgbClr val="3C3CEA"/>
                </a:solidFill>
              </a:rPr>
              <a:t>!</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dot product</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dot(</a:t>
            </a:r>
            <a:r>
              <a:rPr lang="it-IT" sz="1600" dirty="0" err="1">
                <a:latin typeface="Courier New" panose="02070309020205020404" pitchFamily="49" charset="0"/>
                <a:cs typeface="Courier New" panose="02070309020205020404" pitchFamily="49" charset="0"/>
              </a:rPr>
              <a:t>a,c</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dot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equiv</a:t>
            </a:r>
            <a:r>
              <a:rPr lang="it-IT" sz="1600" i="1" dirty="0">
                <a:solidFill>
                  <a:srgbClr val="00B050"/>
                </a:solidFill>
                <a:latin typeface="Courier New" panose="02070309020205020404" pitchFamily="49" charset="0"/>
                <a:cs typeface="Courier New" panose="02070309020205020404" pitchFamily="49" charset="0"/>
              </a:rPr>
              <a:t> to a*</a:t>
            </a:r>
            <a:r>
              <a:rPr lang="it-IT" sz="1600" i="1" dirty="0" err="1">
                <a:solidFill>
                  <a:srgbClr val="00B050"/>
                </a:solidFill>
                <a:latin typeface="Courier New" panose="02070309020205020404" pitchFamily="49" charset="0"/>
                <a:cs typeface="Courier New" panose="02070309020205020404" pitchFamily="49" charset="0"/>
              </a:rPr>
              <a:t>pinv</a:t>
            </a:r>
            <a:r>
              <a:rPr lang="it-IT" sz="1600" i="1" dirty="0">
                <a:solidFill>
                  <a:srgbClr val="00B050"/>
                </a:solidFill>
                <a:latin typeface="Courier New" panose="02070309020205020404" pitchFamily="49" charset="0"/>
                <a:cs typeface="Courier New" panose="02070309020205020404" pitchFamily="49" charset="0"/>
              </a:rPr>
              <a:t>(b)</a:t>
            </a:r>
          </a:p>
        </p:txBody>
      </p:sp>
      <p:sp>
        <p:nvSpPr>
          <p:cNvPr id="3" name="Rectangle 2">
            <a:extLst>
              <a:ext uri="{FF2B5EF4-FFF2-40B4-BE49-F238E27FC236}">
                <a16:creationId xmlns:a16="http://schemas.microsoft.com/office/drawing/2014/main" id="{968AF7C2-F390-4781-9CF0-9011031532E1}"/>
              </a:ext>
            </a:extLst>
          </p:cNvPr>
          <p:cNvSpPr/>
          <p:nvPr/>
        </p:nvSpPr>
        <p:spPr>
          <a:xfrm>
            <a:off x="1558637" y="5039591"/>
            <a:ext cx="1460560" cy="333546"/>
          </a:xfrm>
          <a:custGeom>
            <a:avLst/>
            <a:gdLst>
              <a:gd name="connsiteX0" fmla="*/ 0 w 1460560"/>
              <a:gd name="connsiteY0" fmla="*/ 0 h 333546"/>
              <a:gd name="connsiteX1" fmla="*/ 457642 w 1460560"/>
              <a:gd name="connsiteY1" fmla="*/ 0 h 333546"/>
              <a:gd name="connsiteX2" fmla="*/ 973707 w 1460560"/>
              <a:gd name="connsiteY2" fmla="*/ 0 h 333546"/>
              <a:gd name="connsiteX3" fmla="*/ 1460560 w 1460560"/>
              <a:gd name="connsiteY3" fmla="*/ 0 h 333546"/>
              <a:gd name="connsiteX4" fmla="*/ 1460560 w 1460560"/>
              <a:gd name="connsiteY4" fmla="*/ 333546 h 333546"/>
              <a:gd name="connsiteX5" fmla="*/ 944495 w 1460560"/>
              <a:gd name="connsiteY5" fmla="*/ 333546 h 333546"/>
              <a:gd name="connsiteX6" fmla="*/ 486853 w 1460560"/>
              <a:gd name="connsiteY6" fmla="*/ 333546 h 333546"/>
              <a:gd name="connsiteX7" fmla="*/ 0 w 1460560"/>
              <a:gd name="connsiteY7" fmla="*/ 333546 h 333546"/>
              <a:gd name="connsiteX8" fmla="*/ 0 w 1460560"/>
              <a:gd name="connsiteY8" fmla="*/ 0 h 33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560" h="333546" extrusionOk="0">
                <a:moveTo>
                  <a:pt x="0" y="0"/>
                </a:moveTo>
                <a:cubicBezTo>
                  <a:pt x="226861" y="7605"/>
                  <a:pt x="350226" y="-8516"/>
                  <a:pt x="457642" y="0"/>
                </a:cubicBezTo>
                <a:cubicBezTo>
                  <a:pt x="565058" y="8516"/>
                  <a:pt x="836969" y="1936"/>
                  <a:pt x="973707" y="0"/>
                </a:cubicBezTo>
                <a:cubicBezTo>
                  <a:pt x="1110445" y="-1936"/>
                  <a:pt x="1347482" y="7904"/>
                  <a:pt x="1460560" y="0"/>
                </a:cubicBezTo>
                <a:cubicBezTo>
                  <a:pt x="1473518" y="102139"/>
                  <a:pt x="1469503" y="215195"/>
                  <a:pt x="1460560" y="333546"/>
                </a:cubicBezTo>
                <a:cubicBezTo>
                  <a:pt x="1309502" y="317072"/>
                  <a:pt x="1074721" y="324901"/>
                  <a:pt x="944495" y="333546"/>
                </a:cubicBezTo>
                <a:cubicBezTo>
                  <a:pt x="814270" y="342191"/>
                  <a:pt x="651149" y="350116"/>
                  <a:pt x="486853" y="333546"/>
                </a:cubicBezTo>
                <a:cubicBezTo>
                  <a:pt x="322557" y="316976"/>
                  <a:pt x="185921" y="316428"/>
                  <a:pt x="0" y="333546"/>
                </a:cubicBezTo>
                <a:cubicBezTo>
                  <a:pt x="144" y="208741"/>
                  <a:pt x="-3269" y="70972"/>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7" name="Picture 16">
            <a:extLst>
              <a:ext uri="{FF2B5EF4-FFF2-40B4-BE49-F238E27FC236}">
                <a16:creationId xmlns:a16="http://schemas.microsoft.com/office/drawing/2014/main" id="{1E2A190D-08FC-4257-A32E-515A18A5CC8C}"/>
              </a:ext>
            </a:extLst>
          </p:cNvPr>
          <p:cNvPicPr>
            <a:picLocks noChangeAspect="1"/>
          </p:cNvPicPr>
          <p:nvPr/>
        </p:nvPicPr>
        <p:blipFill rotWithShape="1">
          <a:blip r:embed="rId3"/>
          <a:srcRect b="3357"/>
          <a:stretch/>
        </p:blipFill>
        <p:spPr>
          <a:xfrm>
            <a:off x="4956143" y="2924726"/>
            <a:ext cx="1727221" cy="1001536"/>
          </a:xfrm>
          <a:prstGeom prst="rect">
            <a:avLst/>
          </a:prstGeom>
          <a:ln>
            <a:solidFill>
              <a:schemeClr val="tx1"/>
            </a:solidFill>
          </a:ln>
        </p:spPr>
      </p:pic>
      <p:pic>
        <p:nvPicPr>
          <p:cNvPr id="13" name="Picture 12">
            <a:extLst>
              <a:ext uri="{FF2B5EF4-FFF2-40B4-BE49-F238E27FC236}">
                <a16:creationId xmlns:a16="http://schemas.microsoft.com/office/drawing/2014/main" id="{76E2B7E6-2BCE-4417-90D6-F09EB787D515}"/>
              </a:ext>
            </a:extLst>
          </p:cNvPr>
          <p:cNvPicPr>
            <a:picLocks noChangeAspect="1"/>
          </p:cNvPicPr>
          <p:nvPr/>
        </p:nvPicPr>
        <p:blipFill>
          <a:blip r:embed="rId4"/>
          <a:stretch>
            <a:fillRect/>
          </a:stretch>
        </p:blipFill>
        <p:spPr>
          <a:xfrm>
            <a:off x="7856563" y="1691798"/>
            <a:ext cx="2669923" cy="1853392"/>
          </a:xfrm>
          <a:prstGeom prst="rect">
            <a:avLst/>
          </a:prstGeom>
          <a:ln>
            <a:solidFill>
              <a:schemeClr val="tx1"/>
            </a:solidFill>
          </a:ln>
        </p:spPr>
      </p:pic>
    </p:spTree>
    <p:extLst>
      <p:ext uri="{BB962C8B-B14F-4D97-AF65-F5344CB8AC3E}">
        <p14:creationId xmlns:p14="http://schemas.microsoft.com/office/powerpoint/2010/main" val="47058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3" y="1535544"/>
            <a:ext cx="10279560" cy="4738500"/>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 to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 and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Moore-</a:t>
            </a:r>
            <a:r>
              <a:rPr lang="it-IT" sz="1600" i="1" dirty="0" err="1">
                <a:solidFill>
                  <a:srgbClr val="00B050"/>
                </a:solidFill>
                <a:latin typeface="Courier New" panose="02070309020205020404" pitchFamily="49" charset="0"/>
                <a:cs typeface="Courier New" panose="02070309020205020404" pitchFamily="49" charset="0"/>
              </a:rPr>
              <a:t>Penrose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norm</a:t>
            </a:r>
            <a:r>
              <a:rPr lang="it-IT" sz="1600" dirty="0">
                <a:latin typeface="Courier New" panose="02070309020205020404" pitchFamily="49" charset="0"/>
                <a:cs typeface="Courier New" panose="02070309020205020404" pitchFamily="49" charset="0"/>
              </a:rPr>
              <a:t>(b)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a’</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a:t>
            </a:r>
            <a:r>
              <a:rPr lang="it-IT" sz="1600" b="1" dirty="0" err="1">
                <a:solidFill>
                  <a:srgbClr val="3C3CEA"/>
                </a:solidFill>
              </a:rPr>
              <a:t>shape</a:t>
            </a:r>
            <a:r>
              <a:rPr lang="it-IT" sz="1600" b="1" dirty="0">
                <a:solidFill>
                  <a:srgbClr val="3C3CEA"/>
                </a:solidFill>
              </a:rPr>
              <a:t>!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subtraction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32</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Vector</a:t>
            </a:r>
            <a:r>
              <a:rPr lang="it-IT" sz="1600" dirty="0">
                <a:solidFill>
                  <a:srgbClr val="DB0775"/>
                </a:solidFill>
              </a:rPr>
              <a:t> </a:t>
            </a:r>
            <a:r>
              <a:rPr lang="it-IT" sz="1600" dirty="0" err="1">
                <a:solidFill>
                  <a:srgbClr val="DB0775"/>
                </a:solidFill>
              </a:rPr>
              <a:t>operations</a:t>
            </a:r>
            <a:endParaRPr lang="en-US" sz="1600" dirty="0"/>
          </a:p>
        </p:txBody>
      </p:sp>
      <p:sp>
        <p:nvSpPr>
          <p:cNvPr id="8" name="Rectangle 7">
            <a:extLst>
              <a:ext uri="{FF2B5EF4-FFF2-40B4-BE49-F238E27FC236}">
                <a16:creationId xmlns:a16="http://schemas.microsoft.com/office/drawing/2014/main" id="{5D18B279-ABE4-4EA5-96B2-AA2AC91DAE13}"/>
              </a:ext>
            </a:extLst>
          </p:cNvPr>
          <p:cNvSpPr/>
          <p:nvPr/>
        </p:nvSpPr>
        <p:spPr>
          <a:xfrm>
            <a:off x="6589851" y="4065087"/>
            <a:ext cx="4672315" cy="1308050"/>
          </a:xfrm>
          <a:prstGeom prst="rect">
            <a:avLst/>
          </a:prstGeom>
        </p:spPr>
        <p:txBody>
          <a:bodyPr wrap="square">
            <a:spAutoFit/>
          </a:bodyPr>
          <a:lstStyle/>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a:t>
            </a:r>
            <a:r>
              <a:rPr lang="it-IT" sz="1600" b="1" dirty="0" err="1">
                <a:solidFill>
                  <a:srgbClr val="3C3CEA"/>
                </a:solidFill>
              </a:rPr>
              <a:t>shape</a:t>
            </a:r>
            <a:r>
              <a:rPr lang="it-IT" sz="1600" b="1" dirty="0">
                <a:solidFill>
                  <a:srgbClr val="3C3CEA"/>
                </a:solidFill>
              </a:rPr>
              <a:t>!</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dot product</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dot(</a:t>
            </a:r>
            <a:r>
              <a:rPr lang="it-IT" sz="1600" dirty="0" err="1">
                <a:latin typeface="Courier New" panose="02070309020205020404" pitchFamily="49" charset="0"/>
                <a:cs typeface="Courier New" panose="02070309020205020404" pitchFamily="49" charset="0"/>
              </a:rPr>
              <a:t>a,c</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dot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equiv</a:t>
            </a:r>
            <a:r>
              <a:rPr lang="it-IT" sz="1600" i="1" dirty="0">
                <a:solidFill>
                  <a:srgbClr val="00B050"/>
                </a:solidFill>
                <a:latin typeface="Courier New" panose="02070309020205020404" pitchFamily="49" charset="0"/>
                <a:cs typeface="Courier New" panose="02070309020205020404" pitchFamily="49" charset="0"/>
              </a:rPr>
              <a:t> to a*</a:t>
            </a:r>
            <a:r>
              <a:rPr lang="it-IT" sz="1600" i="1" dirty="0" err="1">
                <a:solidFill>
                  <a:srgbClr val="00B050"/>
                </a:solidFill>
                <a:latin typeface="Courier New" panose="02070309020205020404" pitchFamily="49" charset="0"/>
                <a:cs typeface="Courier New" panose="02070309020205020404" pitchFamily="49" charset="0"/>
              </a:rPr>
              <a:t>pinv</a:t>
            </a:r>
            <a:r>
              <a:rPr lang="it-IT" sz="1600" i="1" dirty="0">
                <a:solidFill>
                  <a:srgbClr val="00B050"/>
                </a:solidFill>
                <a:latin typeface="Courier New" panose="02070309020205020404" pitchFamily="49" charset="0"/>
                <a:cs typeface="Courier New" panose="02070309020205020404" pitchFamily="49" charset="0"/>
              </a:rPr>
              <a:t>(b)</a:t>
            </a:r>
          </a:p>
        </p:txBody>
      </p:sp>
      <p:sp>
        <p:nvSpPr>
          <p:cNvPr id="3" name="Rectangle 2">
            <a:extLst>
              <a:ext uri="{FF2B5EF4-FFF2-40B4-BE49-F238E27FC236}">
                <a16:creationId xmlns:a16="http://schemas.microsoft.com/office/drawing/2014/main" id="{968AF7C2-F390-4781-9CF0-9011031532E1}"/>
              </a:ext>
            </a:extLst>
          </p:cNvPr>
          <p:cNvSpPr/>
          <p:nvPr/>
        </p:nvSpPr>
        <p:spPr>
          <a:xfrm>
            <a:off x="1558637" y="5322455"/>
            <a:ext cx="1460560" cy="402935"/>
          </a:xfrm>
          <a:custGeom>
            <a:avLst/>
            <a:gdLst>
              <a:gd name="connsiteX0" fmla="*/ 0 w 1460560"/>
              <a:gd name="connsiteY0" fmla="*/ 0 h 402935"/>
              <a:gd name="connsiteX1" fmla="*/ 457642 w 1460560"/>
              <a:gd name="connsiteY1" fmla="*/ 0 h 402935"/>
              <a:gd name="connsiteX2" fmla="*/ 973707 w 1460560"/>
              <a:gd name="connsiteY2" fmla="*/ 0 h 402935"/>
              <a:gd name="connsiteX3" fmla="*/ 1460560 w 1460560"/>
              <a:gd name="connsiteY3" fmla="*/ 0 h 402935"/>
              <a:gd name="connsiteX4" fmla="*/ 1460560 w 1460560"/>
              <a:gd name="connsiteY4" fmla="*/ 402935 h 402935"/>
              <a:gd name="connsiteX5" fmla="*/ 944495 w 1460560"/>
              <a:gd name="connsiteY5" fmla="*/ 402935 h 402935"/>
              <a:gd name="connsiteX6" fmla="*/ 486853 w 1460560"/>
              <a:gd name="connsiteY6" fmla="*/ 402935 h 402935"/>
              <a:gd name="connsiteX7" fmla="*/ 0 w 1460560"/>
              <a:gd name="connsiteY7" fmla="*/ 402935 h 402935"/>
              <a:gd name="connsiteX8" fmla="*/ 0 w 1460560"/>
              <a:gd name="connsiteY8" fmla="*/ 0 h 40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560" h="402935" extrusionOk="0">
                <a:moveTo>
                  <a:pt x="0" y="0"/>
                </a:moveTo>
                <a:cubicBezTo>
                  <a:pt x="226861" y="7605"/>
                  <a:pt x="350226" y="-8516"/>
                  <a:pt x="457642" y="0"/>
                </a:cubicBezTo>
                <a:cubicBezTo>
                  <a:pt x="565058" y="8516"/>
                  <a:pt x="836969" y="1936"/>
                  <a:pt x="973707" y="0"/>
                </a:cubicBezTo>
                <a:cubicBezTo>
                  <a:pt x="1110445" y="-1936"/>
                  <a:pt x="1347482" y="7904"/>
                  <a:pt x="1460560" y="0"/>
                </a:cubicBezTo>
                <a:cubicBezTo>
                  <a:pt x="1449532" y="86743"/>
                  <a:pt x="1462386" y="292204"/>
                  <a:pt x="1460560" y="402935"/>
                </a:cubicBezTo>
                <a:cubicBezTo>
                  <a:pt x="1309502" y="386461"/>
                  <a:pt x="1074721" y="394290"/>
                  <a:pt x="944495" y="402935"/>
                </a:cubicBezTo>
                <a:cubicBezTo>
                  <a:pt x="814270" y="411580"/>
                  <a:pt x="651149" y="419505"/>
                  <a:pt x="486853" y="402935"/>
                </a:cubicBezTo>
                <a:cubicBezTo>
                  <a:pt x="322557" y="386365"/>
                  <a:pt x="185921" y="385817"/>
                  <a:pt x="0" y="402935"/>
                </a:cubicBezTo>
                <a:cubicBezTo>
                  <a:pt x="-12957" y="276622"/>
                  <a:pt x="-3381" y="18076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7" name="Picture 16">
            <a:extLst>
              <a:ext uri="{FF2B5EF4-FFF2-40B4-BE49-F238E27FC236}">
                <a16:creationId xmlns:a16="http://schemas.microsoft.com/office/drawing/2014/main" id="{1E2A190D-08FC-4257-A32E-515A18A5CC8C}"/>
              </a:ext>
            </a:extLst>
          </p:cNvPr>
          <p:cNvPicPr>
            <a:picLocks noChangeAspect="1"/>
          </p:cNvPicPr>
          <p:nvPr/>
        </p:nvPicPr>
        <p:blipFill rotWithShape="1">
          <a:blip r:embed="rId3"/>
          <a:srcRect b="3357"/>
          <a:stretch/>
        </p:blipFill>
        <p:spPr>
          <a:xfrm>
            <a:off x="4956143" y="2924726"/>
            <a:ext cx="1727221" cy="1001536"/>
          </a:xfrm>
          <a:prstGeom prst="rect">
            <a:avLst/>
          </a:prstGeom>
          <a:ln>
            <a:solidFill>
              <a:schemeClr val="tx1"/>
            </a:solidFill>
          </a:ln>
        </p:spPr>
      </p:pic>
      <p:pic>
        <p:nvPicPr>
          <p:cNvPr id="14" name="Picture 13">
            <a:extLst>
              <a:ext uri="{FF2B5EF4-FFF2-40B4-BE49-F238E27FC236}">
                <a16:creationId xmlns:a16="http://schemas.microsoft.com/office/drawing/2014/main" id="{787264DB-B171-4A6C-90DF-3D889FC987BD}"/>
              </a:ext>
            </a:extLst>
          </p:cNvPr>
          <p:cNvPicPr>
            <a:picLocks noChangeAspect="1"/>
          </p:cNvPicPr>
          <p:nvPr/>
        </p:nvPicPr>
        <p:blipFill>
          <a:blip r:embed="rId4"/>
          <a:stretch>
            <a:fillRect/>
          </a:stretch>
        </p:blipFill>
        <p:spPr>
          <a:xfrm>
            <a:off x="7482738" y="1797409"/>
            <a:ext cx="3779428" cy="1530908"/>
          </a:xfrm>
          <a:prstGeom prst="rect">
            <a:avLst/>
          </a:prstGeom>
          <a:ln>
            <a:solidFill>
              <a:schemeClr val="tx1"/>
            </a:solidFill>
          </a:ln>
        </p:spPr>
      </p:pic>
    </p:spTree>
    <p:extLst>
      <p:ext uri="{BB962C8B-B14F-4D97-AF65-F5344CB8AC3E}">
        <p14:creationId xmlns:p14="http://schemas.microsoft.com/office/powerpoint/2010/main" val="18103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3" y="1535544"/>
            <a:ext cx="10279560" cy="4738500"/>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 to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 and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Moore-</a:t>
            </a:r>
            <a:r>
              <a:rPr lang="it-IT" sz="1600" i="1" dirty="0" err="1">
                <a:solidFill>
                  <a:srgbClr val="00B050"/>
                </a:solidFill>
                <a:latin typeface="Courier New" panose="02070309020205020404" pitchFamily="49" charset="0"/>
                <a:cs typeface="Courier New" panose="02070309020205020404" pitchFamily="49" charset="0"/>
              </a:rPr>
              <a:t>Penrose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norm</a:t>
            </a:r>
            <a:r>
              <a:rPr lang="it-IT" sz="1600" dirty="0">
                <a:latin typeface="Courier New" panose="02070309020205020404" pitchFamily="49" charset="0"/>
                <a:cs typeface="Courier New" panose="02070309020205020404" pitchFamily="49" charset="0"/>
              </a:rPr>
              <a:t>(b)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a’</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a:t>
            </a:r>
            <a:r>
              <a:rPr lang="it-IT" sz="1600" b="1" dirty="0" err="1">
                <a:solidFill>
                  <a:srgbClr val="3C3CEA"/>
                </a:solidFill>
              </a:rPr>
              <a:t>shape</a:t>
            </a:r>
            <a:r>
              <a:rPr lang="it-IT" sz="1600" b="1" dirty="0">
                <a:solidFill>
                  <a:srgbClr val="3C3CEA"/>
                </a:solidFill>
              </a:rPr>
              <a:t>!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subtraction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33</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Vector</a:t>
            </a:r>
            <a:r>
              <a:rPr lang="it-IT" sz="1600" dirty="0">
                <a:solidFill>
                  <a:srgbClr val="DB0775"/>
                </a:solidFill>
              </a:rPr>
              <a:t> </a:t>
            </a:r>
            <a:r>
              <a:rPr lang="it-IT" sz="1600" dirty="0" err="1">
                <a:solidFill>
                  <a:srgbClr val="DB0775"/>
                </a:solidFill>
              </a:rPr>
              <a:t>operations</a:t>
            </a:r>
            <a:endParaRPr lang="en-US" sz="1600" dirty="0"/>
          </a:p>
        </p:txBody>
      </p:sp>
      <p:sp>
        <p:nvSpPr>
          <p:cNvPr id="8" name="Rectangle 7">
            <a:extLst>
              <a:ext uri="{FF2B5EF4-FFF2-40B4-BE49-F238E27FC236}">
                <a16:creationId xmlns:a16="http://schemas.microsoft.com/office/drawing/2014/main" id="{5D18B279-ABE4-4EA5-96B2-AA2AC91DAE13}"/>
              </a:ext>
            </a:extLst>
          </p:cNvPr>
          <p:cNvSpPr/>
          <p:nvPr/>
        </p:nvSpPr>
        <p:spPr>
          <a:xfrm>
            <a:off x="6589851" y="4065087"/>
            <a:ext cx="4672315" cy="1308050"/>
          </a:xfrm>
          <a:prstGeom prst="rect">
            <a:avLst/>
          </a:prstGeom>
        </p:spPr>
        <p:txBody>
          <a:bodyPr wrap="square">
            <a:spAutoFit/>
          </a:bodyPr>
          <a:lstStyle/>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a:t>
            </a:r>
            <a:r>
              <a:rPr lang="it-IT" sz="1600" b="1" dirty="0" err="1">
                <a:solidFill>
                  <a:srgbClr val="3C3CEA"/>
                </a:solidFill>
              </a:rPr>
              <a:t>shape</a:t>
            </a:r>
            <a:r>
              <a:rPr lang="it-IT" sz="1600" b="1" dirty="0">
                <a:solidFill>
                  <a:srgbClr val="3C3CEA"/>
                </a:solidFill>
              </a:rPr>
              <a:t>!</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dot product</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dot(</a:t>
            </a:r>
            <a:r>
              <a:rPr lang="it-IT" sz="1600" dirty="0" err="1">
                <a:latin typeface="Courier New" panose="02070309020205020404" pitchFamily="49" charset="0"/>
                <a:cs typeface="Courier New" panose="02070309020205020404" pitchFamily="49" charset="0"/>
              </a:rPr>
              <a:t>a,c</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dot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equiv</a:t>
            </a:r>
            <a:r>
              <a:rPr lang="it-IT" sz="1600" i="1" dirty="0">
                <a:solidFill>
                  <a:srgbClr val="00B050"/>
                </a:solidFill>
                <a:latin typeface="Courier New" panose="02070309020205020404" pitchFamily="49" charset="0"/>
                <a:cs typeface="Courier New" panose="02070309020205020404" pitchFamily="49" charset="0"/>
              </a:rPr>
              <a:t> to a*</a:t>
            </a:r>
            <a:r>
              <a:rPr lang="it-IT" sz="1600" i="1" dirty="0" err="1">
                <a:solidFill>
                  <a:srgbClr val="00B050"/>
                </a:solidFill>
                <a:latin typeface="Courier New" panose="02070309020205020404" pitchFamily="49" charset="0"/>
                <a:cs typeface="Courier New" panose="02070309020205020404" pitchFamily="49" charset="0"/>
              </a:rPr>
              <a:t>pinv</a:t>
            </a:r>
            <a:r>
              <a:rPr lang="it-IT" sz="1600" i="1" dirty="0">
                <a:solidFill>
                  <a:srgbClr val="00B050"/>
                </a:solidFill>
                <a:latin typeface="Courier New" panose="02070309020205020404" pitchFamily="49" charset="0"/>
                <a:cs typeface="Courier New" panose="02070309020205020404" pitchFamily="49" charset="0"/>
              </a:rPr>
              <a:t>(b)</a:t>
            </a:r>
          </a:p>
        </p:txBody>
      </p:sp>
      <p:sp>
        <p:nvSpPr>
          <p:cNvPr id="10" name="Rectangle 9">
            <a:extLst>
              <a:ext uri="{FF2B5EF4-FFF2-40B4-BE49-F238E27FC236}">
                <a16:creationId xmlns:a16="http://schemas.microsoft.com/office/drawing/2014/main" id="{2999E780-96D7-4F56-A444-18BBAE48AEB2}"/>
              </a:ext>
            </a:extLst>
          </p:cNvPr>
          <p:cNvSpPr/>
          <p:nvPr/>
        </p:nvSpPr>
        <p:spPr>
          <a:xfrm>
            <a:off x="6589850" y="4368419"/>
            <a:ext cx="1460560" cy="365125"/>
          </a:xfrm>
          <a:custGeom>
            <a:avLst/>
            <a:gdLst>
              <a:gd name="connsiteX0" fmla="*/ 0 w 1460560"/>
              <a:gd name="connsiteY0" fmla="*/ 0 h 365125"/>
              <a:gd name="connsiteX1" fmla="*/ 457642 w 1460560"/>
              <a:gd name="connsiteY1" fmla="*/ 0 h 365125"/>
              <a:gd name="connsiteX2" fmla="*/ 973707 w 1460560"/>
              <a:gd name="connsiteY2" fmla="*/ 0 h 365125"/>
              <a:gd name="connsiteX3" fmla="*/ 1460560 w 1460560"/>
              <a:gd name="connsiteY3" fmla="*/ 0 h 365125"/>
              <a:gd name="connsiteX4" fmla="*/ 1460560 w 1460560"/>
              <a:gd name="connsiteY4" fmla="*/ 365125 h 365125"/>
              <a:gd name="connsiteX5" fmla="*/ 944495 w 1460560"/>
              <a:gd name="connsiteY5" fmla="*/ 365125 h 365125"/>
              <a:gd name="connsiteX6" fmla="*/ 486853 w 1460560"/>
              <a:gd name="connsiteY6" fmla="*/ 365125 h 365125"/>
              <a:gd name="connsiteX7" fmla="*/ 0 w 1460560"/>
              <a:gd name="connsiteY7" fmla="*/ 365125 h 365125"/>
              <a:gd name="connsiteX8" fmla="*/ 0 w 1460560"/>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560" h="365125" extrusionOk="0">
                <a:moveTo>
                  <a:pt x="0" y="0"/>
                </a:moveTo>
                <a:cubicBezTo>
                  <a:pt x="226861" y="7605"/>
                  <a:pt x="350226" y="-8516"/>
                  <a:pt x="457642" y="0"/>
                </a:cubicBezTo>
                <a:cubicBezTo>
                  <a:pt x="565058" y="8516"/>
                  <a:pt x="836969" y="1936"/>
                  <a:pt x="973707" y="0"/>
                </a:cubicBezTo>
                <a:cubicBezTo>
                  <a:pt x="1110445" y="-1936"/>
                  <a:pt x="1347482" y="7904"/>
                  <a:pt x="1460560" y="0"/>
                </a:cubicBezTo>
                <a:cubicBezTo>
                  <a:pt x="1449657" y="180966"/>
                  <a:pt x="1466413" y="245930"/>
                  <a:pt x="1460560" y="365125"/>
                </a:cubicBezTo>
                <a:cubicBezTo>
                  <a:pt x="1309502" y="348651"/>
                  <a:pt x="1074721" y="356480"/>
                  <a:pt x="944495" y="365125"/>
                </a:cubicBezTo>
                <a:cubicBezTo>
                  <a:pt x="814270" y="373770"/>
                  <a:pt x="651149" y="381695"/>
                  <a:pt x="486853" y="365125"/>
                </a:cubicBezTo>
                <a:cubicBezTo>
                  <a:pt x="322557" y="348555"/>
                  <a:pt x="185921" y="348007"/>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7" name="Picture 16">
            <a:extLst>
              <a:ext uri="{FF2B5EF4-FFF2-40B4-BE49-F238E27FC236}">
                <a16:creationId xmlns:a16="http://schemas.microsoft.com/office/drawing/2014/main" id="{1E2A190D-08FC-4257-A32E-515A18A5CC8C}"/>
              </a:ext>
            </a:extLst>
          </p:cNvPr>
          <p:cNvPicPr>
            <a:picLocks noChangeAspect="1"/>
          </p:cNvPicPr>
          <p:nvPr/>
        </p:nvPicPr>
        <p:blipFill rotWithShape="1">
          <a:blip r:embed="rId3"/>
          <a:srcRect b="3357"/>
          <a:stretch/>
        </p:blipFill>
        <p:spPr>
          <a:xfrm>
            <a:off x="4956143" y="2924726"/>
            <a:ext cx="1727221" cy="1001536"/>
          </a:xfrm>
          <a:prstGeom prst="rect">
            <a:avLst/>
          </a:prstGeom>
          <a:ln>
            <a:solidFill>
              <a:schemeClr val="tx1"/>
            </a:solidFill>
          </a:ln>
        </p:spPr>
      </p:pic>
      <p:pic>
        <p:nvPicPr>
          <p:cNvPr id="13" name="Picture 12">
            <a:extLst>
              <a:ext uri="{FF2B5EF4-FFF2-40B4-BE49-F238E27FC236}">
                <a16:creationId xmlns:a16="http://schemas.microsoft.com/office/drawing/2014/main" id="{D74C191E-F13B-4BDC-968A-2EE4BB88FCF5}"/>
              </a:ext>
            </a:extLst>
          </p:cNvPr>
          <p:cNvPicPr>
            <a:picLocks noChangeAspect="1"/>
          </p:cNvPicPr>
          <p:nvPr/>
        </p:nvPicPr>
        <p:blipFill>
          <a:blip r:embed="rId4"/>
          <a:stretch>
            <a:fillRect/>
          </a:stretch>
        </p:blipFill>
        <p:spPr>
          <a:xfrm>
            <a:off x="8220052" y="1445406"/>
            <a:ext cx="1195154" cy="1891068"/>
          </a:xfrm>
          <a:prstGeom prst="rect">
            <a:avLst/>
          </a:prstGeom>
          <a:ln>
            <a:solidFill>
              <a:schemeClr val="tx1"/>
            </a:solidFill>
          </a:ln>
        </p:spPr>
      </p:pic>
    </p:spTree>
    <p:extLst>
      <p:ext uri="{BB962C8B-B14F-4D97-AF65-F5344CB8AC3E}">
        <p14:creationId xmlns:p14="http://schemas.microsoft.com/office/powerpoint/2010/main" val="163155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1665513" y="1535544"/>
            <a:ext cx="10279560" cy="4738500"/>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 to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 and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Moore-</a:t>
            </a:r>
            <a:r>
              <a:rPr lang="it-IT" sz="1600" i="1" dirty="0" err="1">
                <a:solidFill>
                  <a:srgbClr val="00B050"/>
                </a:solidFill>
                <a:latin typeface="Courier New" panose="02070309020205020404" pitchFamily="49" charset="0"/>
                <a:cs typeface="Courier New" panose="02070309020205020404" pitchFamily="49" charset="0"/>
              </a:rPr>
              <a:t>Penrose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norm</a:t>
            </a:r>
            <a:r>
              <a:rPr lang="it-IT" sz="1600" dirty="0">
                <a:latin typeface="Courier New" panose="02070309020205020404" pitchFamily="49" charset="0"/>
                <a:cs typeface="Courier New" panose="02070309020205020404" pitchFamily="49" charset="0"/>
              </a:rPr>
              <a:t>(b)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norm</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vector</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a’</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a:t>
            </a:r>
            <a:r>
              <a:rPr lang="it-IT" sz="1600" b="1" dirty="0" err="1">
                <a:solidFill>
                  <a:srgbClr val="3C3CEA"/>
                </a:solidFill>
              </a:rPr>
              <a:t>shape</a:t>
            </a:r>
            <a:r>
              <a:rPr lang="it-IT" sz="1600" b="1" dirty="0">
                <a:solidFill>
                  <a:srgbClr val="3C3CEA"/>
                </a:solidFill>
              </a:rPr>
              <a:t>!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subtraction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34</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Vector</a:t>
            </a:r>
            <a:r>
              <a:rPr lang="it-IT" sz="1600" dirty="0">
                <a:solidFill>
                  <a:srgbClr val="DB0775"/>
                </a:solidFill>
              </a:rPr>
              <a:t> </a:t>
            </a:r>
            <a:r>
              <a:rPr lang="it-IT" sz="1600" dirty="0" err="1">
                <a:solidFill>
                  <a:srgbClr val="DB0775"/>
                </a:solidFill>
              </a:rPr>
              <a:t>operations</a:t>
            </a:r>
            <a:endParaRPr lang="en-US" sz="1600" dirty="0"/>
          </a:p>
        </p:txBody>
      </p:sp>
      <p:sp>
        <p:nvSpPr>
          <p:cNvPr id="8" name="Rectangle 7">
            <a:extLst>
              <a:ext uri="{FF2B5EF4-FFF2-40B4-BE49-F238E27FC236}">
                <a16:creationId xmlns:a16="http://schemas.microsoft.com/office/drawing/2014/main" id="{5D18B279-ABE4-4EA5-96B2-AA2AC91DAE13}"/>
              </a:ext>
            </a:extLst>
          </p:cNvPr>
          <p:cNvSpPr/>
          <p:nvPr/>
        </p:nvSpPr>
        <p:spPr>
          <a:xfrm>
            <a:off x="6589851" y="4065087"/>
            <a:ext cx="4672315" cy="1308050"/>
          </a:xfrm>
          <a:prstGeom prst="rect">
            <a:avLst/>
          </a:prstGeom>
        </p:spPr>
        <p:txBody>
          <a:bodyPr wrap="square">
            <a:spAutoFit/>
          </a:bodyPr>
          <a:lstStyle/>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a:t>
            </a:r>
            <a:r>
              <a:rPr lang="it-IT" sz="1600" b="1" dirty="0" err="1">
                <a:solidFill>
                  <a:srgbClr val="3C3CEA"/>
                </a:solidFill>
              </a:rPr>
              <a:t>shape</a:t>
            </a:r>
            <a:r>
              <a:rPr lang="it-IT" sz="1600" b="1" dirty="0">
                <a:solidFill>
                  <a:srgbClr val="3C3CEA"/>
                </a:solidFill>
              </a:rPr>
              <a:t>!</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dot product</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dot(</a:t>
            </a:r>
            <a:r>
              <a:rPr lang="it-IT" sz="1600" dirty="0" err="1">
                <a:latin typeface="Courier New" panose="02070309020205020404" pitchFamily="49" charset="0"/>
                <a:cs typeface="Courier New" panose="02070309020205020404" pitchFamily="49" charset="0"/>
              </a:rPr>
              <a:t>a,c</a:t>
            </a:r>
            <a:r>
              <a:rPr lang="it-IT" sz="1600" dirty="0">
                <a:latin typeface="Courier New" panose="02070309020205020404" pitchFamily="49" charset="0"/>
                <a:cs typeface="Courier New" panose="02070309020205020404" pitchFamily="49" charset="0"/>
              </a:rPr>
              <a:t>) </a:t>
            </a:r>
            <a:r>
              <a:rPr lang="it-IT" sz="1600" i="1" dirty="0">
                <a:solidFill>
                  <a:srgbClr val="00B050"/>
                </a:solidFill>
                <a:latin typeface="Courier New" panose="02070309020205020404" pitchFamily="49" charset="0"/>
                <a:cs typeface="Courier New" panose="02070309020205020404" pitchFamily="49" charset="0"/>
              </a:rPr>
              <a:t>% dot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equiv</a:t>
            </a:r>
            <a:r>
              <a:rPr lang="it-IT" sz="1600" i="1" dirty="0">
                <a:solidFill>
                  <a:srgbClr val="00B050"/>
                </a:solidFill>
                <a:latin typeface="Courier New" panose="02070309020205020404" pitchFamily="49" charset="0"/>
                <a:cs typeface="Courier New" panose="02070309020205020404" pitchFamily="49" charset="0"/>
              </a:rPr>
              <a:t> to a*</a:t>
            </a:r>
            <a:r>
              <a:rPr lang="it-IT" sz="1600" i="1" dirty="0" err="1">
                <a:solidFill>
                  <a:srgbClr val="00B050"/>
                </a:solidFill>
                <a:latin typeface="Courier New" panose="02070309020205020404" pitchFamily="49" charset="0"/>
                <a:cs typeface="Courier New" panose="02070309020205020404" pitchFamily="49" charset="0"/>
              </a:rPr>
              <a:t>pinv</a:t>
            </a:r>
            <a:r>
              <a:rPr lang="it-IT" sz="1600" i="1" dirty="0">
                <a:solidFill>
                  <a:srgbClr val="00B050"/>
                </a:solidFill>
                <a:latin typeface="Courier New" panose="02070309020205020404" pitchFamily="49" charset="0"/>
                <a:cs typeface="Courier New" panose="02070309020205020404" pitchFamily="49" charset="0"/>
              </a:rPr>
              <a:t>(b)</a:t>
            </a:r>
          </a:p>
        </p:txBody>
      </p:sp>
      <p:sp>
        <p:nvSpPr>
          <p:cNvPr id="11" name="Rectangle 10">
            <a:extLst>
              <a:ext uri="{FF2B5EF4-FFF2-40B4-BE49-F238E27FC236}">
                <a16:creationId xmlns:a16="http://schemas.microsoft.com/office/drawing/2014/main" id="{E2A3736B-3F6B-464F-BE0B-D881301678DA}"/>
              </a:ext>
            </a:extLst>
          </p:cNvPr>
          <p:cNvSpPr/>
          <p:nvPr/>
        </p:nvSpPr>
        <p:spPr>
          <a:xfrm>
            <a:off x="6589851" y="5039591"/>
            <a:ext cx="1460560" cy="365125"/>
          </a:xfrm>
          <a:custGeom>
            <a:avLst/>
            <a:gdLst>
              <a:gd name="connsiteX0" fmla="*/ 0 w 1460560"/>
              <a:gd name="connsiteY0" fmla="*/ 0 h 365125"/>
              <a:gd name="connsiteX1" fmla="*/ 457642 w 1460560"/>
              <a:gd name="connsiteY1" fmla="*/ 0 h 365125"/>
              <a:gd name="connsiteX2" fmla="*/ 973707 w 1460560"/>
              <a:gd name="connsiteY2" fmla="*/ 0 h 365125"/>
              <a:gd name="connsiteX3" fmla="*/ 1460560 w 1460560"/>
              <a:gd name="connsiteY3" fmla="*/ 0 h 365125"/>
              <a:gd name="connsiteX4" fmla="*/ 1460560 w 1460560"/>
              <a:gd name="connsiteY4" fmla="*/ 365125 h 365125"/>
              <a:gd name="connsiteX5" fmla="*/ 944495 w 1460560"/>
              <a:gd name="connsiteY5" fmla="*/ 365125 h 365125"/>
              <a:gd name="connsiteX6" fmla="*/ 486853 w 1460560"/>
              <a:gd name="connsiteY6" fmla="*/ 365125 h 365125"/>
              <a:gd name="connsiteX7" fmla="*/ 0 w 1460560"/>
              <a:gd name="connsiteY7" fmla="*/ 365125 h 365125"/>
              <a:gd name="connsiteX8" fmla="*/ 0 w 1460560"/>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560" h="365125" extrusionOk="0">
                <a:moveTo>
                  <a:pt x="0" y="0"/>
                </a:moveTo>
                <a:cubicBezTo>
                  <a:pt x="226861" y="7605"/>
                  <a:pt x="350226" y="-8516"/>
                  <a:pt x="457642" y="0"/>
                </a:cubicBezTo>
                <a:cubicBezTo>
                  <a:pt x="565058" y="8516"/>
                  <a:pt x="836969" y="1936"/>
                  <a:pt x="973707" y="0"/>
                </a:cubicBezTo>
                <a:cubicBezTo>
                  <a:pt x="1110445" y="-1936"/>
                  <a:pt x="1347482" y="7904"/>
                  <a:pt x="1460560" y="0"/>
                </a:cubicBezTo>
                <a:cubicBezTo>
                  <a:pt x="1449657" y="180966"/>
                  <a:pt x="1466413" y="245930"/>
                  <a:pt x="1460560" y="365125"/>
                </a:cubicBezTo>
                <a:cubicBezTo>
                  <a:pt x="1309502" y="348651"/>
                  <a:pt x="1074721" y="356480"/>
                  <a:pt x="944495" y="365125"/>
                </a:cubicBezTo>
                <a:cubicBezTo>
                  <a:pt x="814270" y="373770"/>
                  <a:pt x="651149" y="381695"/>
                  <a:pt x="486853" y="365125"/>
                </a:cubicBezTo>
                <a:cubicBezTo>
                  <a:pt x="322557" y="348555"/>
                  <a:pt x="185921" y="348007"/>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7" name="Picture 16">
            <a:extLst>
              <a:ext uri="{FF2B5EF4-FFF2-40B4-BE49-F238E27FC236}">
                <a16:creationId xmlns:a16="http://schemas.microsoft.com/office/drawing/2014/main" id="{1E2A190D-08FC-4257-A32E-515A18A5CC8C}"/>
              </a:ext>
            </a:extLst>
          </p:cNvPr>
          <p:cNvPicPr>
            <a:picLocks noChangeAspect="1"/>
          </p:cNvPicPr>
          <p:nvPr/>
        </p:nvPicPr>
        <p:blipFill rotWithShape="1">
          <a:blip r:embed="rId3"/>
          <a:srcRect b="3357"/>
          <a:stretch/>
        </p:blipFill>
        <p:spPr>
          <a:xfrm>
            <a:off x="4956143" y="2924726"/>
            <a:ext cx="1727221" cy="1001536"/>
          </a:xfrm>
          <a:prstGeom prst="rect">
            <a:avLst/>
          </a:prstGeom>
          <a:ln>
            <a:solidFill>
              <a:schemeClr val="tx1"/>
            </a:solidFill>
          </a:ln>
        </p:spPr>
      </p:pic>
      <p:pic>
        <p:nvPicPr>
          <p:cNvPr id="14" name="Picture 13">
            <a:extLst>
              <a:ext uri="{FF2B5EF4-FFF2-40B4-BE49-F238E27FC236}">
                <a16:creationId xmlns:a16="http://schemas.microsoft.com/office/drawing/2014/main" id="{8E9AE52E-2B0D-4CEA-8E0C-C29D64564ABC}"/>
              </a:ext>
            </a:extLst>
          </p:cNvPr>
          <p:cNvPicPr>
            <a:picLocks noChangeAspect="1"/>
          </p:cNvPicPr>
          <p:nvPr/>
        </p:nvPicPr>
        <p:blipFill>
          <a:blip r:embed="rId4"/>
          <a:stretch>
            <a:fillRect/>
          </a:stretch>
        </p:blipFill>
        <p:spPr>
          <a:xfrm>
            <a:off x="8050410" y="1757091"/>
            <a:ext cx="1489005" cy="1617367"/>
          </a:xfrm>
          <a:prstGeom prst="rect">
            <a:avLst/>
          </a:prstGeom>
          <a:ln>
            <a:solidFill>
              <a:schemeClr val="tx1"/>
            </a:solidFill>
          </a:ln>
        </p:spPr>
      </p:pic>
    </p:spTree>
    <p:extLst>
      <p:ext uri="{BB962C8B-B14F-4D97-AF65-F5344CB8AC3E}">
        <p14:creationId xmlns:p14="http://schemas.microsoft.com/office/powerpoint/2010/main" val="3266389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924731" y="1846427"/>
            <a:ext cx="10279560" cy="4635327"/>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a:t>
            </a: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a:t>
            </a:r>
          </a:p>
          <a:p>
            <a:pPr>
              <a:spcBef>
                <a:spcPts val="600"/>
              </a:spcBef>
            </a:pPr>
            <a:r>
              <a:rPr lang="it-IT" sz="1600" dirty="0">
                <a:latin typeface="Courier New" panose="02070309020205020404" pitchFamily="49" charset="0"/>
                <a:cs typeface="Courier New" panose="02070309020205020404" pitchFamily="49" charset="0"/>
              </a:rPr>
              <a:t>&gt;&gt; sin(A)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Elementwise</a:t>
            </a:r>
            <a:r>
              <a:rPr lang="it-IT" sz="1600" i="1" dirty="0">
                <a:solidFill>
                  <a:srgbClr val="00B050"/>
                </a:solidFill>
                <a:latin typeface="Courier New" panose="02070309020205020404" pitchFamily="49" charset="0"/>
                <a:cs typeface="Courier New" panose="02070309020205020404" pitchFamily="49" charset="0"/>
              </a:rPr>
              <a:t> sine</a:t>
            </a: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exp</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Elementwise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exponential</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Inverse of a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a:t>
            </a:r>
            <a:r>
              <a:rPr lang="it-IT" sz="1600" b="1" dirty="0" err="1">
                <a:solidFill>
                  <a:srgbClr val="3C3CEA"/>
                </a:solidFill>
              </a:rPr>
              <a:t>shape</a:t>
            </a:r>
            <a:r>
              <a:rPr lang="it-IT" sz="1600" b="1" dirty="0">
                <a:solidFill>
                  <a:srgbClr val="3C3CEA"/>
                </a:solidFill>
              </a:rPr>
              <a:t>!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Matrices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Matrices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Matrices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35</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operations</a:t>
            </a:r>
            <a:endParaRPr lang="en-US" sz="1600" dirty="0"/>
          </a:p>
        </p:txBody>
      </p:sp>
      <p:sp>
        <p:nvSpPr>
          <p:cNvPr id="10" name="Rectangle 9">
            <a:extLst>
              <a:ext uri="{FF2B5EF4-FFF2-40B4-BE49-F238E27FC236}">
                <a16:creationId xmlns:a16="http://schemas.microsoft.com/office/drawing/2014/main" id="{F9DAB6EB-D16D-4FC6-93B4-298AC092406A}"/>
              </a:ext>
            </a:extLst>
          </p:cNvPr>
          <p:cNvSpPr/>
          <p:nvPr/>
        </p:nvSpPr>
        <p:spPr>
          <a:xfrm>
            <a:off x="6223322" y="1772285"/>
            <a:ext cx="5529110" cy="4216539"/>
          </a:xfrm>
          <a:prstGeom prst="rect">
            <a:avLst/>
          </a:prstGeom>
        </p:spPr>
        <p:txBody>
          <a:bodyPr wrap="square">
            <a:spAutoFit/>
          </a:bodyPr>
          <a:lstStyle/>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det</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Determinant</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Elementwise</a:t>
            </a:r>
            <a:r>
              <a:rPr lang="it-IT" sz="1600" i="1" dirty="0">
                <a:solidFill>
                  <a:srgbClr val="00B050"/>
                </a:solidFill>
                <a:latin typeface="Courier New" panose="02070309020205020404" pitchFamily="49" charset="0"/>
                <a:cs typeface="Courier New" panose="02070309020205020404" pitchFamily="49" charset="0"/>
              </a:rPr>
              <a:t> power</a:t>
            </a:r>
          </a:p>
          <a:p>
            <a:pPr>
              <a:spcBef>
                <a:spcPts val="600"/>
              </a:spcBef>
            </a:pPr>
            <a:r>
              <a:rPr lang="it-IT" sz="1600" dirty="0">
                <a:latin typeface="Courier New" panose="02070309020205020404" pitchFamily="49" charset="0"/>
                <a:cs typeface="Courier New" panose="02070309020205020404" pitchFamily="49" charset="0"/>
              </a:rPr>
              <a:t>&gt;&gt; 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dirty="0">
              <a:solidFill>
                <a:srgbClr val="3C3CEA"/>
              </a:solidFill>
            </a:endParaRPr>
          </a:p>
          <a:p>
            <a:pPr>
              <a:spcBef>
                <a:spcPts val="600"/>
              </a:spcBef>
            </a:pPr>
            <a:endParaRPr lang="it-IT" sz="1600" b="1" dirty="0">
              <a:solidFill>
                <a:srgbClr val="3C3CEA"/>
              </a:solidFill>
            </a:endParaRPr>
          </a:p>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a:t>
            </a:r>
            <a:r>
              <a:rPr lang="it-IT" sz="1600" b="1" dirty="0" err="1">
                <a:solidFill>
                  <a:srgbClr val="3C3CEA"/>
                </a:solidFill>
              </a:rPr>
              <a:t>shape</a:t>
            </a:r>
            <a:r>
              <a:rPr lang="it-IT" sz="1600" b="1" dirty="0">
                <a:solidFill>
                  <a:srgbClr val="3C3CEA"/>
                </a:solidFill>
              </a:rPr>
              <a:t>!</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Matrix </a:t>
            </a:r>
            <a:r>
              <a:rPr lang="it-IT" sz="1600" i="1" dirty="0" err="1">
                <a:solidFill>
                  <a:srgbClr val="00B050"/>
                </a:solidFill>
                <a:latin typeface="Courier New" panose="02070309020205020404" pitchFamily="49" charset="0"/>
                <a:cs typeface="Courier New" panose="02070309020205020404" pitchFamily="49" charset="0"/>
              </a:rPr>
              <a:t>multiplication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a  </a:t>
            </a:r>
            <a:r>
              <a:rPr lang="it-IT" sz="1600" i="1" dirty="0">
                <a:solidFill>
                  <a:srgbClr val="00B050"/>
                </a:solidFill>
                <a:latin typeface="Courier New" panose="02070309020205020404" pitchFamily="49" charset="0"/>
                <a:cs typeface="Courier New" panose="02070309020205020404" pitchFamily="49" charset="0"/>
              </a:rPr>
              <a:t>% Matrix-</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a:t>
            </a:r>
            <a:r>
              <a:rPr lang="it-IT" sz="1600" i="1" dirty="0" err="1">
                <a:solidFill>
                  <a:srgbClr val="00B050"/>
                </a:solidFill>
                <a:latin typeface="Courier New" panose="02070309020205020404" pitchFamily="49" charset="0"/>
                <a:cs typeface="Courier New" panose="02070309020205020404" pitchFamily="49" charset="0"/>
              </a:rPr>
              <a:t>inv</a:t>
            </a:r>
            <a:r>
              <a:rPr lang="it-IT" sz="1600" i="1" dirty="0">
                <a:solidFill>
                  <a:srgbClr val="00B050"/>
                </a:solidFill>
                <a:latin typeface="Courier New" panose="02070309020205020404" pitchFamily="49" charset="0"/>
                <a:cs typeface="Courier New" panose="02070309020205020404" pitchFamily="49" charset="0"/>
              </a:rPr>
              <a:t>(B)</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inv</a:t>
            </a:r>
            <a:r>
              <a:rPr lang="it-IT" sz="1600" i="1" dirty="0">
                <a:solidFill>
                  <a:srgbClr val="00B050"/>
                </a:solidFill>
                <a:latin typeface="Courier New" panose="02070309020205020404" pitchFamily="49" charset="0"/>
                <a:cs typeface="Courier New" panose="02070309020205020404" pitchFamily="49" charset="0"/>
              </a:rPr>
              <a:t>(A)*B</a:t>
            </a:r>
            <a:endParaRPr lang="it-IT" sz="1600" dirty="0">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74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Matrices, vectors, arrays …</a:t>
            </a:r>
          </a:p>
        </p:txBody>
      </p:sp>
      <p:sp>
        <p:nvSpPr>
          <p:cNvPr id="9" name="Content Placeholder 8">
            <a:extLst>
              <a:ext uri="{FF2B5EF4-FFF2-40B4-BE49-F238E27FC236}">
                <a16:creationId xmlns:a16="http://schemas.microsoft.com/office/drawing/2014/main" id="{6104CBCE-7CFD-4213-BE33-1FA2B8BE4C24}"/>
              </a:ext>
            </a:extLst>
          </p:cNvPr>
          <p:cNvSpPr>
            <a:spLocks noGrp="1"/>
          </p:cNvSpPr>
          <p:nvPr>
            <p:ph idx="1"/>
          </p:nvPr>
        </p:nvSpPr>
        <p:spPr>
          <a:xfrm>
            <a:off x="924731" y="1846427"/>
            <a:ext cx="10279560" cy="4635327"/>
          </a:xfrm>
        </p:spPr>
        <p:txBody>
          <a:bodyPr/>
          <a:lstStyle/>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a:t>
            </a:r>
            <a:r>
              <a:rPr lang="it-IT" sz="1600" i="1" dirty="0">
                <a:solidFill>
                  <a:srgbClr val="00B050"/>
                </a:solidFill>
                <a:latin typeface="Courier New" panose="02070309020205020404" pitchFamily="49" charset="0"/>
                <a:cs typeface="Courier New" panose="02070309020205020404" pitchFamily="49" charset="0"/>
              </a:rPr>
              <a:t> a scalar</a:t>
            </a: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Multiply</a:t>
            </a:r>
            <a:r>
              <a:rPr lang="it-IT" sz="1600" i="1" dirty="0">
                <a:solidFill>
                  <a:srgbClr val="00B050"/>
                </a:solidFill>
                <a:latin typeface="Courier New" panose="02070309020205020404" pitchFamily="49" charset="0"/>
                <a:cs typeface="Courier New" panose="02070309020205020404" pitchFamily="49" charset="0"/>
              </a:rPr>
              <a:t> a scalar</a:t>
            </a:r>
          </a:p>
          <a:p>
            <a:pPr>
              <a:spcBef>
                <a:spcPts val="600"/>
              </a:spcBef>
            </a:pPr>
            <a:r>
              <a:rPr lang="it-IT" sz="1600" dirty="0">
                <a:latin typeface="Courier New" panose="02070309020205020404" pitchFamily="49" charset="0"/>
                <a:cs typeface="Courier New" panose="02070309020205020404" pitchFamily="49" charset="0"/>
              </a:rPr>
              <a:t>&gt;&gt; sin(A)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Elementwise</a:t>
            </a:r>
            <a:r>
              <a:rPr lang="it-IT" sz="1600" i="1" dirty="0">
                <a:solidFill>
                  <a:srgbClr val="00B050"/>
                </a:solidFill>
                <a:latin typeface="Courier New" panose="02070309020205020404" pitchFamily="49" charset="0"/>
                <a:cs typeface="Courier New" panose="02070309020205020404" pitchFamily="49" charset="0"/>
              </a:rPr>
              <a:t> sine</a:t>
            </a: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exp</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Elementwise</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exponential</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Inverse of a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b="1" dirty="0" err="1">
                <a:solidFill>
                  <a:srgbClr val="3C3CEA"/>
                </a:solidFill>
              </a:rPr>
              <a:t>Elementwise</a:t>
            </a:r>
            <a:r>
              <a:rPr lang="it-IT" sz="1600" b="1" dirty="0">
                <a:solidFill>
                  <a:srgbClr val="3C3CEA"/>
                </a:solidFill>
              </a:rPr>
              <a:t> </a:t>
            </a:r>
            <a:r>
              <a:rPr lang="it-IT" sz="1600" b="1" dirty="0" err="1">
                <a:solidFill>
                  <a:srgbClr val="3C3CEA"/>
                </a:solidFill>
              </a:rPr>
              <a:t>ops</a:t>
            </a:r>
            <a:r>
              <a:rPr lang="it-IT" sz="1600" b="1" dirty="0">
                <a:solidFill>
                  <a:srgbClr val="3C3CEA"/>
                </a:solidFill>
              </a:rPr>
              <a:t> [ MUST BE </a:t>
            </a:r>
            <a:r>
              <a:rPr lang="it-IT" sz="1600" b="1" i="1" dirty="0" err="1">
                <a:solidFill>
                  <a:srgbClr val="3C3CEA"/>
                </a:solidFill>
              </a:rPr>
              <a:t>same</a:t>
            </a:r>
            <a:r>
              <a:rPr lang="it-IT" sz="1600" b="1" dirty="0">
                <a:solidFill>
                  <a:srgbClr val="3C3CEA"/>
                </a:solidFill>
              </a:rPr>
              <a:t> </a:t>
            </a:r>
            <a:r>
              <a:rPr lang="it-IT" sz="1600" b="1" dirty="0" err="1">
                <a:solidFill>
                  <a:srgbClr val="3C3CEA"/>
                </a:solidFill>
              </a:rPr>
              <a:t>shape</a:t>
            </a:r>
            <a:r>
              <a:rPr lang="it-IT" sz="1600" b="1" dirty="0">
                <a:solidFill>
                  <a:srgbClr val="3C3CEA"/>
                </a:solidFill>
              </a:rPr>
              <a:t>! ]</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Matrices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addition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Matrices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multplication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Matrices</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division</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dirty="0">
              <a:latin typeface="Courier New" panose="02070309020205020404" pitchFamily="49" charset="0"/>
              <a:cs typeface="Courier New" panose="02070309020205020404" pitchFamily="49" charset="0"/>
            </a:endParaRP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36</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matrix</a:t>
            </a:r>
            <a:r>
              <a:rPr lang="it-IT" sz="1600" dirty="0">
                <a:solidFill>
                  <a:srgbClr val="DB0775"/>
                </a:solidFill>
              </a:rPr>
              <a:t> </a:t>
            </a:r>
            <a:r>
              <a:rPr lang="it-IT" sz="1600" dirty="0" err="1">
                <a:solidFill>
                  <a:srgbClr val="DB0775"/>
                </a:solidFill>
              </a:rPr>
              <a:t>operations</a:t>
            </a:r>
            <a:endParaRPr lang="en-US" sz="1600" dirty="0"/>
          </a:p>
        </p:txBody>
      </p:sp>
      <p:sp>
        <p:nvSpPr>
          <p:cNvPr id="10" name="Rectangle 9">
            <a:extLst>
              <a:ext uri="{FF2B5EF4-FFF2-40B4-BE49-F238E27FC236}">
                <a16:creationId xmlns:a16="http://schemas.microsoft.com/office/drawing/2014/main" id="{F9DAB6EB-D16D-4FC6-93B4-298AC092406A}"/>
              </a:ext>
            </a:extLst>
          </p:cNvPr>
          <p:cNvSpPr/>
          <p:nvPr/>
        </p:nvSpPr>
        <p:spPr>
          <a:xfrm>
            <a:off x="6223322" y="1772285"/>
            <a:ext cx="5529110" cy="4216539"/>
          </a:xfrm>
          <a:prstGeom prst="rect">
            <a:avLst/>
          </a:prstGeom>
        </p:spPr>
        <p:txBody>
          <a:bodyPr wrap="square">
            <a:spAutoFit/>
          </a:bodyPr>
          <a:lstStyle/>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pinv</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Pseudoinverse</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t>
            </a:r>
            <a:r>
              <a:rPr lang="it-IT" sz="1600" dirty="0" err="1">
                <a:latin typeface="Courier New" panose="02070309020205020404" pitchFamily="49" charset="0"/>
                <a:cs typeface="Courier New" panose="02070309020205020404" pitchFamily="49" charset="0"/>
              </a:rPr>
              <a:t>det</a:t>
            </a:r>
            <a:r>
              <a:rPr lang="it-IT" sz="1600" dirty="0">
                <a:latin typeface="Courier New" panose="02070309020205020404" pitchFamily="49" charset="0"/>
                <a:cs typeface="Courier New" panose="02070309020205020404" pitchFamily="49" charset="0"/>
              </a:rPr>
              <a:t>(A)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Determinant</a:t>
            </a:r>
            <a:r>
              <a:rPr lang="it-IT" sz="1600" i="1" dirty="0">
                <a:solidFill>
                  <a:srgbClr val="00B050"/>
                </a:solidFill>
                <a:latin typeface="Courier New" panose="02070309020205020404" pitchFamily="49" charset="0"/>
                <a:cs typeface="Courier New" panose="02070309020205020404" pitchFamily="49" charset="0"/>
              </a:rPr>
              <a:t> of a </a:t>
            </a:r>
            <a:r>
              <a:rPr lang="it-IT" sz="1600" i="1" dirty="0" err="1">
                <a:solidFill>
                  <a:srgbClr val="00B050"/>
                </a:solidFill>
                <a:latin typeface="Courier New" panose="02070309020205020404" pitchFamily="49" charset="0"/>
                <a:cs typeface="Courier New" panose="02070309020205020404" pitchFamily="49" charset="0"/>
              </a:rPr>
              <a:t>matrix</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3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Elementwise</a:t>
            </a:r>
            <a:r>
              <a:rPr lang="it-IT" sz="1600" i="1" dirty="0">
                <a:solidFill>
                  <a:srgbClr val="00B050"/>
                </a:solidFill>
                <a:latin typeface="Courier New" panose="02070309020205020404" pitchFamily="49" charset="0"/>
                <a:cs typeface="Courier New" panose="02070309020205020404" pitchFamily="49" charset="0"/>
              </a:rPr>
              <a:t> power</a:t>
            </a:r>
          </a:p>
          <a:p>
            <a:pPr>
              <a:spcBef>
                <a:spcPts val="600"/>
              </a:spcBef>
            </a:pPr>
            <a:r>
              <a:rPr lang="it-IT" sz="1600" dirty="0">
                <a:latin typeface="Courier New" panose="02070309020205020404" pitchFamily="49" charset="0"/>
                <a:cs typeface="Courier New" panose="02070309020205020404" pitchFamily="49" charset="0"/>
              </a:rPr>
              <a:t>&gt;&gt; A‘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Transpose</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sz="1600" b="1" dirty="0">
              <a:solidFill>
                <a:srgbClr val="3C3CEA"/>
              </a:solidFill>
            </a:endParaRPr>
          </a:p>
          <a:p>
            <a:pPr>
              <a:spcBef>
                <a:spcPts val="600"/>
              </a:spcBef>
            </a:pPr>
            <a:endParaRPr lang="it-IT" sz="1600" b="1" dirty="0">
              <a:solidFill>
                <a:srgbClr val="3C3CEA"/>
              </a:solidFill>
            </a:endParaRPr>
          </a:p>
          <a:p>
            <a:pPr>
              <a:spcBef>
                <a:spcPts val="600"/>
              </a:spcBef>
            </a:pPr>
            <a:r>
              <a:rPr lang="it-IT" sz="1600" b="1" dirty="0">
                <a:solidFill>
                  <a:srgbClr val="3C3CEA"/>
                </a:solidFill>
              </a:rPr>
              <a:t>MUST BE of </a:t>
            </a:r>
            <a:r>
              <a:rPr lang="it-IT" sz="1600" b="1" i="1" dirty="0" err="1">
                <a:solidFill>
                  <a:srgbClr val="3C3CEA"/>
                </a:solidFill>
              </a:rPr>
              <a:t>compatible</a:t>
            </a:r>
            <a:r>
              <a:rPr lang="it-IT" sz="1600" b="1" dirty="0">
                <a:solidFill>
                  <a:srgbClr val="3C3CEA"/>
                </a:solidFill>
              </a:rPr>
              <a:t> </a:t>
            </a:r>
            <a:r>
              <a:rPr lang="it-IT" sz="1600" b="1" dirty="0" err="1">
                <a:solidFill>
                  <a:srgbClr val="3C3CEA"/>
                </a:solidFill>
              </a:rPr>
              <a:t>shape</a:t>
            </a:r>
            <a:r>
              <a:rPr lang="it-IT" sz="1600" b="1" dirty="0">
                <a:solidFill>
                  <a:srgbClr val="3C3CEA"/>
                </a:solidFill>
              </a:rPr>
              <a:t>!</a:t>
            </a:r>
          </a:p>
          <a:p>
            <a:pPr>
              <a:spcBef>
                <a:spcPts val="600"/>
              </a:spcBef>
            </a:pPr>
            <a:r>
              <a:rPr lang="it-IT" sz="1600" dirty="0">
                <a:latin typeface="Courier New" panose="02070309020205020404" pitchFamily="49" charset="0"/>
                <a:cs typeface="Courier New" panose="02070309020205020404" pitchFamily="49" charset="0"/>
              </a:rPr>
              <a:t>&gt;&gt; A * C  </a:t>
            </a:r>
            <a:r>
              <a:rPr lang="it-IT" sz="1600" i="1" dirty="0">
                <a:solidFill>
                  <a:srgbClr val="00B050"/>
                </a:solidFill>
                <a:latin typeface="Courier New" panose="02070309020205020404" pitchFamily="49" charset="0"/>
                <a:cs typeface="Courier New" panose="02070309020205020404" pitchFamily="49" charset="0"/>
              </a:rPr>
              <a:t>% Matrix </a:t>
            </a:r>
            <a:r>
              <a:rPr lang="it-IT" sz="1600" i="1" dirty="0" err="1">
                <a:solidFill>
                  <a:srgbClr val="00B050"/>
                </a:solidFill>
                <a:latin typeface="Courier New" panose="02070309020205020404" pitchFamily="49" charset="0"/>
                <a:cs typeface="Courier New" panose="02070309020205020404" pitchFamily="49" charset="0"/>
              </a:rPr>
              <a:t>multiplication</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a  </a:t>
            </a:r>
            <a:r>
              <a:rPr lang="it-IT" sz="1600" i="1" dirty="0">
                <a:solidFill>
                  <a:srgbClr val="00B050"/>
                </a:solidFill>
                <a:latin typeface="Courier New" panose="02070309020205020404" pitchFamily="49" charset="0"/>
                <a:cs typeface="Courier New" panose="02070309020205020404" pitchFamily="49" charset="0"/>
              </a:rPr>
              <a:t>% Matrix-</a:t>
            </a:r>
            <a:r>
              <a:rPr lang="it-IT" sz="1600" i="1" dirty="0" err="1">
                <a:solidFill>
                  <a:srgbClr val="00B050"/>
                </a:solidFill>
                <a:latin typeface="Courier New" panose="02070309020205020404" pitchFamily="49" charset="0"/>
                <a:cs typeface="Courier New" panose="02070309020205020404" pitchFamily="49" charset="0"/>
              </a:rPr>
              <a:t>vector</a:t>
            </a:r>
            <a:r>
              <a:rPr lang="it-IT" sz="1600" i="1" dirty="0">
                <a:solidFill>
                  <a:srgbClr val="00B050"/>
                </a:solidFill>
                <a:latin typeface="Courier New" panose="02070309020205020404" pitchFamily="49" charset="0"/>
                <a:cs typeface="Courier New" panose="02070309020205020404" pitchFamily="49" charset="0"/>
              </a:rPr>
              <a:t> product</a:t>
            </a: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a:t>
            </a:r>
            <a:r>
              <a:rPr lang="it-IT" sz="1600" i="1" dirty="0" err="1">
                <a:solidFill>
                  <a:srgbClr val="00B050"/>
                </a:solidFill>
                <a:latin typeface="Courier New" panose="02070309020205020404" pitchFamily="49" charset="0"/>
                <a:cs typeface="Courier New" panose="02070309020205020404" pitchFamily="49" charset="0"/>
              </a:rPr>
              <a:t>inv</a:t>
            </a:r>
            <a:r>
              <a:rPr lang="it-IT" sz="1600" i="1" dirty="0">
                <a:solidFill>
                  <a:srgbClr val="00B050"/>
                </a:solidFill>
                <a:latin typeface="Courier New" panose="02070309020205020404" pitchFamily="49" charset="0"/>
                <a:cs typeface="Courier New" panose="02070309020205020404" pitchFamily="49" charset="0"/>
              </a:rPr>
              <a:t>(B)</a:t>
            </a:r>
            <a:endParaRPr lang="it-IT" sz="1600" dirty="0">
              <a:latin typeface="Courier New" panose="02070309020205020404" pitchFamily="49" charset="0"/>
              <a:cs typeface="Courier New" panose="02070309020205020404" pitchFamily="49" charset="0"/>
            </a:endParaRPr>
          </a:p>
          <a:p>
            <a:pPr>
              <a:spcBef>
                <a:spcPts val="600"/>
              </a:spcBef>
            </a:pPr>
            <a:r>
              <a:rPr lang="it-IT" sz="1600" dirty="0">
                <a:latin typeface="Courier New" panose="02070309020205020404" pitchFamily="49" charset="0"/>
                <a:cs typeface="Courier New" panose="02070309020205020404" pitchFamily="49" charset="0"/>
              </a:rPr>
              <a:t>&gt;&gt; A \ B  </a:t>
            </a:r>
            <a:r>
              <a:rPr lang="it-IT" sz="1600" i="1" dirty="0">
                <a:solidFill>
                  <a:srgbClr val="00B050"/>
                </a:solidFill>
                <a:latin typeface="Courier New" panose="02070309020205020404" pitchFamily="49" charset="0"/>
                <a:cs typeface="Courier New" panose="02070309020205020404" pitchFamily="49" charset="0"/>
              </a:rPr>
              <a:t>% </a:t>
            </a:r>
            <a:r>
              <a:rPr lang="it-IT" sz="1600" i="1" dirty="0" err="1">
                <a:solidFill>
                  <a:srgbClr val="00B050"/>
                </a:solidFill>
                <a:latin typeface="Courier New" panose="02070309020205020404" pitchFamily="49" charset="0"/>
                <a:cs typeface="Courier New" panose="02070309020205020404" pitchFamily="49" charset="0"/>
              </a:rPr>
              <a:t>inv</a:t>
            </a:r>
            <a:r>
              <a:rPr lang="it-IT" sz="1600" i="1" dirty="0">
                <a:solidFill>
                  <a:srgbClr val="00B050"/>
                </a:solidFill>
                <a:latin typeface="Courier New" panose="02070309020205020404" pitchFamily="49" charset="0"/>
                <a:cs typeface="Courier New" panose="02070309020205020404" pitchFamily="49" charset="0"/>
              </a:rPr>
              <a:t>(A)*B</a:t>
            </a:r>
            <a:endParaRPr lang="it-IT" sz="1600" dirty="0">
              <a:latin typeface="Courier New" panose="02070309020205020404" pitchFamily="49" charset="0"/>
              <a:cs typeface="Courier New" panose="02070309020205020404" pitchFamily="49" charset="0"/>
            </a:endParaRPr>
          </a:p>
          <a:p>
            <a:pPr>
              <a:spcBef>
                <a:spcPts val="600"/>
              </a:spcBef>
            </a:pPr>
            <a:endParaRPr lang="it-IT" sz="1600" i="1" dirty="0">
              <a:solidFill>
                <a:srgbClr val="00B050"/>
              </a:solidFill>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16BFCBF1-9931-4946-8587-21D077F9BF8E}"/>
              </a:ext>
            </a:extLst>
          </p:cNvPr>
          <p:cNvSpPr/>
          <p:nvPr/>
        </p:nvSpPr>
        <p:spPr>
          <a:xfrm>
            <a:off x="6223321" y="2386404"/>
            <a:ext cx="1315163" cy="692293"/>
          </a:xfrm>
          <a:custGeom>
            <a:avLst/>
            <a:gdLst>
              <a:gd name="connsiteX0" fmla="*/ 0 w 1315163"/>
              <a:gd name="connsiteY0" fmla="*/ 0 h 692293"/>
              <a:gd name="connsiteX1" fmla="*/ 631278 w 1315163"/>
              <a:gd name="connsiteY1" fmla="*/ 0 h 692293"/>
              <a:gd name="connsiteX2" fmla="*/ 1315163 w 1315163"/>
              <a:gd name="connsiteY2" fmla="*/ 0 h 692293"/>
              <a:gd name="connsiteX3" fmla="*/ 1315163 w 1315163"/>
              <a:gd name="connsiteY3" fmla="*/ 692293 h 692293"/>
              <a:gd name="connsiteX4" fmla="*/ 683885 w 1315163"/>
              <a:gd name="connsiteY4" fmla="*/ 692293 h 692293"/>
              <a:gd name="connsiteX5" fmla="*/ 0 w 1315163"/>
              <a:gd name="connsiteY5" fmla="*/ 692293 h 692293"/>
              <a:gd name="connsiteX6" fmla="*/ 0 w 1315163"/>
              <a:gd name="connsiteY6" fmla="*/ 0 h 692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5163" h="692293" extrusionOk="0">
                <a:moveTo>
                  <a:pt x="0" y="0"/>
                </a:moveTo>
                <a:cubicBezTo>
                  <a:pt x="206004" y="3850"/>
                  <a:pt x="478670" y="25128"/>
                  <a:pt x="631278" y="0"/>
                </a:cubicBezTo>
                <a:cubicBezTo>
                  <a:pt x="783886" y="-25128"/>
                  <a:pt x="1121140" y="-31982"/>
                  <a:pt x="1315163" y="0"/>
                </a:cubicBezTo>
                <a:cubicBezTo>
                  <a:pt x="1319606" y="289964"/>
                  <a:pt x="1325143" y="379679"/>
                  <a:pt x="1315163" y="692293"/>
                </a:cubicBezTo>
                <a:cubicBezTo>
                  <a:pt x="1069456" y="669405"/>
                  <a:pt x="852822" y="687134"/>
                  <a:pt x="683885" y="692293"/>
                </a:cubicBezTo>
                <a:cubicBezTo>
                  <a:pt x="514948" y="697452"/>
                  <a:pt x="251551" y="704047"/>
                  <a:pt x="0" y="692293"/>
                </a:cubicBezTo>
                <a:cubicBezTo>
                  <a:pt x="9366" y="438779"/>
                  <a:pt x="22091" y="153201"/>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2" name="Rectangle 11">
            <a:extLst>
              <a:ext uri="{FF2B5EF4-FFF2-40B4-BE49-F238E27FC236}">
                <a16:creationId xmlns:a16="http://schemas.microsoft.com/office/drawing/2014/main" id="{A6A36F00-BC06-4F93-A442-FC798C8B8B69}"/>
              </a:ext>
            </a:extLst>
          </p:cNvPr>
          <p:cNvSpPr/>
          <p:nvPr/>
        </p:nvSpPr>
        <p:spPr>
          <a:xfrm>
            <a:off x="732894" y="4688958"/>
            <a:ext cx="1480761" cy="723301"/>
          </a:xfrm>
          <a:custGeom>
            <a:avLst/>
            <a:gdLst>
              <a:gd name="connsiteX0" fmla="*/ 0 w 1480761"/>
              <a:gd name="connsiteY0" fmla="*/ 0 h 723301"/>
              <a:gd name="connsiteX1" fmla="*/ 463972 w 1480761"/>
              <a:gd name="connsiteY1" fmla="*/ 0 h 723301"/>
              <a:gd name="connsiteX2" fmla="*/ 987174 w 1480761"/>
              <a:gd name="connsiteY2" fmla="*/ 0 h 723301"/>
              <a:gd name="connsiteX3" fmla="*/ 1480761 w 1480761"/>
              <a:gd name="connsiteY3" fmla="*/ 0 h 723301"/>
              <a:gd name="connsiteX4" fmla="*/ 1480761 w 1480761"/>
              <a:gd name="connsiteY4" fmla="*/ 376117 h 723301"/>
              <a:gd name="connsiteX5" fmla="*/ 1480761 w 1480761"/>
              <a:gd name="connsiteY5" fmla="*/ 723301 h 723301"/>
              <a:gd name="connsiteX6" fmla="*/ 987174 w 1480761"/>
              <a:gd name="connsiteY6" fmla="*/ 723301 h 723301"/>
              <a:gd name="connsiteX7" fmla="*/ 493587 w 1480761"/>
              <a:gd name="connsiteY7" fmla="*/ 723301 h 723301"/>
              <a:gd name="connsiteX8" fmla="*/ 0 w 1480761"/>
              <a:gd name="connsiteY8" fmla="*/ 723301 h 723301"/>
              <a:gd name="connsiteX9" fmla="*/ 0 w 1480761"/>
              <a:gd name="connsiteY9" fmla="*/ 354417 h 723301"/>
              <a:gd name="connsiteX10" fmla="*/ 0 w 1480761"/>
              <a:gd name="connsiteY10" fmla="*/ 0 h 723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0761" h="723301" extrusionOk="0">
                <a:moveTo>
                  <a:pt x="0" y="0"/>
                </a:moveTo>
                <a:cubicBezTo>
                  <a:pt x="222407" y="14931"/>
                  <a:pt x="359284" y="7304"/>
                  <a:pt x="463972" y="0"/>
                </a:cubicBezTo>
                <a:cubicBezTo>
                  <a:pt x="568660" y="-7304"/>
                  <a:pt x="740224" y="5294"/>
                  <a:pt x="987174" y="0"/>
                </a:cubicBezTo>
                <a:cubicBezTo>
                  <a:pt x="1234124" y="-5294"/>
                  <a:pt x="1268191" y="18821"/>
                  <a:pt x="1480761" y="0"/>
                </a:cubicBezTo>
                <a:cubicBezTo>
                  <a:pt x="1472000" y="108249"/>
                  <a:pt x="1492475" y="232564"/>
                  <a:pt x="1480761" y="376117"/>
                </a:cubicBezTo>
                <a:cubicBezTo>
                  <a:pt x="1469047" y="519670"/>
                  <a:pt x="1478655" y="643893"/>
                  <a:pt x="1480761" y="723301"/>
                </a:cubicBezTo>
                <a:cubicBezTo>
                  <a:pt x="1251327" y="741879"/>
                  <a:pt x="1218065" y="716138"/>
                  <a:pt x="987174" y="723301"/>
                </a:cubicBezTo>
                <a:cubicBezTo>
                  <a:pt x="756283" y="730464"/>
                  <a:pt x="627944" y="734950"/>
                  <a:pt x="493587" y="723301"/>
                </a:cubicBezTo>
                <a:cubicBezTo>
                  <a:pt x="359230" y="711652"/>
                  <a:pt x="195071" y="723281"/>
                  <a:pt x="0" y="723301"/>
                </a:cubicBezTo>
                <a:cubicBezTo>
                  <a:pt x="-2357" y="552192"/>
                  <a:pt x="14193" y="437597"/>
                  <a:pt x="0" y="354417"/>
                </a:cubicBezTo>
                <a:cubicBezTo>
                  <a:pt x="-14193" y="271237"/>
                  <a:pt x="-8167" y="122637"/>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3" name="Rectangle 12">
            <a:extLst>
              <a:ext uri="{FF2B5EF4-FFF2-40B4-BE49-F238E27FC236}">
                <a16:creationId xmlns:a16="http://schemas.microsoft.com/office/drawing/2014/main" id="{E1576E7B-5C7C-490C-8897-6B9816D07E41}"/>
              </a:ext>
            </a:extLst>
          </p:cNvPr>
          <p:cNvSpPr/>
          <p:nvPr/>
        </p:nvSpPr>
        <p:spPr>
          <a:xfrm>
            <a:off x="6223322" y="4352884"/>
            <a:ext cx="1240160" cy="1323490"/>
          </a:xfrm>
          <a:custGeom>
            <a:avLst/>
            <a:gdLst>
              <a:gd name="connsiteX0" fmla="*/ 0 w 1240160"/>
              <a:gd name="connsiteY0" fmla="*/ 0 h 1323490"/>
              <a:gd name="connsiteX1" fmla="*/ 595277 w 1240160"/>
              <a:gd name="connsiteY1" fmla="*/ 0 h 1323490"/>
              <a:gd name="connsiteX2" fmla="*/ 1240160 w 1240160"/>
              <a:gd name="connsiteY2" fmla="*/ 0 h 1323490"/>
              <a:gd name="connsiteX3" fmla="*/ 1240160 w 1240160"/>
              <a:gd name="connsiteY3" fmla="*/ 635275 h 1323490"/>
              <a:gd name="connsiteX4" fmla="*/ 1240160 w 1240160"/>
              <a:gd name="connsiteY4" fmla="*/ 1323490 h 1323490"/>
              <a:gd name="connsiteX5" fmla="*/ 595277 w 1240160"/>
              <a:gd name="connsiteY5" fmla="*/ 1323490 h 1323490"/>
              <a:gd name="connsiteX6" fmla="*/ 0 w 1240160"/>
              <a:gd name="connsiteY6" fmla="*/ 1323490 h 1323490"/>
              <a:gd name="connsiteX7" fmla="*/ 0 w 1240160"/>
              <a:gd name="connsiteY7" fmla="*/ 661745 h 1323490"/>
              <a:gd name="connsiteX8" fmla="*/ 0 w 1240160"/>
              <a:gd name="connsiteY8" fmla="*/ 0 h 132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0160" h="1323490" extrusionOk="0">
                <a:moveTo>
                  <a:pt x="0" y="0"/>
                </a:moveTo>
                <a:cubicBezTo>
                  <a:pt x="280805" y="21436"/>
                  <a:pt x="333378" y="28768"/>
                  <a:pt x="595277" y="0"/>
                </a:cubicBezTo>
                <a:cubicBezTo>
                  <a:pt x="857176" y="-28768"/>
                  <a:pt x="1002209" y="3729"/>
                  <a:pt x="1240160" y="0"/>
                </a:cubicBezTo>
                <a:cubicBezTo>
                  <a:pt x="1271021" y="171864"/>
                  <a:pt x="1214339" y="395506"/>
                  <a:pt x="1240160" y="635275"/>
                </a:cubicBezTo>
                <a:cubicBezTo>
                  <a:pt x="1265981" y="875044"/>
                  <a:pt x="1228071" y="1133111"/>
                  <a:pt x="1240160" y="1323490"/>
                </a:cubicBezTo>
                <a:cubicBezTo>
                  <a:pt x="1045221" y="1301154"/>
                  <a:pt x="822176" y="1312165"/>
                  <a:pt x="595277" y="1323490"/>
                </a:cubicBezTo>
                <a:cubicBezTo>
                  <a:pt x="368378" y="1334815"/>
                  <a:pt x="177571" y="1324637"/>
                  <a:pt x="0" y="1323490"/>
                </a:cubicBezTo>
                <a:cubicBezTo>
                  <a:pt x="8915" y="1187702"/>
                  <a:pt x="10531" y="850609"/>
                  <a:pt x="0" y="661745"/>
                </a:cubicBezTo>
                <a:cubicBezTo>
                  <a:pt x="-10531" y="472881"/>
                  <a:pt x="1250" y="312178"/>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56132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‘Unusual’ data structures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37</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What</a:t>
            </a:r>
            <a:r>
              <a:rPr lang="it-IT" sz="1600" dirty="0">
                <a:solidFill>
                  <a:srgbClr val="DB0775"/>
                </a:solidFill>
              </a:rPr>
              <a:t> </a:t>
            </a:r>
            <a:r>
              <a:rPr lang="it-IT" sz="1600" dirty="0" err="1">
                <a:solidFill>
                  <a:srgbClr val="DB0775"/>
                </a:solidFill>
              </a:rPr>
              <a:t>is</a:t>
            </a:r>
            <a:r>
              <a:rPr lang="it-IT" sz="1600" dirty="0">
                <a:solidFill>
                  <a:srgbClr val="DB0775"/>
                </a:solidFill>
              </a:rPr>
              <a:t> a ‘</a:t>
            </a:r>
            <a:r>
              <a:rPr lang="it-IT" sz="1600" dirty="0" err="1">
                <a:solidFill>
                  <a:srgbClr val="DB0775"/>
                </a:solidFill>
              </a:rPr>
              <a:t>struct</a:t>
            </a:r>
            <a:r>
              <a:rPr lang="it-IT" sz="1600" dirty="0">
                <a:solidFill>
                  <a:srgbClr val="DB0775"/>
                </a:solidFill>
              </a:rPr>
              <a:t>’ in </a:t>
            </a:r>
            <a:r>
              <a:rPr lang="it-IT" sz="1600" dirty="0" err="1">
                <a:solidFill>
                  <a:srgbClr val="DB0775"/>
                </a:solidFill>
              </a:rPr>
              <a:t>matlab</a:t>
            </a:r>
            <a:r>
              <a:rPr lang="it-IT" sz="1600" dirty="0">
                <a:solidFill>
                  <a:srgbClr val="DB0775"/>
                </a:solidFill>
              </a:rPr>
              <a:t>?</a:t>
            </a:r>
            <a:endParaRPr lang="en-US" sz="1600" dirty="0"/>
          </a:p>
        </p:txBody>
      </p:sp>
      <p:sp>
        <p:nvSpPr>
          <p:cNvPr id="9" name="Content Placeholder 8">
            <a:extLst>
              <a:ext uri="{FF2B5EF4-FFF2-40B4-BE49-F238E27FC236}">
                <a16:creationId xmlns:a16="http://schemas.microsoft.com/office/drawing/2014/main" id="{02E9E449-AAE4-46C7-B876-38BF9722A6EF}"/>
              </a:ext>
            </a:extLst>
          </p:cNvPr>
          <p:cNvSpPr>
            <a:spLocks noGrp="1"/>
          </p:cNvSpPr>
          <p:nvPr>
            <p:ph idx="1"/>
          </p:nvPr>
        </p:nvSpPr>
        <p:spPr>
          <a:xfrm>
            <a:off x="1665515" y="1498061"/>
            <a:ext cx="8903524" cy="1021404"/>
          </a:xfrm>
        </p:spPr>
        <p:txBody>
          <a:bodyPr/>
          <a:lstStyle/>
          <a:p>
            <a:pPr marL="285750" indent="-285750" algn="just">
              <a:spcBef>
                <a:spcPts val="600"/>
              </a:spcBef>
              <a:buFont typeface="Arial" panose="020B0604020202020204" pitchFamily="34" charset="0"/>
              <a:buChar char="•"/>
            </a:pPr>
            <a:r>
              <a:rPr lang="en-US" sz="1600" dirty="0"/>
              <a:t>A </a:t>
            </a:r>
            <a:r>
              <a:rPr lang="en-US" sz="1600" b="1" dirty="0">
                <a:solidFill>
                  <a:srgbClr val="3C3CEA"/>
                </a:solidFill>
              </a:rPr>
              <a:t>structure array </a:t>
            </a:r>
            <a:r>
              <a:rPr lang="en-US" sz="1600" dirty="0"/>
              <a:t>is a data type that groups related data using data containers called </a:t>
            </a:r>
            <a:r>
              <a:rPr lang="en-US" sz="1600" b="1" u="sng" dirty="0"/>
              <a:t>fields</a:t>
            </a:r>
            <a:r>
              <a:rPr lang="en-US" sz="1600" dirty="0"/>
              <a:t>. </a:t>
            </a:r>
          </a:p>
          <a:p>
            <a:pPr marL="285750" indent="-285750" algn="just">
              <a:spcBef>
                <a:spcPts val="600"/>
              </a:spcBef>
              <a:buFont typeface="Arial" panose="020B0604020202020204" pitchFamily="34" charset="0"/>
              <a:buChar char="•"/>
            </a:pPr>
            <a:r>
              <a:rPr lang="en-US" sz="1600" dirty="0"/>
              <a:t>Each </a:t>
            </a:r>
            <a:r>
              <a:rPr lang="en-US" sz="1600" b="1" dirty="0">
                <a:solidFill>
                  <a:srgbClr val="3C3CEA"/>
                </a:solidFill>
              </a:rPr>
              <a:t>field</a:t>
            </a:r>
            <a:r>
              <a:rPr lang="en-US" sz="1600" dirty="0"/>
              <a:t> can contain </a:t>
            </a:r>
            <a:r>
              <a:rPr lang="en-US" sz="1600" b="1" u="sng" dirty="0"/>
              <a:t>any type of data</a:t>
            </a:r>
            <a:r>
              <a:rPr lang="en-US" sz="1600" dirty="0"/>
              <a:t>. </a:t>
            </a:r>
          </a:p>
          <a:p>
            <a:pPr marL="285750" indent="-285750" algn="just">
              <a:spcBef>
                <a:spcPts val="600"/>
              </a:spcBef>
              <a:buFont typeface="Arial" panose="020B0604020202020204" pitchFamily="34" charset="0"/>
              <a:buChar char="•"/>
            </a:pPr>
            <a:r>
              <a:rPr lang="en-US" sz="1600" dirty="0"/>
              <a:t>Access data in a field using </a:t>
            </a:r>
            <a:r>
              <a:rPr lang="en-US" sz="1600" b="1" dirty="0">
                <a:solidFill>
                  <a:srgbClr val="3C3CEA"/>
                </a:solidFill>
              </a:rPr>
              <a:t>dot notation </a:t>
            </a:r>
            <a:r>
              <a:rPr lang="en-US" sz="1600" dirty="0"/>
              <a:t>of the form </a:t>
            </a:r>
            <a:r>
              <a:rPr lang="en-US" sz="1600" b="1" i="1" dirty="0" err="1"/>
              <a:t>structName.fieldName</a:t>
            </a:r>
            <a:endParaRPr lang="en-US" sz="1600" dirty="0"/>
          </a:p>
        </p:txBody>
      </p:sp>
      <p:pic>
        <p:nvPicPr>
          <p:cNvPr id="11" name="Picture 10">
            <a:extLst>
              <a:ext uri="{FF2B5EF4-FFF2-40B4-BE49-F238E27FC236}">
                <a16:creationId xmlns:a16="http://schemas.microsoft.com/office/drawing/2014/main" id="{68BA54BD-C005-42B2-BB62-D016336F7A2A}"/>
              </a:ext>
            </a:extLst>
          </p:cNvPr>
          <p:cNvPicPr>
            <a:picLocks noChangeAspect="1"/>
          </p:cNvPicPr>
          <p:nvPr/>
        </p:nvPicPr>
        <p:blipFill>
          <a:blip r:embed="rId3"/>
          <a:stretch>
            <a:fillRect/>
          </a:stretch>
        </p:blipFill>
        <p:spPr>
          <a:xfrm>
            <a:off x="1521567" y="2982057"/>
            <a:ext cx="6029569" cy="2467273"/>
          </a:xfrm>
          <a:prstGeom prst="rect">
            <a:avLst/>
          </a:prstGeom>
        </p:spPr>
      </p:pic>
    </p:spTree>
    <p:extLst>
      <p:ext uri="{BB962C8B-B14F-4D97-AF65-F5344CB8AC3E}">
        <p14:creationId xmlns:p14="http://schemas.microsoft.com/office/powerpoint/2010/main" val="276147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‘Unusual’ data structures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38</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What</a:t>
            </a:r>
            <a:r>
              <a:rPr lang="it-IT" sz="1600" dirty="0">
                <a:solidFill>
                  <a:srgbClr val="DB0775"/>
                </a:solidFill>
              </a:rPr>
              <a:t> </a:t>
            </a:r>
            <a:r>
              <a:rPr lang="it-IT" sz="1600" dirty="0" err="1">
                <a:solidFill>
                  <a:srgbClr val="DB0775"/>
                </a:solidFill>
              </a:rPr>
              <a:t>is</a:t>
            </a:r>
            <a:r>
              <a:rPr lang="it-IT" sz="1600" dirty="0">
                <a:solidFill>
                  <a:srgbClr val="DB0775"/>
                </a:solidFill>
              </a:rPr>
              <a:t> a ‘</a:t>
            </a:r>
            <a:r>
              <a:rPr lang="it-IT" sz="1600" dirty="0" err="1">
                <a:solidFill>
                  <a:srgbClr val="DB0775"/>
                </a:solidFill>
              </a:rPr>
              <a:t>struct</a:t>
            </a:r>
            <a:r>
              <a:rPr lang="it-IT" sz="1600" dirty="0">
                <a:solidFill>
                  <a:srgbClr val="DB0775"/>
                </a:solidFill>
              </a:rPr>
              <a:t>’ in </a:t>
            </a:r>
            <a:r>
              <a:rPr lang="it-IT" sz="1600" dirty="0" err="1">
                <a:solidFill>
                  <a:srgbClr val="DB0775"/>
                </a:solidFill>
              </a:rPr>
              <a:t>matlab</a:t>
            </a:r>
            <a:r>
              <a:rPr lang="it-IT" sz="1600" dirty="0">
                <a:solidFill>
                  <a:srgbClr val="DB0775"/>
                </a:solidFill>
              </a:rPr>
              <a:t>?</a:t>
            </a:r>
            <a:endParaRPr lang="en-US" sz="1600" dirty="0"/>
          </a:p>
        </p:txBody>
      </p:sp>
      <p:sp>
        <p:nvSpPr>
          <p:cNvPr id="9" name="Content Placeholder 8">
            <a:extLst>
              <a:ext uri="{FF2B5EF4-FFF2-40B4-BE49-F238E27FC236}">
                <a16:creationId xmlns:a16="http://schemas.microsoft.com/office/drawing/2014/main" id="{02E9E449-AAE4-46C7-B876-38BF9722A6EF}"/>
              </a:ext>
            </a:extLst>
          </p:cNvPr>
          <p:cNvSpPr>
            <a:spLocks noGrp="1"/>
          </p:cNvSpPr>
          <p:nvPr>
            <p:ph idx="1"/>
          </p:nvPr>
        </p:nvSpPr>
        <p:spPr>
          <a:xfrm>
            <a:off x="1665515" y="1498061"/>
            <a:ext cx="8903524" cy="1021404"/>
          </a:xfrm>
        </p:spPr>
        <p:txBody>
          <a:bodyPr/>
          <a:lstStyle/>
          <a:p>
            <a:pPr marL="285750" indent="-285750" algn="just">
              <a:spcBef>
                <a:spcPts val="600"/>
              </a:spcBef>
              <a:buFont typeface="Arial" panose="020B0604020202020204" pitchFamily="34" charset="0"/>
              <a:buChar char="•"/>
            </a:pPr>
            <a:r>
              <a:rPr lang="en-US" sz="1600" dirty="0"/>
              <a:t>A </a:t>
            </a:r>
            <a:r>
              <a:rPr lang="en-US" sz="1600" b="1" dirty="0">
                <a:solidFill>
                  <a:srgbClr val="3C3CEA"/>
                </a:solidFill>
              </a:rPr>
              <a:t>structure array </a:t>
            </a:r>
            <a:r>
              <a:rPr lang="en-US" sz="1600" dirty="0"/>
              <a:t>is a data type that groups related data using data containers called </a:t>
            </a:r>
            <a:r>
              <a:rPr lang="en-US" sz="1600" b="1" u="sng" dirty="0"/>
              <a:t>fields</a:t>
            </a:r>
            <a:r>
              <a:rPr lang="en-US" sz="1600" dirty="0"/>
              <a:t>. </a:t>
            </a:r>
          </a:p>
          <a:p>
            <a:pPr marL="285750" indent="-285750" algn="just">
              <a:spcBef>
                <a:spcPts val="600"/>
              </a:spcBef>
              <a:buFont typeface="Arial" panose="020B0604020202020204" pitchFamily="34" charset="0"/>
              <a:buChar char="•"/>
            </a:pPr>
            <a:r>
              <a:rPr lang="en-US" sz="1600" dirty="0"/>
              <a:t>Each </a:t>
            </a:r>
            <a:r>
              <a:rPr lang="en-US" sz="1600" b="1" dirty="0">
                <a:solidFill>
                  <a:srgbClr val="3C3CEA"/>
                </a:solidFill>
              </a:rPr>
              <a:t>field</a:t>
            </a:r>
            <a:r>
              <a:rPr lang="en-US" sz="1600" dirty="0"/>
              <a:t> can contain </a:t>
            </a:r>
            <a:r>
              <a:rPr lang="en-US" sz="1600" b="1" u="sng" dirty="0"/>
              <a:t>any type of data</a:t>
            </a:r>
            <a:r>
              <a:rPr lang="en-US" sz="1600" dirty="0"/>
              <a:t>. </a:t>
            </a:r>
          </a:p>
          <a:p>
            <a:pPr marL="285750" indent="-285750" algn="just">
              <a:spcBef>
                <a:spcPts val="600"/>
              </a:spcBef>
              <a:buFont typeface="Arial" panose="020B0604020202020204" pitchFamily="34" charset="0"/>
              <a:buChar char="•"/>
            </a:pPr>
            <a:r>
              <a:rPr lang="en-US" sz="1600" dirty="0"/>
              <a:t>Access data in a field using </a:t>
            </a:r>
            <a:r>
              <a:rPr lang="en-US" sz="1600" b="1" dirty="0">
                <a:solidFill>
                  <a:srgbClr val="3C3CEA"/>
                </a:solidFill>
              </a:rPr>
              <a:t>dot notation </a:t>
            </a:r>
            <a:r>
              <a:rPr lang="en-US" sz="1600" dirty="0"/>
              <a:t>of the form </a:t>
            </a:r>
            <a:r>
              <a:rPr lang="en-US" sz="1600" b="1" i="1" dirty="0" err="1"/>
              <a:t>structName.fieldName</a:t>
            </a:r>
            <a:endParaRPr lang="en-US" sz="1600" dirty="0"/>
          </a:p>
        </p:txBody>
      </p:sp>
      <p:pic>
        <p:nvPicPr>
          <p:cNvPr id="12" name="Picture 11">
            <a:extLst>
              <a:ext uri="{FF2B5EF4-FFF2-40B4-BE49-F238E27FC236}">
                <a16:creationId xmlns:a16="http://schemas.microsoft.com/office/drawing/2014/main" id="{52CA1FFF-FDAE-4DC6-9308-E53213642211}"/>
              </a:ext>
            </a:extLst>
          </p:cNvPr>
          <p:cNvPicPr>
            <a:picLocks noChangeAspect="1"/>
          </p:cNvPicPr>
          <p:nvPr/>
        </p:nvPicPr>
        <p:blipFill>
          <a:blip r:embed="rId3"/>
          <a:stretch>
            <a:fillRect/>
          </a:stretch>
        </p:blipFill>
        <p:spPr>
          <a:xfrm>
            <a:off x="1590148" y="2821153"/>
            <a:ext cx="6775583" cy="3136126"/>
          </a:xfrm>
          <a:prstGeom prst="rect">
            <a:avLst/>
          </a:prstGeom>
        </p:spPr>
      </p:pic>
      <p:cxnSp>
        <p:nvCxnSpPr>
          <p:cNvPr id="10" name="Straight Arrow Connector 9">
            <a:extLst>
              <a:ext uri="{FF2B5EF4-FFF2-40B4-BE49-F238E27FC236}">
                <a16:creationId xmlns:a16="http://schemas.microsoft.com/office/drawing/2014/main" id="{82993CF0-7B67-4CC7-84C6-A16A94CAADC2}"/>
              </a:ext>
            </a:extLst>
          </p:cNvPr>
          <p:cNvCxnSpPr/>
          <p:nvPr/>
        </p:nvCxnSpPr>
        <p:spPr>
          <a:xfrm>
            <a:off x="937260" y="4840602"/>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36665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‘Unusual’ data structures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39</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What</a:t>
            </a:r>
            <a:r>
              <a:rPr lang="it-IT" sz="1600" dirty="0">
                <a:solidFill>
                  <a:srgbClr val="DB0775"/>
                </a:solidFill>
              </a:rPr>
              <a:t> </a:t>
            </a:r>
            <a:r>
              <a:rPr lang="it-IT" sz="1600" dirty="0" err="1">
                <a:solidFill>
                  <a:srgbClr val="DB0775"/>
                </a:solidFill>
              </a:rPr>
              <a:t>is</a:t>
            </a:r>
            <a:r>
              <a:rPr lang="it-IT" sz="1600" dirty="0">
                <a:solidFill>
                  <a:srgbClr val="DB0775"/>
                </a:solidFill>
              </a:rPr>
              <a:t> a ‘</a:t>
            </a:r>
            <a:r>
              <a:rPr lang="it-IT" sz="1600" dirty="0" err="1">
                <a:solidFill>
                  <a:srgbClr val="DB0775"/>
                </a:solidFill>
              </a:rPr>
              <a:t>struct</a:t>
            </a:r>
            <a:r>
              <a:rPr lang="it-IT" sz="1600" dirty="0">
                <a:solidFill>
                  <a:srgbClr val="DB0775"/>
                </a:solidFill>
              </a:rPr>
              <a:t>’ in </a:t>
            </a:r>
            <a:r>
              <a:rPr lang="it-IT" sz="1600" dirty="0" err="1">
                <a:solidFill>
                  <a:srgbClr val="DB0775"/>
                </a:solidFill>
              </a:rPr>
              <a:t>matlab</a:t>
            </a:r>
            <a:r>
              <a:rPr lang="it-IT" sz="1600" dirty="0">
                <a:solidFill>
                  <a:srgbClr val="DB0775"/>
                </a:solidFill>
              </a:rPr>
              <a:t>?</a:t>
            </a:r>
            <a:endParaRPr lang="en-US" sz="1600" dirty="0"/>
          </a:p>
        </p:txBody>
      </p:sp>
      <p:sp>
        <p:nvSpPr>
          <p:cNvPr id="9" name="Content Placeholder 8">
            <a:extLst>
              <a:ext uri="{FF2B5EF4-FFF2-40B4-BE49-F238E27FC236}">
                <a16:creationId xmlns:a16="http://schemas.microsoft.com/office/drawing/2014/main" id="{02E9E449-AAE4-46C7-B876-38BF9722A6EF}"/>
              </a:ext>
            </a:extLst>
          </p:cNvPr>
          <p:cNvSpPr>
            <a:spLocks noGrp="1"/>
          </p:cNvSpPr>
          <p:nvPr>
            <p:ph idx="1"/>
          </p:nvPr>
        </p:nvSpPr>
        <p:spPr>
          <a:xfrm>
            <a:off x="1665515" y="1498061"/>
            <a:ext cx="8903524" cy="1021404"/>
          </a:xfrm>
        </p:spPr>
        <p:txBody>
          <a:bodyPr/>
          <a:lstStyle/>
          <a:p>
            <a:pPr marL="285750" indent="-285750" algn="just">
              <a:spcBef>
                <a:spcPts val="600"/>
              </a:spcBef>
              <a:buFont typeface="Arial" panose="020B0604020202020204" pitchFamily="34" charset="0"/>
              <a:buChar char="•"/>
            </a:pPr>
            <a:r>
              <a:rPr lang="en-US" sz="1600" dirty="0"/>
              <a:t>A </a:t>
            </a:r>
            <a:r>
              <a:rPr lang="en-US" sz="1600" b="1" dirty="0">
                <a:solidFill>
                  <a:srgbClr val="3C3CEA"/>
                </a:solidFill>
              </a:rPr>
              <a:t>structure array </a:t>
            </a:r>
            <a:r>
              <a:rPr lang="en-US" sz="1600" dirty="0"/>
              <a:t>is a data type that groups related data using data containers called </a:t>
            </a:r>
            <a:r>
              <a:rPr lang="en-US" sz="1600" b="1" u="sng" dirty="0"/>
              <a:t>fields</a:t>
            </a:r>
            <a:r>
              <a:rPr lang="en-US" sz="1600" dirty="0"/>
              <a:t>. </a:t>
            </a:r>
          </a:p>
          <a:p>
            <a:pPr marL="285750" indent="-285750" algn="just">
              <a:spcBef>
                <a:spcPts val="600"/>
              </a:spcBef>
              <a:buFont typeface="Arial" panose="020B0604020202020204" pitchFamily="34" charset="0"/>
              <a:buChar char="•"/>
            </a:pPr>
            <a:r>
              <a:rPr lang="en-US" sz="1600" dirty="0"/>
              <a:t>Each </a:t>
            </a:r>
            <a:r>
              <a:rPr lang="en-US" sz="1600" b="1" dirty="0">
                <a:solidFill>
                  <a:srgbClr val="3C3CEA"/>
                </a:solidFill>
              </a:rPr>
              <a:t>field</a:t>
            </a:r>
            <a:r>
              <a:rPr lang="en-US" sz="1600" dirty="0"/>
              <a:t> can contain </a:t>
            </a:r>
            <a:r>
              <a:rPr lang="en-US" sz="1600" b="1" u="sng" dirty="0"/>
              <a:t>any type of data</a:t>
            </a:r>
            <a:r>
              <a:rPr lang="en-US" sz="1600" dirty="0"/>
              <a:t>. </a:t>
            </a:r>
          </a:p>
          <a:p>
            <a:pPr marL="285750" indent="-285750" algn="just">
              <a:spcBef>
                <a:spcPts val="600"/>
              </a:spcBef>
              <a:buFont typeface="Arial" panose="020B0604020202020204" pitchFamily="34" charset="0"/>
              <a:buChar char="•"/>
            </a:pPr>
            <a:r>
              <a:rPr lang="en-US" sz="1600" dirty="0"/>
              <a:t>Access data in a field using </a:t>
            </a:r>
            <a:r>
              <a:rPr lang="en-US" sz="1600" b="1" dirty="0">
                <a:solidFill>
                  <a:srgbClr val="3C3CEA"/>
                </a:solidFill>
              </a:rPr>
              <a:t>dot notation </a:t>
            </a:r>
            <a:r>
              <a:rPr lang="en-US" sz="1600" dirty="0"/>
              <a:t>of the form </a:t>
            </a:r>
            <a:r>
              <a:rPr lang="en-US" sz="1600" b="1" i="1" dirty="0" err="1"/>
              <a:t>structName.fieldName</a:t>
            </a:r>
            <a:endParaRPr lang="en-US" sz="1600" dirty="0"/>
          </a:p>
        </p:txBody>
      </p:sp>
      <p:pic>
        <p:nvPicPr>
          <p:cNvPr id="12" name="Picture 11">
            <a:extLst>
              <a:ext uri="{FF2B5EF4-FFF2-40B4-BE49-F238E27FC236}">
                <a16:creationId xmlns:a16="http://schemas.microsoft.com/office/drawing/2014/main" id="{52CA1FFF-FDAE-4DC6-9308-E53213642211}"/>
              </a:ext>
            </a:extLst>
          </p:cNvPr>
          <p:cNvPicPr>
            <a:picLocks noChangeAspect="1"/>
          </p:cNvPicPr>
          <p:nvPr/>
        </p:nvPicPr>
        <p:blipFill>
          <a:blip r:embed="rId3"/>
          <a:stretch>
            <a:fillRect/>
          </a:stretch>
        </p:blipFill>
        <p:spPr>
          <a:xfrm>
            <a:off x="1590148" y="2821153"/>
            <a:ext cx="6775583" cy="3136126"/>
          </a:xfrm>
          <a:prstGeom prst="rect">
            <a:avLst/>
          </a:prstGeom>
        </p:spPr>
      </p:pic>
      <p:cxnSp>
        <p:nvCxnSpPr>
          <p:cNvPr id="10" name="Straight Arrow Connector 9">
            <a:extLst>
              <a:ext uri="{FF2B5EF4-FFF2-40B4-BE49-F238E27FC236}">
                <a16:creationId xmlns:a16="http://schemas.microsoft.com/office/drawing/2014/main" id="{82993CF0-7B67-4CC7-84C6-A16A94CAADC2}"/>
              </a:ext>
            </a:extLst>
          </p:cNvPr>
          <p:cNvCxnSpPr/>
          <p:nvPr/>
        </p:nvCxnSpPr>
        <p:spPr>
          <a:xfrm>
            <a:off x="937260" y="4840602"/>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0B9B7D8-8871-433A-A544-B1636CF708AE}"/>
              </a:ext>
            </a:extLst>
          </p:cNvPr>
          <p:cNvPicPr>
            <a:picLocks noChangeAspect="1"/>
          </p:cNvPicPr>
          <p:nvPr/>
        </p:nvPicPr>
        <p:blipFill>
          <a:blip r:embed="rId4"/>
          <a:stretch>
            <a:fillRect/>
          </a:stretch>
        </p:blipFill>
        <p:spPr>
          <a:xfrm>
            <a:off x="5899106" y="2655738"/>
            <a:ext cx="6029531" cy="3706961"/>
          </a:xfrm>
          <a:prstGeom prst="rect">
            <a:avLst/>
          </a:prstGeom>
        </p:spPr>
      </p:pic>
      <p:cxnSp>
        <p:nvCxnSpPr>
          <p:cNvPr id="13" name="Straight Arrow Connector 12">
            <a:extLst>
              <a:ext uri="{FF2B5EF4-FFF2-40B4-BE49-F238E27FC236}">
                <a16:creationId xmlns:a16="http://schemas.microsoft.com/office/drawing/2014/main" id="{B90F22D5-FECC-4371-9AB5-66352C4E09D9}"/>
              </a:ext>
            </a:extLst>
          </p:cNvPr>
          <p:cNvCxnSpPr>
            <a:cxnSpLocks/>
          </p:cNvCxnSpPr>
          <p:nvPr/>
        </p:nvCxnSpPr>
        <p:spPr>
          <a:xfrm flipH="1">
            <a:off x="6467583" y="4874756"/>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13295C-18DA-4C1F-AE2D-48EEC5F00EE3}"/>
              </a:ext>
            </a:extLst>
          </p:cNvPr>
          <p:cNvCxnSpPr>
            <a:cxnSpLocks/>
          </p:cNvCxnSpPr>
          <p:nvPr/>
        </p:nvCxnSpPr>
        <p:spPr>
          <a:xfrm flipH="1">
            <a:off x="6467583" y="2952921"/>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806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4</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2604976"/>
            <a:ext cx="7937919" cy="3217089"/>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75746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‘Unusual’ data structures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40</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What</a:t>
            </a:r>
            <a:r>
              <a:rPr lang="it-IT" sz="1600" dirty="0">
                <a:solidFill>
                  <a:srgbClr val="DB0775"/>
                </a:solidFill>
              </a:rPr>
              <a:t> </a:t>
            </a:r>
            <a:r>
              <a:rPr lang="it-IT" sz="1600" dirty="0" err="1">
                <a:solidFill>
                  <a:srgbClr val="DB0775"/>
                </a:solidFill>
              </a:rPr>
              <a:t>is</a:t>
            </a:r>
            <a:r>
              <a:rPr lang="it-IT" sz="1600" dirty="0">
                <a:solidFill>
                  <a:srgbClr val="DB0775"/>
                </a:solidFill>
              </a:rPr>
              <a:t> a ‘</a:t>
            </a:r>
            <a:r>
              <a:rPr lang="it-IT" sz="1600" dirty="0" err="1">
                <a:solidFill>
                  <a:srgbClr val="DB0775"/>
                </a:solidFill>
              </a:rPr>
              <a:t>struct</a:t>
            </a:r>
            <a:r>
              <a:rPr lang="it-IT" sz="1600" dirty="0">
                <a:solidFill>
                  <a:srgbClr val="DB0775"/>
                </a:solidFill>
              </a:rPr>
              <a:t>’ in </a:t>
            </a:r>
            <a:r>
              <a:rPr lang="it-IT" sz="1600" dirty="0" err="1">
                <a:solidFill>
                  <a:srgbClr val="DB0775"/>
                </a:solidFill>
              </a:rPr>
              <a:t>matlab</a:t>
            </a:r>
            <a:r>
              <a:rPr lang="it-IT" sz="1600" dirty="0">
                <a:solidFill>
                  <a:srgbClr val="DB0775"/>
                </a:solidFill>
              </a:rPr>
              <a:t>?</a:t>
            </a:r>
            <a:endParaRPr lang="en-US" sz="1600" dirty="0"/>
          </a:p>
        </p:txBody>
      </p:sp>
      <p:sp>
        <p:nvSpPr>
          <p:cNvPr id="9" name="Content Placeholder 8">
            <a:extLst>
              <a:ext uri="{FF2B5EF4-FFF2-40B4-BE49-F238E27FC236}">
                <a16:creationId xmlns:a16="http://schemas.microsoft.com/office/drawing/2014/main" id="{02E9E449-AAE4-46C7-B876-38BF9722A6EF}"/>
              </a:ext>
            </a:extLst>
          </p:cNvPr>
          <p:cNvSpPr>
            <a:spLocks noGrp="1"/>
          </p:cNvSpPr>
          <p:nvPr>
            <p:ph idx="1"/>
          </p:nvPr>
        </p:nvSpPr>
        <p:spPr>
          <a:xfrm>
            <a:off x="1665515" y="1498061"/>
            <a:ext cx="8903524" cy="1021404"/>
          </a:xfrm>
        </p:spPr>
        <p:txBody>
          <a:bodyPr/>
          <a:lstStyle/>
          <a:p>
            <a:pPr marL="285750" indent="-285750" algn="just">
              <a:spcBef>
                <a:spcPts val="600"/>
              </a:spcBef>
              <a:buFont typeface="Arial" panose="020B0604020202020204" pitchFamily="34" charset="0"/>
              <a:buChar char="•"/>
            </a:pPr>
            <a:r>
              <a:rPr lang="en-US" sz="1600" dirty="0"/>
              <a:t>A </a:t>
            </a:r>
            <a:r>
              <a:rPr lang="en-US" sz="1600" b="1" dirty="0">
                <a:solidFill>
                  <a:srgbClr val="3C3CEA"/>
                </a:solidFill>
              </a:rPr>
              <a:t>structure array </a:t>
            </a:r>
            <a:r>
              <a:rPr lang="en-US" sz="1600" dirty="0"/>
              <a:t>is a data type that groups related data using data containers called </a:t>
            </a:r>
            <a:r>
              <a:rPr lang="en-US" sz="1600" b="1" u="sng" dirty="0"/>
              <a:t>fields</a:t>
            </a:r>
            <a:r>
              <a:rPr lang="en-US" sz="1600" dirty="0"/>
              <a:t>. </a:t>
            </a:r>
          </a:p>
          <a:p>
            <a:pPr marL="285750" indent="-285750" algn="just">
              <a:spcBef>
                <a:spcPts val="600"/>
              </a:spcBef>
              <a:buFont typeface="Arial" panose="020B0604020202020204" pitchFamily="34" charset="0"/>
              <a:buChar char="•"/>
            </a:pPr>
            <a:r>
              <a:rPr lang="en-US" sz="1600" dirty="0"/>
              <a:t>Each </a:t>
            </a:r>
            <a:r>
              <a:rPr lang="en-US" sz="1600" b="1" dirty="0">
                <a:solidFill>
                  <a:srgbClr val="3C3CEA"/>
                </a:solidFill>
              </a:rPr>
              <a:t>field</a:t>
            </a:r>
            <a:r>
              <a:rPr lang="en-US" sz="1600" dirty="0"/>
              <a:t> can contain </a:t>
            </a:r>
            <a:r>
              <a:rPr lang="en-US" sz="1600" b="1" u="sng" dirty="0"/>
              <a:t>any type of data</a:t>
            </a:r>
            <a:r>
              <a:rPr lang="en-US" sz="1600" dirty="0"/>
              <a:t>. </a:t>
            </a:r>
          </a:p>
          <a:p>
            <a:pPr marL="285750" indent="-285750" algn="just">
              <a:spcBef>
                <a:spcPts val="600"/>
              </a:spcBef>
              <a:buFont typeface="Arial" panose="020B0604020202020204" pitchFamily="34" charset="0"/>
              <a:buChar char="•"/>
            </a:pPr>
            <a:r>
              <a:rPr lang="en-US" sz="1600" dirty="0"/>
              <a:t>Access data in a field using </a:t>
            </a:r>
            <a:r>
              <a:rPr lang="en-US" sz="1600" b="1" dirty="0">
                <a:solidFill>
                  <a:srgbClr val="3C3CEA"/>
                </a:solidFill>
              </a:rPr>
              <a:t>dot notation </a:t>
            </a:r>
            <a:r>
              <a:rPr lang="en-US" sz="1600" dirty="0"/>
              <a:t>of the form </a:t>
            </a:r>
            <a:r>
              <a:rPr lang="en-US" sz="1600" b="1" i="1" dirty="0" err="1"/>
              <a:t>structName.fieldName</a:t>
            </a:r>
            <a:endParaRPr lang="en-US" sz="1600" dirty="0"/>
          </a:p>
        </p:txBody>
      </p:sp>
      <p:pic>
        <p:nvPicPr>
          <p:cNvPr id="12" name="Picture 11">
            <a:extLst>
              <a:ext uri="{FF2B5EF4-FFF2-40B4-BE49-F238E27FC236}">
                <a16:creationId xmlns:a16="http://schemas.microsoft.com/office/drawing/2014/main" id="{52CA1FFF-FDAE-4DC6-9308-E53213642211}"/>
              </a:ext>
            </a:extLst>
          </p:cNvPr>
          <p:cNvPicPr>
            <a:picLocks noChangeAspect="1"/>
          </p:cNvPicPr>
          <p:nvPr/>
        </p:nvPicPr>
        <p:blipFill>
          <a:blip r:embed="rId3"/>
          <a:stretch>
            <a:fillRect/>
          </a:stretch>
        </p:blipFill>
        <p:spPr>
          <a:xfrm>
            <a:off x="1590148" y="2821153"/>
            <a:ext cx="6775583" cy="3136126"/>
          </a:xfrm>
          <a:prstGeom prst="rect">
            <a:avLst/>
          </a:prstGeom>
        </p:spPr>
      </p:pic>
      <p:cxnSp>
        <p:nvCxnSpPr>
          <p:cNvPr id="10" name="Straight Arrow Connector 9">
            <a:extLst>
              <a:ext uri="{FF2B5EF4-FFF2-40B4-BE49-F238E27FC236}">
                <a16:creationId xmlns:a16="http://schemas.microsoft.com/office/drawing/2014/main" id="{82993CF0-7B67-4CC7-84C6-A16A94CAADC2}"/>
              </a:ext>
            </a:extLst>
          </p:cNvPr>
          <p:cNvCxnSpPr/>
          <p:nvPr/>
        </p:nvCxnSpPr>
        <p:spPr>
          <a:xfrm>
            <a:off x="937260" y="4840602"/>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0B9B7D8-8871-433A-A544-B1636CF708AE}"/>
              </a:ext>
            </a:extLst>
          </p:cNvPr>
          <p:cNvPicPr>
            <a:picLocks noChangeAspect="1"/>
          </p:cNvPicPr>
          <p:nvPr/>
        </p:nvPicPr>
        <p:blipFill>
          <a:blip r:embed="rId4"/>
          <a:stretch>
            <a:fillRect/>
          </a:stretch>
        </p:blipFill>
        <p:spPr>
          <a:xfrm>
            <a:off x="5899106" y="2655738"/>
            <a:ext cx="6029531" cy="3706961"/>
          </a:xfrm>
          <a:prstGeom prst="rect">
            <a:avLst/>
          </a:prstGeom>
        </p:spPr>
      </p:pic>
      <p:cxnSp>
        <p:nvCxnSpPr>
          <p:cNvPr id="13" name="Straight Arrow Connector 12">
            <a:extLst>
              <a:ext uri="{FF2B5EF4-FFF2-40B4-BE49-F238E27FC236}">
                <a16:creationId xmlns:a16="http://schemas.microsoft.com/office/drawing/2014/main" id="{B90F22D5-FECC-4371-9AB5-66352C4E09D9}"/>
              </a:ext>
            </a:extLst>
          </p:cNvPr>
          <p:cNvCxnSpPr>
            <a:cxnSpLocks/>
          </p:cNvCxnSpPr>
          <p:nvPr/>
        </p:nvCxnSpPr>
        <p:spPr>
          <a:xfrm flipH="1">
            <a:off x="6467583" y="4874756"/>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013295C-18DA-4C1F-AE2D-48EEC5F00EE3}"/>
              </a:ext>
            </a:extLst>
          </p:cNvPr>
          <p:cNvCxnSpPr>
            <a:cxnSpLocks/>
          </p:cNvCxnSpPr>
          <p:nvPr/>
        </p:nvCxnSpPr>
        <p:spPr>
          <a:xfrm flipH="1">
            <a:off x="6467583" y="2952921"/>
            <a:ext cx="652888" cy="0"/>
          </a:xfrm>
          <a:prstGeom prst="straightConnector1">
            <a:avLst/>
          </a:prstGeom>
          <a:ln w="381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4C976A-37F5-4FEA-AE3B-D6F28D3B981E}"/>
              </a:ext>
            </a:extLst>
          </p:cNvPr>
          <p:cNvCxnSpPr>
            <a:cxnSpLocks/>
          </p:cNvCxnSpPr>
          <p:nvPr/>
        </p:nvCxnSpPr>
        <p:spPr>
          <a:xfrm flipH="1">
            <a:off x="7446915" y="3784578"/>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F29E93-D00C-4B3B-B3D3-3BDCEAB07FBA}"/>
              </a:ext>
            </a:extLst>
          </p:cNvPr>
          <p:cNvCxnSpPr>
            <a:cxnSpLocks/>
          </p:cNvCxnSpPr>
          <p:nvPr/>
        </p:nvCxnSpPr>
        <p:spPr>
          <a:xfrm flipH="1">
            <a:off x="7446915" y="3959838"/>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0D3491-14B7-4BC3-948B-AEC9A8E1284F}"/>
              </a:ext>
            </a:extLst>
          </p:cNvPr>
          <p:cNvCxnSpPr>
            <a:cxnSpLocks/>
          </p:cNvCxnSpPr>
          <p:nvPr/>
        </p:nvCxnSpPr>
        <p:spPr>
          <a:xfrm flipH="1">
            <a:off x="7446915" y="5704418"/>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369D87-07CA-431C-87E5-1E00AD63061D}"/>
              </a:ext>
            </a:extLst>
          </p:cNvPr>
          <p:cNvCxnSpPr>
            <a:cxnSpLocks/>
          </p:cNvCxnSpPr>
          <p:nvPr/>
        </p:nvCxnSpPr>
        <p:spPr>
          <a:xfrm flipH="1">
            <a:off x="7446915" y="5879678"/>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FADD962-B802-4A77-984A-4AA6B1F370A9}"/>
              </a:ext>
            </a:extLst>
          </p:cNvPr>
          <p:cNvCxnSpPr>
            <a:cxnSpLocks/>
          </p:cNvCxnSpPr>
          <p:nvPr/>
        </p:nvCxnSpPr>
        <p:spPr>
          <a:xfrm flipH="1">
            <a:off x="5246218" y="3429000"/>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9128BBD-F203-4263-A683-AA4E20A588F9}"/>
              </a:ext>
            </a:extLst>
          </p:cNvPr>
          <p:cNvCxnSpPr>
            <a:cxnSpLocks/>
          </p:cNvCxnSpPr>
          <p:nvPr/>
        </p:nvCxnSpPr>
        <p:spPr>
          <a:xfrm flipH="1">
            <a:off x="5246218" y="3604260"/>
            <a:ext cx="652888"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650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‘Unusual’ data structures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a:xfrm>
            <a:off x="1482135" y="6139497"/>
            <a:ext cx="620485" cy="365125"/>
          </a:xfrm>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a:xfrm>
            <a:off x="933994" y="6139497"/>
            <a:ext cx="548141" cy="365125"/>
          </a:xfrm>
        </p:spPr>
        <p:txBody>
          <a:bodyPr/>
          <a:lstStyle/>
          <a:p>
            <a:fld id="{A82C3BC0-3EBF-3C4C-A3D8-795624EBC6AA}" type="slidenum">
              <a:rPr lang="en-US" smtClean="0"/>
              <a:pPr/>
              <a:t>41</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err="1">
                <a:solidFill>
                  <a:srgbClr val="DB0775"/>
                </a:solidFill>
              </a:rPr>
              <a:t>What</a:t>
            </a:r>
            <a:r>
              <a:rPr lang="it-IT" sz="1600" dirty="0">
                <a:solidFill>
                  <a:srgbClr val="DB0775"/>
                </a:solidFill>
              </a:rPr>
              <a:t> </a:t>
            </a:r>
            <a:r>
              <a:rPr lang="it-IT" sz="1600" dirty="0" err="1">
                <a:solidFill>
                  <a:srgbClr val="DB0775"/>
                </a:solidFill>
              </a:rPr>
              <a:t>about</a:t>
            </a:r>
            <a:r>
              <a:rPr lang="it-IT" sz="1600" dirty="0">
                <a:solidFill>
                  <a:srgbClr val="DB0775"/>
                </a:solidFill>
              </a:rPr>
              <a:t> ‘</a:t>
            </a:r>
            <a:r>
              <a:rPr lang="it-IT" sz="1600" dirty="0" err="1">
                <a:solidFill>
                  <a:srgbClr val="DB0775"/>
                </a:solidFill>
              </a:rPr>
              <a:t>cell</a:t>
            </a:r>
            <a:r>
              <a:rPr lang="it-IT" sz="1600" dirty="0">
                <a:solidFill>
                  <a:srgbClr val="DB0775"/>
                </a:solidFill>
              </a:rPr>
              <a:t> arrays’?</a:t>
            </a:r>
            <a:endParaRPr lang="en-US" sz="1600" dirty="0"/>
          </a:p>
        </p:txBody>
      </p:sp>
      <p:sp>
        <p:nvSpPr>
          <p:cNvPr id="9" name="Content Placeholder 8">
            <a:extLst>
              <a:ext uri="{FF2B5EF4-FFF2-40B4-BE49-F238E27FC236}">
                <a16:creationId xmlns:a16="http://schemas.microsoft.com/office/drawing/2014/main" id="{02E9E449-AAE4-46C7-B876-38BF9722A6EF}"/>
              </a:ext>
            </a:extLst>
          </p:cNvPr>
          <p:cNvSpPr>
            <a:spLocks noGrp="1"/>
          </p:cNvSpPr>
          <p:nvPr>
            <p:ph idx="1"/>
          </p:nvPr>
        </p:nvSpPr>
        <p:spPr>
          <a:xfrm>
            <a:off x="1665515" y="1772233"/>
            <a:ext cx="8903524" cy="788087"/>
          </a:xfrm>
        </p:spPr>
        <p:txBody>
          <a:bodyPr/>
          <a:lstStyle/>
          <a:p>
            <a:pPr marL="285750" indent="-285750">
              <a:spcBef>
                <a:spcPts val="600"/>
              </a:spcBef>
              <a:buFont typeface="Arial" panose="020B0604020202020204" pitchFamily="34" charset="0"/>
              <a:buChar char="•"/>
            </a:pPr>
            <a:r>
              <a:rPr lang="en-US" sz="1600" dirty="0"/>
              <a:t>A </a:t>
            </a:r>
            <a:r>
              <a:rPr lang="en-US" sz="1600" b="1" dirty="0">
                <a:solidFill>
                  <a:srgbClr val="3C3CEA"/>
                </a:solidFill>
              </a:rPr>
              <a:t>cell array </a:t>
            </a:r>
            <a:r>
              <a:rPr lang="en-US" sz="1600" dirty="0"/>
              <a:t>is a data type with </a:t>
            </a:r>
            <a:r>
              <a:rPr lang="en-US" sz="1600" b="1" i="1" dirty="0"/>
              <a:t>indexed data containers </a:t>
            </a:r>
            <a:r>
              <a:rPr lang="en-US" sz="1600" dirty="0"/>
              <a:t>called </a:t>
            </a:r>
            <a:r>
              <a:rPr lang="en-US" sz="1600" b="1" u="sng" dirty="0"/>
              <a:t>cells</a:t>
            </a:r>
          </a:p>
          <a:p>
            <a:pPr marL="285750" indent="-285750">
              <a:spcBef>
                <a:spcPts val="600"/>
              </a:spcBef>
              <a:buFont typeface="Arial" panose="020B0604020202020204" pitchFamily="34" charset="0"/>
              <a:buChar char="•"/>
            </a:pPr>
            <a:r>
              <a:rPr lang="en-US" sz="1600" dirty="0"/>
              <a:t>Each </a:t>
            </a:r>
            <a:r>
              <a:rPr lang="en-US" sz="1600" b="1" dirty="0">
                <a:solidFill>
                  <a:srgbClr val="3C3CEA"/>
                </a:solidFill>
              </a:rPr>
              <a:t>cell</a:t>
            </a:r>
            <a:r>
              <a:rPr lang="en-US" sz="1600" dirty="0"/>
              <a:t> can contain </a:t>
            </a:r>
            <a:r>
              <a:rPr lang="en-US" sz="1600" b="1" dirty="0">
                <a:solidFill>
                  <a:srgbClr val="3C3CEA"/>
                </a:solidFill>
              </a:rPr>
              <a:t>any type of data</a:t>
            </a:r>
            <a:r>
              <a:rPr lang="en-US" sz="1600" dirty="0"/>
              <a:t>. </a:t>
            </a:r>
          </a:p>
          <a:p>
            <a:pPr>
              <a:spcBef>
                <a:spcPts val="600"/>
              </a:spcBef>
            </a:pPr>
            <a:endParaRPr lang="en-US" sz="1600" dirty="0"/>
          </a:p>
        </p:txBody>
      </p:sp>
      <p:sp>
        <p:nvSpPr>
          <p:cNvPr id="8" name="Rectangle 7">
            <a:extLst>
              <a:ext uri="{FF2B5EF4-FFF2-40B4-BE49-F238E27FC236}">
                <a16:creationId xmlns:a16="http://schemas.microsoft.com/office/drawing/2014/main" id="{CFB155FB-481F-423A-8A4F-D5A8D68FB06C}"/>
              </a:ext>
            </a:extLst>
          </p:cNvPr>
          <p:cNvSpPr/>
          <p:nvPr/>
        </p:nvSpPr>
        <p:spPr>
          <a:xfrm>
            <a:off x="933994" y="2646113"/>
            <a:ext cx="5100320" cy="938719"/>
          </a:xfrm>
          <a:prstGeom prst="rect">
            <a:avLst/>
          </a:prstGeom>
        </p:spPr>
        <p:txBody>
          <a:bodyPr wrap="square">
            <a:spAutoFit/>
          </a:bodyPr>
          <a:lstStyle/>
          <a:p>
            <a:pPr algn="just">
              <a:spcBef>
                <a:spcPts val="600"/>
              </a:spcBef>
            </a:pPr>
            <a:r>
              <a:rPr lang="en-US" b="1" dirty="0"/>
              <a:t>Creation</a:t>
            </a:r>
          </a:p>
          <a:p>
            <a:pPr algn="just">
              <a:spcBef>
                <a:spcPts val="600"/>
              </a:spcBef>
              <a:tabLst>
                <a:tab pos="4216400" algn="l"/>
              </a:tabLst>
            </a:pPr>
            <a:r>
              <a:rPr lang="en-US" sz="1600" dirty="0"/>
              <a:t>When you have data to put into a cell array, create the array using the cell array </a:t>
            </a:r>
            <a:r>
              <a:rPr lang="en-US" sz="1600" b="1" dirty="0">
                <a:solidFill>
                  <a:srgbClr val="3C3CEA"/>
                </a:solidFill>
              </a:rPr>
              <a:t>construction operator, {}.</a:t>
            </a:r>
          </a:p>
        </p:txBody>
      </p:sp>
      <p:pic>
        <p:nvPicPr>
          <p:cNvPr id="11" name="Picture 10">
            <a:extLst>
              <a:ext uri="{FF2B5EF4-FFF2-40B4-BE49-F238E27FC236}">
                <a16:creationId xmlns:a16="http://schemas.microsoft.com/office/drawing/2014/main" id="{66BC4D03-7DAC-4C93-8523-6D090E7A46ED}"/>
              </a:ext>
            </a:extLst>
          </p:cNvPr>
          <p:cNvPicPr>
            <a:picLocks noChangeAspect="1"/>
          </p:cNvPicPr>
          <p:nvPr/>
        </p:nvPicPr>
        <p:blipFill>
          <a:blip r:embed="rId3"/>
          <a:stretch>
            <a:fillRect/>
          </a:stretch>
        </p:blipFill>
        <p:spPr>
          <a:xfrm>
            <a:off x="933995" y="3787111"/>
            <a:ext cx="4493036" cy="1082038"/>
          </a:xfrm>
          <a:prstGeom prst="rect">
            <a:avLst/>
          </a:prstGeom>
        </p:spPr>
      </p:pic>
      <p:pic>
        <p:nvPicPr>
          <p:cNvPr id="12" name="Picture 11">
            <a:extLst>
              <a:ext uri="{FF2B5EF4-FFF2-40B4-BE49-F238E27FC236}">
                <a16:creationId xmlns:a16="http://schemas.microsoft.com/office/drawing/2014/main" id="{06A08017-EBF5-4007-BE2F-A64A49C31769}"/>
              </a:ext>
            </a:extLst>
          </p:cNvPr>
          <p:cNvPicPr>
            <a:picLocks noChangeAspect="1"/>
          </p:cNvPicPr>
          <p:nvPr/>
        </p:nvPicPr>
        <p:blipFill>
          <a:blip r:embed="rId4"/>
          <a:stretch>
            <a:fillRect/>
          </a:stretch>
        </p:blipFill>
        <p:spPr>
          <a:xfrm>
            <a:off x="933995" y="4818962"/>
            <a:ext cx="4523951" cy="1669431"/>
          </a:xfrm>
          <a:prstGeom prst="rect">
            <a:avLst/>
          </a:prstGeom>
        </p:spPr>
      </p:pic>
      <p:sp>
        <p:nvSpPr>
          <p:cNvPr id="14" name="Rectangle 13">
            <a:extLst>
              <a:ext uri="{FF2B5EF4-FFF2-40B4-BE49-F238E27FC236}">
                <a16:creationId xmlns:a16="http://schemas.microsoft.com/office/drawing/2014/main" id="{7CB62FC0-019C-4801-B308-7094AF789BC4}"/>
              </a:ext>
            </a:extLst>
          </p:cNvPr>
          <p:cNvSpPr/>
          <p:nvPr/>
        </p:nvSpPr>
        <p:spPr>
          <a:xfrm>
            <a:off x="6468997" y="2648601"/>
            <a:ext cx="4816887" cy="3370153"/>
          </a:xfrm>
          <a:prstGeom prst="rect">
            <a:avLst/>
          </a:prstGeom>
        </p:spPr>
        <p:txBody>
          <a:bodyPr wrap="square">
            <a:spAutoFit/>
          </a:bodyPr>
          <a:lstStyle/>
          <a:p>
            <a:pPr algn="just">
              <a:spcBef>
                <a:spcPts val="600"/>
              </a:spcBef>
            </a:pPr>
            <a:r>
              <a:rPr lang="en-US" b="1" dirty="0"/>
              <a:t>Indexing</a:t>
            </a:r>
          </a:p>
          <a:p>
            <a:pPr algn="just">
              <a:spcBef>
                <a:spcPts val="600"/>
              </a:spcBef>
              <a:tabLst>
                <a:tab pos="4216400" algn="l"/>
              </a:tabLst>
            </a:pPr>
            <a:r>
              <a:rPr lang="en-US" sz="1600" dirty="0"/>
              <a:t>When you index with </a:t>
            </a:r>
            <a:r>
              <a:rPr lang="en-US" sz="1600" b="1" dirty="0">
                <a:solidFill>
                  <a:srgbClr val="3C3CEA"/>
                </a:solidFill>
              </a:rPr>
              <a:t>smooth parentheses, (), </a:t>
            </a:r>
            <a:r>
              <a:rPr lang="en-US" sz="1600" dirty="0"/>
              <a:t>the result is a cell array that is a subset of the cell array.</a:t>
            </a:r>
          </a:p>
          <a:p>
            <a:pPr algn="just">
              <a:spcBef>
                <a:spcPts val="600"/>
              </a:spcBef>
              <a:tabLst>
                <a:tab pos="4216400" algn="l"/>
              </a:tabLst>
            </a:pPr>
            <a:endParaRPr lang="en-US" sz="1600" dirty="0"/>
          </a:p>
          <a:p>
            <a:pPr algn="just">
              <a:spcBef>
                <a:spcPts val="600"/>
              </a:spcBef>
              <a:tabLst>
                <a:tab pos="4216400" algn="l"/>
              </a:tabLst>
            </a:pPr>
            <a:endParaRPr lang="en-US" sz="1600" dirty="0"/>
          </a:p>
          <a:p>
            <a:pPr algn="just">
              <a:spcBef>
                <a:spcPts val="600"/>
              </a:spcBef>
              <a:tabLst>
                <a:tab pos="4216400" algn="l"/>
              </a:tabLst>
            </a:pPr>
            <a:endParaRPr lang="en-US" sz="1600" dirty="0"/>
          </a:p>
          <a:p>
            <a:pPr algn="just">
              <a:spcBef>
                <a:spcPts val="600"/>
              </a:spcBef>
              <a:tabLst>
                <a:tab pos="4216400" algn="l"/>
              </a:tabLst>
            </a:pPr>
            <a:r>
              <a:rPr lang="en-US" sz="1600" dirty="0"/>
              <a:t>When you index with </a:t>
            </a:r>
            <a:r>
              <a:rPr lang="en-US" sz="1600" b="1" dirty="0">
                <a:solidFill>
                  <a:srgbClr val="3C3CEA"/>
                </a:solidFill>
              </a:rPr>
              <a:t>curly braces, {}, </a:t>
            </a:r>
            <a:r>
              <a:rPr lang="en-US" sz="1600" dirty="0"/>
              <a:t>the result is the data that is contained in the specified cell.</a:t>
            </a:r>
          </a:p>
          <a:p>
            <a:pPr algn="just">
              <a:spcBef>
                <a:spcPts val="600"/>
              </a:spcBef>
              <a:tabLst>
                <a:tab pos="4216400" algn="l"/>
              </a:tabLst>
            </a:pPr>
            <a:endParaRPr lang="en-US" sz="1600" dirty="0"/>
          </a:p>
          <a:p>
            <a:pPr algn="just">
              <a:spcBef>
                <a:spcPts val="600"/>
              </a:spcBef>
              <a:tabLst>
                <a:tab pos="4216400" algn="l"/>
              </a:tabLst>
            </a:pPr>
            <a:endParaRPr lang="en-US" sz="1600" dirty="0"/>
          </a:p>
        </p:txBody>
      </p:sp>
      <p:pic>
        <p:nvPicPr>
          <p:cNvPr id="17" name="Picture 16">
            <a:extLst>
              <a:ext uri="{FF2B5EF4-FFF2-40B4-BE49-F238E27FC236}">
                <a16:creationId xmlns:a16="http://schemas.microsoft.com/office/drawing/2014/main" id="{CCE265BE-F623-4937-B84F-99292750112D}"/>
              </a:ext>
            </a:extLst>
          </p:cNvPr>
          <p:cNvPicPr>
            <a:picLocks noChangeAspect="1"/>
          </p:cNvPicPr>
          <p:nvPr/>
        </p:nvPicPr>
        <p:blipFill>
          <a:blip r:embed="rId5"/>
          <a:stretch>
            <a:fillRect/>
          </a:stretch>
        </p:blipFill>
        <p:spPr>
          <a:xfrm>
            <a:off x="6468996" y="3605378"/>
            <a:ext cx="4567447" cy="1082038"/>
          </a:xfrm>
          <a:prstGeom prst="rect">
            <a:avLst/>
          </a:prstGeom>
        </p:spPr>
      </p:pic>
      <p:pic>
        <p:nvPicPr>
          <p:cNvPr id="18" name="Picture 17">
            <a:extLst>
              <a:ext uri="{FF2B5EF4-FFF2-40B4-BE49-F238E27FC236}">
                <a16:creationId xmlns:a16="http://schemas.microsoft.com/office/drawing/2014/main" id="{EC2E443D-F20E-4F2A-A80B-4C8F23C7E465}"/>
              </a:ext>
            </a:extLst>
          </p:cNvPr>
          <p:cNvPicPr>
            <a:picLocks noChangeAspect="1"/>
          </p:cNvPicPr>
          <p:nvPr/>
        </p:nvPicPr>
        <p:blipFill>
          <a:blip r:embed="rId6"/>
          <a:stretch>
            <a:fillRect/>
          </a:stretch>
        </p:blipFill>
        <p:spPr>
          <a:xfrm>
            <a:off x="6468997" y="5374503"/>
            <a:ext cx="4495791" cy="1318627"/>
          </a:xfrm>
          <a:prstGeom prst="rect">
            <a:avLst/>
          </a:prstGeom>
        </p:spPr>
      </p:pic>
    </p:spTree>
    <p:extLst>
      <p:ext uri="{BB962C8B-B14F-4D97-AF65-F5344CB8AC3E}">
        <p14:creationId xmlns:p14="http://schemas.microsoft.com/office/powerpoint/2010/main" val="1155073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Control flow</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42</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a:solidFill>
                  <a:srgbClr val="DB0775"/>
                </a:solidFill>
              </a:rPr>
              <a:t>‘</a:t>
            </a:r>
            <a:r>
              <a:rPr lang="it-IT" sz="1600" dirty="0" err="1">
                <a:solidFill>
                  <a:srgbClr val="DB0775"/>
                </a:solidFill>
              </a:rPr>
              <a:t>if</a:t>
            </a:r>
            <a:r>
              <a:rPr lang="it-IT" sz="1600" dirty="0">
                <a:solidFill>
                  <a:srgbClr val="DB0775"/>
                </a:solidFill>
              </a:rPr>
              <a:t> - else’ </a:t>
            </a:r>
            <a:r>
              <a:rPr lang="it-IT" sz="1600" dirty="0" err="1">
                <a:solidFill>
                  <a:srgbClr val="DB0775"/>
                </a:solidFill>
              </a:rPr>
              <a:t>condition</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p:txBody>
          <a:bodyPr/>
          <a:lstStyle/>
          <a:p>
            <a:r>
              <a:rPr lang="en-US" dirty="0"/>
              <a:t>Use an if-else </a:t>
            </a:r>
            <a:r>
              <a:rPr lang="en-US" b="1" dirty="0">
                <a:solidFill>
                  <a:srgbClr val="3C3CEA"/>
                </a:solidFill>
              </a:rPr>
              <a:t>condition to check the value </a:t>
            </a:r>
            <a:r>
              <a:rPr lang="en-US" dirty="0"/>
              <a:t>of some variable within the code:</a:t>
            </a:r>
          </a:p>
          <a:p>
            <a:pPr>
              <a:spcBef>
                <a:spcPts val="600"/>
              </a:spcBef>
            </a:pPr>
            <a:endParaRPr lang="en-US" dirty="0">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a = </a:t>
            </a:r>
            <a:r>
              <a:rPr lang="en-US" sz="1600" dirty="0" err="1">
                <a:latin typeface="Courier New" panose="02070309020205020404" pitchFamily="49" charset="0"/>
                <a:cs typeface="Courier New" panose="02070309020205020404" pitchFamily="49" charset="0"/>
              </a:rPr>
              <a:t>randi</a:t>
            </a:r>
            <a:r>
              <a:rPr lang="en-US" sz="1600" dirty="0">
                <a:latin typeface="Courier New" panose="02070309020205020404" pitchFamily="49" charset="0"/>
                <a:cs typeface="Courier New" panose="02070309020205020404" pitchFamily="49" charset="0"/>
              </a:rPr>
              <a:t>(100,1);</a:t>
            </a:r>
          </a:p>
          <a:p>
            <a:pPr marL="714375">
              <a:spcBef>
                <a:spcPts val="600"/>
              </a:spcBef>
            </a:pPr>
            <a:r>
              <a:rPr lang="en-US" sz="1600" b="1" dirty="0">
                <a:latin typeface="Courier New" panose="02070309020205020404" pitchFamily="49" charset="0"/>
                <a:cs typeface="Courier New" panose="02070309020205020404" pitchFamily="49" charset="0"/>
              </a:rPr>
              <a:t>if</a:t>
            </a:r>
            <a:r>
              <a:rPr lang="en-US" sz="1600" dirty="0">
                <a:latin typeface="Courier New" panose="02070309020205020404" pitchFamily="49" charset="0"/>
                <a:cs typeface="Courier New" panose="02070309020205020404" pitchFamily="49" charset="0"/>
              </a:rPr>
              <a:t> a &lt; 30</a:t>
            </a:r>
            <a:endParaRPr lang="en-US" sz="1600" i="1" dirty="0">
              <a:solidFill>
                <a:srgbClr val="00B050"/>
              </a:solidFill>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fprintf</a:t>
            </a:r>
            <a:r>
              <a:rPr lang="en-US" sz="1600" dirty="0">
                <a:latin typeface="Courier New" panose="02070309020205020404" pitchFamily="49" charset="0"/>
                <a:cs typeface="Courier New" panose="02070309020205020404" pitchFamily="49" charset="0"/>
              </a:rPr>
              <a:t>(‘%d is smaller than 30. \n’, a)</a:t>
            </a:r>
          </a:p>
          <a:p>
            <a:pPr marL="714375">
              <a:spcBef>
                <a:spcPts val="600"/>
              </a:spcBef>
            </a:pPr>
            <a:r>
              <a:rPr lang="en-US" sz="1600" b="1" dirty="0">
                <a:latin typeface="Courier New" panose="02070309020205020404" pitchFamily="49" charset="0"/>
                <a:cs typeface="Courier New" panose="02070309020205020404" pitchFamily="49" charset="0"/>
              </a:rPr>
              <a:t>elseif</a:t>
            </a:r>
            <a:r>
              <a:rPr lang="en-US" sz="1600" dirty="0">
                <a:latin typeface="Courier New" panose="02070309020205020404" pitchFamily="49" charset="0"/>
                <a:cs typeface="Courier New" panose="02070309020205020404" pitchFamily="49" charset="0"/>
              </a:rPr>
              <a:t> a &gt; 80</a:t>
            </a:r>
            <a:endParaRPr lang="en-US" sz="1600" i="1" dirty="0">
              <a:solidFill>
                <a:srgbClr val="00B050"/>
              </a:solidFill>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fprintf</a:t>
            </a:r>
            <a:r>
              <a:rPr lang="en-US" sz="1600" dirty="0">
                <a:latin typeface="Courier New" panose="02070309020205020404" pitchFamily="49" charset="0"/>
                <a:cs typeface="Courier New" panose="02070309020205020404" pitchFamily="49" charset="0"/>
              </a:rPr>
              <a:t>(‘%d is larger than 80. \n’, a)</a:t>
            </a:r>
          </a:p>
          <a:p>
            <a:pPr marL="714375">
              <a:spcBef>
                <a:spcPts val="600"/>
              </a:spcBef>
            </a:pPr>
            <a:r>
              <a:rPr lang="en-US" sz="1600" b="1" dirty="0">
                <a:latin typeface="Courier New" panose="02070309020205020404" pitchFamily="49" charset="0"/>
                <a:cs typeface="Courier New" panose="02070309020205020404" pitchFamily="49" charset="0"/>
              </a:rPr>
              <a:t>else</a:t>
            </a:r>
            <a:r>
              <a:rPr lang="en-US" sz="1600" dirty="0">
                <a:latin typeface="Courier New" panose="02070309020205020404" pitchFamily="49" charset="0"/>
                <a:cs typeface="Courier New" panose="02070309020205020404" pitchFamily="49" charset="0"/>
              </a:rPr>
              <a:t> </a:t>
            </a:r>
          </a:p>
          <a:p>
            <a:pPr marL="714375">
              <a:spcBef>
                <a:spcPts val="600"/>
              </a:spcBef>
            </a:pPr>
            <a:r>
              <a:rPr lang="en-US" sz="1600" dirty="0">
                <a:latin typeface="Courier New" panose="02070309020205020404" pitchFamily="49" charset="0"/>
                <a:cs typeface="Courier New" panose="02070309020205020404" pitchFamily="49" charset="0"/>
              </a:rPr>
              <a:t>  X = [num2str(a), ‘ is between 30 and 80.’];</a:t>
            </a: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disp</a:t>
            </a:r>
            <a:r>
              <a:rPr lang="en-US" sz="1600" dirty="0">
                <a:latin typeface="Courier New" panose="02070309020205020404" pitchFamily="49" charset="0"/>
                <a:cs typeface="Courier New" panose="02070309020205020404" pitchFamily="49" charset="0"/>
              </a:rPr>
              <a:t>(X)</a:t>
            </a:r>
          </a:p>
          <a:p>
            <a:pPr marL="714375">
              <a:spcBef>
                <a:spcPts val="600"/>
              </a:spcBef>
            </a:pPr>
            <a:r>
              <a:rPr lang="en-US" sz="1600" b="1" dirty="0">
                <a:latin typeface="Courier New" panose="02070309020205020404" pitchFamily="49" charset="0"/>
                <a:cs typeface="Courier New" panose="02070309020205020404" pitchFamily="49" charset="0"/>
              </a:rPr>
              <a:t>end</a:t>
            </a: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5010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Control flow</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43</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a:solidFill>
                  <a:srgbClr val="DB0775"/>
                </a:solidFill>
              </a:rPr>
              <a:t>‘</a:t>
            </a:r>
            <a:r>
              <a:rPr lang="it-IT" sz="1600" dirty="0" err="1">
                <a:solidFill>
                  <a:srgbClr val="DB0775"/>
                </a:solidFill>
              </a:rPr>
              <a:t>if</a:t>
            </a:r>
            <a:r>
              <a:rPr lang="it-IT" sz="1600" dirty="0">
                <a:solidFill>
                  <a:srgbClr val="DB0775"/>
                </a:solidFill>
              </a:rPr>
              <a:t> - else’ </a:t>
            </a:r>
            <a:r>
              <a:rPr lang="it-IT" sz="1600" dirty="0" err="1">
                <a:solidFill>
                  <a:srgbClr val="DB0775"/>
                </a:solidFill>
              </a:rPr>
              <a:t>condition</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p:txBody>
          <a:bodyPr/>
          <a:lstStyle/>
          <a:p>
            <a:r>
              <a:rPr lang="en-US" dirty="0"/>
              <a:t>Use an if-else </a:t>
            </a:r>
            <a:r>
              <a:rPr lang="en-US" b="1" dirty="0">
                <a:solidFill>
                  <a:srgbClr val="3C3CEA"/>
                </a:solidFill>
              </a:rPr>
              <a:t>condition to check the value </a:t>
            </a:r>
            <a:r>
              <a:rPr lang="en-US" dirty="0"/>
              <a:t>of some variable within the code:</a:t>
            </a:r>
          </a:p>
          <a:p>
            <a:pPr>
              <a:spcBef>
                <a:spcPts val="600"/>
              </a:spcBef>
            </a:pPr>
            <a:endParaRPr lang="en-US" dirty="0">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a = </a:t>
            </a:r>
            <a:r>
              <a:rPr lang="en-US" sz="1600" dirty="0" err="1">
                <a:latin typeface="Courier New" panose="02070309020205020404" pitchFamily="49" charset="0"/>
                <a:cs typeface="Courier New" panose="02070309020205020404" pitchFamily="49" charset="0"/>
              </a:rPr>
              <a:t>randi</a:t>
            </a:r>
            <a:r>
              <a:rPr lang="en-US" sz="1600" dirty="0">
                <a:latin typeface="Courier New" panose="02070309020205020404" pitchFamily="49" charset="0"/>
                <a:cs typeface="Courier New" panose="02070309020205020404" pitchFamily="49" charset="0"/>
              </a:rPr>
              <a:t>(100,1);</a:t>
            </a:r>
          </a:p>
          <a:p>
            <a:pPr marL="714375">
              <a:spcBef>
                <a:spcPts val="600"/>
              </a:spcBef>
            </a:pPr>
            <a:r>
              <a:rPr lang="en-US" sz="1600" b="1" dirty="0">
                <a:latin typeface="Courier New" panose="02070309020205020404" pitchFamily="49" charset="0"/>
                <a:cs typeface="Courier New" panose="02070309020205020404" pitchFamily="49" charset="0"/>
              </a:rPr>
              <a:t>if</a:t>
            </a:r>
            <a:r>
              <a:rPr lang="en-US" sz="1600" dirty="0">
                <a:latin typeface="Courier New" panose="02070309020205020404" pitchFamily="49" charset="0"/>
                <a:cs typeface="Courier New" panose="02070309020205020404" pitchFamily="49" charset="0"/>
              </a:rPr>
              <a:t> a &lt; 30</a:t>
            </a:r>
            <a:endParaRPr lang="en-US" sz="1600" i="1" dirty="0">
              <a:solidFill>
                <a:srgbClr val="00B050"/>
              </a:solidFill>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fprintf</a:t>
            </a:r>
            <a:r>
              <a:rPr lang="en-US" sz="1600" dirty="0">
                <a:latin typeface="Courier New" panose="02070309020205020404" pitchFamily="49" charset="0"/>
                <a:cs typeface="Courier New" panose="02070309020205020404" pitchFamily="49" charset="0"/>
              </a:rPr>
              <a:t>(‘%d is smaller than 30. \n’, a)</a:t>
            </a:r>
          </a:p>
          <a:p>
            <a:pPr marL="714375">
              <a:spcBef>
                <a:spcPts val="600"/>
              </a:spcBef>
            </a:pPr>
            <a:r>
              <a:rPr lang="en-US" sz="1600" b="1" dirty="0">
                <a:latin typeface="Courier New" panose="02070309020205020404" pitchFamily="49" charset="0"/>
                <a:cs typeface="Courier New" panose="02070309020205020404" pitchFamily="49" charset="0"/>
              </a:rPr>
              <a:t>elseif</a:t>
            </a:r>
            <a:r>
              <a:rPr lang="en-US" sz="1600" dirty="0">
                <a:latin typeface="Courier New" panose="02070309020205020404" pitchFamily="49" charset="0"/>
                <a:cs typeface="Courier New" panose="02070309020205020404" pitchFamily="49" charset="0"/>
              </a:rPr>
              <a:t> a &gt; 80</a:t>
            </a:r>
            <a:endParaRPr lang="en-US" sz="1600" i="1" dirty="0">
              <a:solidFill>
                <a:srgbClr val="00B050"/>
              </a:solidFill>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fprintf</a:t>
            </a:r>
            <a:r>
              <a:rPr lang="en-US" sz="1600" dirty="0">
                <a:latin typeface="Courier New" panose="02070309020205020404" pitchFamily="49" charset="0"/>
                <a:cs typeface="Courier New" panose="02070309020205020404" pitchFamily="49" charset="0"/>
              </a:rPr>
              <a:t>(‘%d is larger than 80. \n’, a)</a:t>
            </a:r>
          </a:p>
          <a:p>
            <a:pPr marL="714375">
              <a:spcBef>
                <a:spcPts val="600"/>
              </a:spcBef>
            </a:pPr>
            <a:r>
              <a:rPr lang="en-US" sz="1600" b="1" dirty="0">
                <a:latin typeface="Courier New" panose="02070309020205020404" pitchFamily="49" charset="0"/>
                <a:cs typeface="Courier New" panose="02070309020205020404" pitchFamily="49" charset="0"/>
              </a:rPr>
              <a:t>else</a:t>
            </a:r>
            <a:r>
              <a:rPr lang="en-US" sz="1600" dirty="0">
                <a:latin typeface="Courier New" panose="02070309020205020404" pitchFamily="49" charset="0"/>
                <a:cs typeface="Courier New" panose="02070309020205020404" pitchFamily="49" charset="0"/>
              </a:rPr>
              <a:t> </a:t>
            </a:r>
          </a:p>
          <a:p>
            <a:pPr marL="714375">
              <a:spcBef>
                <a:spcPts val="600"/>
              </a:spcBef>
            </a:pPr>
            <a:r>
              <a:rPr lang="en-US" sz="1600" dirty="0">
                <a:latin typeface="Courier New" panose="02070309020205020404" pitchFamily="49" charset="0"/>
                <a:cs typeface="Courier New" panose="02070309020205020404" pitchFamily="49" charset="0"/>
              </a:rPr>
              <a:t>  X = [num2str(a), ‘ is between 30 and 80.’];</a:t>
            </a: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disp</a:t>
            </a:r>
            <a:r>
              <a:rPr lang="en-US" sz="1600" dirty="0">
                <a:latin typeface="Courier New" panose="02070309020205020404" pitchFamily="49" charset="0"/>
                <a:cs typeface="Courier New" panose="02070309020205020404" pitchFamily="49" charset="0"/>
              </a:rPr>
              <a:t>(X)</a:t>
            </a:r>
          </a:p>
          <a:p>
            <a:pPr marL="714375">
              <a:spcBef>
                <a:spcPts val="600"/>
              </a:spcBef>
            </a:pPr>
            <a:r>
              <a:rPr lang="en-US" sz="1600" b="1" dirty="0">
                <a:latin typeface="Courier New" panose="02070309020205020404" pitchFamily="49" charset="0"/>
                <a:cs typeface="Courier New" panose="02070309020205020404" pitchFamily="49" charset="0"/>
              </a:rPr>
              <a:t>end</a:t>
            </a: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02318222-4ECD-420C-83E8-91D11099BD2F}"/>
              </a:ext>
            </a:extLst>
          </p:cNvPr>
          <p:cNvSpPr/>
          <p:nvPr/>
        </p:nvSpPr>
        <p:spPr>
          <a:xfrm>
            <a:off x="2213655" y="2735495"/>
            <a:ext cx="1480761" cy="365125"/>
          </a:xfrm>
          <a:custGeom>
            <a:avLst/>
            <a:gdLst>
              <a:gd name="connsiteX0" fmla="*/ 0 w 1480761"/>
              <a:gd name="connsiteY0" fmla="*/ 0 h 365125"/>
              <a:gd name="connsiteX1" fmla="*/ 463972 w 1480761"/>
              <a:gd name="connsiteY1" fmla="*/ 0 h 365125"/>
              <a:gd name="connsiteX2" fmla="*/ 987174 w 1480761"/>
              <a:gd name="connsiteY2" fmla="*/ 0 h 365125"/>
              <a:gd name="connsiteX3" fmla="*/ 1480761 w 1480761"/>
              <a:gd name="connsiteY3" fmla="*/ 0 h 365125"/>
              <a:gd name="connsiteX4" fmla="*/ 1480761 w 1480761"/>
              <a:gd name="connsiteY4" fmla="*/ 365125 h 365125"/>
              <a:gd name="connsiteX5" fmla="*/ 957559 w 1480761"/>
              <a:gd name="connsiteY5" fmla="*/ 365125 h 365125"/>
              <a:gd name="connsiteX6" fmla="*/ 493587 w 1480761"/>
              <a:gd name="connsiteY6" fmla="*/ 365125 h 365125"/>
              <a:gd name="connsiteX7" fmla="*/ 0 w 1480761"/>
              <a:gd name="connsiteY7" fmla="*/ 365125 h 365125"/>
              <a:gd name="connsiteX8" fmla="*/ 0 w 1480761"/>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761" h="365125" extrusionOk="0">
                <a:moveTo>
                  <a:pt x="0" y="0"/>
                </a:moveTo>
                <a:cubicBezTo>
                  <a:pt x="222407" y="14931"/>
                  <a:pt x="359284" y="7304"/>
                  <a:pt x="463972" y="0"/>
                </a:cubicBezTo>
                <a:cubicBezTo>
                  <a:pt x="568660" y="-7304"/>
                  <a:pt x="740224" y="5294"/>
                  <a:pt x="987174" y="0"/>
                </a:cubicBezTo>
                <a:cubicBezTo>
                  <a:pt x="1234124" y="-5294"/>
                  <a:pt x="1268191" y="18821"/>
                  <a:pt x="1480761" y="0"/>
                </a:cubicBezTo>
                <a:cubicBezTo>
                  <a:pt x="1469858" y="180966"/>
                  <a:pt x="1486614" y="245930"/>
                  <a:pt x="1480761" y="365125"/>
                </a:cubicBezTo>
                <a:cubicBezTo>
                  <a:pt x="1286261" y="346820"/>
                  <a:pt x="1087477" y="375624"/>
                  <a:pt x="957559" y="365125"/>
                </a:cubicBezTo>
                <a:cubicBezTo>
                  <a:pt x="827641" y="354626"/>
                  <a:pt x="649709" y="374000"/>
                  <a:pt x="493587" y="365125"/>
                </a:cubicBezTo>
                <a:cubicBezTo>
                  <a:pt x="337465" y="356250"/>
                  <a:pt x="134357" y="376774"/>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2" name="Rectangle 11">
            <a:extLst>
              <a:ext uri="{FF2B5EF4-FFF2-40B4-BE49-F238E27FC236}">
                <a16:creationId xmlns:a16="http://schemas.microsoft.com/office/drawing/2014/main" id="{AC299228-5678-406B-A1DA-25CAE8F92EAB}"/>
              </a:ext>
            </a:extLst>
          </p:cNvPr>
          <p:cNvSpPr/>
          <p:nvPr/>
        </p:nvSpPr>
        <p:spPr>
          <a:xfrm>
            <a:off x="2213653" y="4985880"/>
            <a:ext cx="1480761" cy="365125"/>
          </a:xfrm>
          <a:custGeom>
            <a:avLst/>
            <a:gdLst>
              <a:gd name="connsiteX0" fmla="*/ 0 w 1480761"/>
              <a:gd name="connsiteY0" fmla="*/ 0 h 365125"/>
              <a:gd name="connsiteX1" fmla="*/ 463972 w 1480761"/>
              <a:gd name="connsiteY1" fmla="*/ 0 h 365125"/>
              <a:gd name="connsiteX2" fmla="*/ 987174 w 1480761"/>
              <a:gd name="connsiteY2" fmla="*/ 0 h 365125"/>
              <a:gd name="connsiteX3" fmla="*/ 1480761 w 1480761"/>
              <a:gd name="connsiteY3" fmla="*/ 0 h 365125"/>
              <a:gd name="connsiteX4" fmla="*/ 1480761 w 1480761"/>
              <a:gd name="connsiteY4" fmla="*/ 365125 h 365125"/>
              <a:gd name="connsiteX5" fmla="*/ 957559 w 1480761"/>
              <a:gd name="connsiteY5" fmla="*/ 365125 h 365125"/>
              <a:gd name="connsiteX6" fmla="*/ 493587 w 1480761"/>
              <a:gd name="connsiteY6" fmla="*/ 365125 h 365125"/>
              <a:gd name="connsiteX7" fmla="*/ 0 w 1480761"/>
              <a:gd name="connsiteY7" fmla="*/ 365125 h 365125"/>
              <a:gd name="connsiteX8" fmla="*/ 0 w 1480761"/>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761" h="365125" extrusionOk="0">
                <a:moveTo>
                  <a:pt x="0" y="0"/>
                </a:moveTo>
                <a:cubicBezTo>
                  <a:pt x="222407" y="14931"/>
                  <a:pt x="359284" y="7304"/>
                  <a:pt x="463972" y="0"/>
                </a:cubicBezTo>
                <a:cubicBezTo>
                  <a:pt x="568660" y="-7304"/>
                  <a:pt x="740224" y="5294"/>
                  <a:pt x="987174" y="0"/>
                </a:cubicBezTo>
                <a:cubicBezTo>
                  <a:pt x="1234124" y="-5294"/>
                  <a:pt x="1268191" y="18821"/>
                  <a:pt x="1480761" y="0"/>
                </a:cubicBezTo>
                <a:cubicBezTo>
                  <a:pt x="1469858" y="180966"/>
                  <a:pt x="1486614" y="245930"/>
                  <a:pt x="1480761" y="365125"/>
                </a:cubicBezTo>
                <a:cubicBezTo>
                  <a:pt x="1286261" y="346820"/>
                  <a:pt x="1087477" y="375624"/>
                  <a:pt x="957559" y="365125"/>
                </a:cubicBezTo>
                <a:cubicBezTo>
                  <a:pt x="827641" y="354626"/>
                  <a:pt x="649709" y="374000"/>
                  <a:pt x="493587" y="365125"/>
                </a:cubicBezTo>
                <a:cubicBezTo>
                  <a:pt x="337465" y="356250"/>
                  <a:pt x="134357" y="376774"/>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69911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Control flow</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44</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a:solidFill>
                  <a:srgbClr val="DB0775"/>
                </a:solidFill>
              </a:rPr>
              <a:t>‘</a:t>
            </a:r>
            <a:r>
              <a:rPr lang="it-IT" sz="1600" dirty="0" err="1">
                <a:solidFill>
                  <a:srgbClr val="DB0775"/>
                </a:solidFill>
              </a:rPr>
              <a:t>if</a:t>
            </a:r>
            <a:r>
              <a:rPr lang="it-IT" sz="1600" dirty="0">
                <a:solidFill>
                  <a:srgbClr val="DB0775"/>
                </a:solidFill>
              </a:rPr>
              <a:t> - else’ </a:t>
            </a:r>
            <a:r>
              <a:rPr lang="it-IT" sz="1600" dirty="0" err="1">
                <a:solidFill>
                  <a:srgbClr val="DB0775"/>
                </a:solidFill>
              </a:rPr>
              <a:t>condition</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p:txBody>
          <a:bodyPr/>
          <a:lstStyle/>
          <a:p>
            <a:r>
              <a:rPr lang="en-US" dirty="0"/>
              <a:t>Use an if-else </a:t>
            </a:r>
            <a:r>
              <a:rPr lang="en-US" b="1" dirty="0">
                <a:solidFill>
                  <a:srgbClr val="3C3CEA"/>
                </a:solidFill>
              </a:rPr>
              <a:t>condition to check the value </a:t>
            </a:r>
            <a:r>
              <a:rPr lang="en-US" dirty="0"/>
              <a:t>of some variable within the code:</a:t>
            </a:r>
          </a:p>
          <a:p>
            <a:pPr>
              <a:spcBef>
                <a:spcPts val="600"/>
              </a:spcBef>
            </a:pPr>
            <a:endParaRPr lang="en-US" dirty="0">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a = </a:t>
            </a:r>
            <a:r>
              <a:rPr lang="en-US" sz="1600" dirty="0" err="1">
                <a:latin typeface="Courier New" panose="02070309020205020404" pitchFamily="49" charset="0"/>
                <a:cs typeface="Courier New" panose="02070309020205020404" pitchFamily="49" charset="0"/>
              </a:rPr>
              <a:t>randi</a:t>
            </a:r>
            <a:r>
              <a:rPr lang="en-US" sz="1600" dirty="0">
                <a:latin typeface="Courier New" panose="02070309020205020404" pitchFamily="49" charset="0"/>
                <a:cs typeface="Courier New" panose="02070309020205020404" pitchFamily="49" charset="0"/>
              </a:rPr>
              <a:t>(100,1);</a:t>
            </a:r>
          </a:p>
          <a:p>
            <a:pPr marL="714375">
              <a:spcBef>
                <a:spcPts val="600"/>
              </a:spcBef>
            </a:pPr>
            <a:r>
              <a:rPr lang="en-US" sz="1600" b="1" dirty="0">
                <a:latin typeface="Courier New" panose="02070309020205020404" pitchFamily="49" charset="0"/>
                <a:cs typeface="Courier New" panose="02070309020205020404" pitchFamily="49" charset="0"/>
              </a:rPr>
              <a:t>if</a:t>
            </a:r>
            <a:r>
              <a:rPr lang="en-US" sz="1600" dirty="0">
                <a:latin typeface="Courier New" panose="02070309020205020404" pitchFamily="49" charset="0"/>
                <a:cs typeface="Courier New" panose="02070309020205020404" pitchFamily="49" charset="0"/>
              </a:rPr>
              <a:t> a &lt; 30</a:t>
            </a:r>
            <a:endParaRPr lang="en-US" sz="1600" i="1" dirty="0">
              <a:solidFill>
                <a:srgbClr val="00B050"/>
              </a:solidFill>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fprintf</a:t>
            </a:r>
            <a:r>
              <a:rPr lang="en-US" sz="1600" dirty="0">
                <a:latin typeface="Courier New" panose="02070309020205020404" pitchFamily="49" charset="0"/>
                <a:cs typeface="Courier New" panose="02070309020205020404" pitchFamily="49" charset="0"/>
              </a:rPr>
              <a:t>(‘%d is smaller than 30. \n’, a)</a:t>
            </a:r>
          </a:p>
          <a:p>
            <a:pPr marL="714375">
              <a:spcBef>
                <a:spcPts val="600"/>
              </a:spcBef>
            </a:pPr>
            <a:r>
              <a:rPr lang="en-US" sz="1600" b="1" dirty="0">
                <a:latin typeface="Courier New" panose="02070309020205020404" pitchFamily="49" charset="0"/>
                <a:cs typeface="Courier New" panose="02070309020205020404" pitchFamily="49" charset="0"/>
              </a:rPr>
              <a:t>elseif</a:t>
            </a:r>
            <a:r>
              <a:rPr lang="en-US" sz="1600" dirty="0">
                <a:latin typeface="Courier New" panose="02070309020205020404" pitchFamily="49" charset="0"/>
                <a:cs typeface="Courier New" panose="02070309020205020404" pitchFamily="49" charset="0"/>
              </a:rPr>
              <a:t> a &gt; 80</a:t>
            </a:r>
            <a:endParaRPr lang="en-US" sz="1600" i="1" dirty="0">
              <a:solidFill>
                <a:srgbClr val="00B050"/>
              </a:solidFill>
              <a:latin typeface="Courier New" panose="02070309020205020404" pitchFamily="49" charset="0"/>
              <a:cs typeface="Courier New" panose="02070309020205020404" pitchFamily="49" charset="0"/>
            </a:endParaRP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fprintf</a:t>
            </a:r>
            <a:r>
              <a:rPr lang="en-US" sz="1600" dirty="0">
                <a:latin typeface="Courier New" panose="02070309020205020404" pitchFamily="49" charset="0"/>
                <a:cs typeface="Courier New" panose="02070309020205020404" pitchFamily="49" charset="0"/>
              </a:rPr>
              <a:t>(‘%d is larger than 80. \n’, a)</a:t>
            </a:r>
          </a:p>
          <a:p>
            <a:pPr marL="714375">
              <a:spcBef>
                <a:spcPts val="600"/>
              </a:spcBef>
            </a:pPr>
            <a:r>
              <a:rPr lang="en-US" sz="1600" b="1" dirty="0">
                <a:latin typeface="Courier New" panose="02070309020205020404" pitchFamily="49" charset="0"/>
                <a:cs typeface="Courier New" panose="02070309020205020404" pitchFamily="49" charset="0"/>
              </a:rPr>
              <a:t>else</a:t>
            </a:r>
            <a:r>
              <a:rPr lang="en-US" sz="1600" dirty="0">
                <a:latin typeface="Courier New" panose="02070309020205020404" pitchFamily="49" charset="0"/>
                <a:cs typeface="Courier New" panose="02070309020205020404" pitchFamily="49" charset="0"/>
              </a:rPr>
              <a:t> </a:t>
            </a:r>
          </a:p>
          <a:p>
            <a:pPr marL="714375">
              <a:spcBef>
                <a:spcPts val="600"/>
              </a:spcBef>
            </a:pPr>
            <a:r>
              <a:rPr lang="en-US" sz="1600" dirty="0">
                <a:latin typeface="Courier New" panose="02070309020205020404" pitchFamily="49" charset="0"/>
                <a:cs typeface="Courier New" panose="02070309020205020404" pitchFamily="49" charset="0"/>
              </a:rPr>
              <a:t>  X = [num2str(a), ‘ is between 30 and 80.’];</a:t>
            </a: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disp</a:t>
            </a:r>
            <a:r>
              <a:rPr lang="en-US" sz="1600" dirty="0">
                <a:latin typeface="Courier New" panose="02070309020205020404" pitchFamily="49" charset="0"/>
                <a:cs typeface="Courier New" panose="02070309020205020404" pitchFamily="49" charset="0"/>
              </a:rPr>
              <a:t>(X)</a:t>
            </a:r>
          </a:p>
          <a:p>
            <a:pPr marL="714375">
              <a:spcBef>
                <a:spcPts val="600"/>
              </a:spcBef>
            </a:pPr>
            <a:r>
              <a:rPr lang="en-US" sz="1600" b="1" dirty="0">
                <a:latin typeface="Courier New" panose="02070309020205020404" pitchFamily="49" charset="0"/>
                <a:cs typeface="Courier New" panose="02070309020205020404" pitchFamily="49" charset="0"/>
              </a:rPr>
              <a:t>end</a:t>
            </a: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02318222-4ECD-420C-83E8-91D11099BD2F}"/>
              </a:ext>
            </a:extLst>
          </p:cNvPr>
          <p:cNvSpPr/>
          <p:nvPr/>
        </p:nvSpPr>
        <p:spPr>
          <a:xfrm>
            <a:off x="2213655" y="2735495"/>
            <a:ext cx="1480761" cy="365125"/>
          </a:xfrm>
          <a:custGeom>
            <a:avLst/>
            <a:gdLst>
              <a:gd name="connsiteX0" fmla="*/ 0 w 1480761"/>
              <a:gd name="connsiteY0" fmla="*/ 0 h 365125"/>
              <a:gd name="connsiteX1" fmla="*/ 463972 w 1480761"/>
              <a:gd name="connsiteY1" fmla="*/ 0 h 365125"/>
              <a:gd name="connsiteX2" fmla="*/ 987174 w 1480761"/>
              <a:gd name="connsiteY2" fmla="*/ 0 h 365125"/>
              <a:gd name="connsiteX3" fmla="*/ 1480761 w 1480761"/>
              <a:gd name="connsiteY3" fmla="*/ 0 h 365125"/>
              <a:gd name="connsiteX4" fmla="*/ 1480761 w 1480761"/>
              <a:gd name="connsiteY4" fmla="*/ 365125 h 365125"/>
              <a:gd name="connsiteX5" fmla="*/ 957559 w 1480761"/>
              <a:gd name="connsiteY5" fmla="*/ 365125 h 365125"/>
              <a:gd name="connsiteX6" fmla="*/ 493587 w 1480761"/>
              <a:gd name="connsiteY6" fmla="*/ 365125 h 365125"/>
              <a:gd name="connsiteX7" fmla="*/ 0 w 1480761"/>
              <a:gd name="connsiteY7" fmla="*/ 365125 h 365125"/>
              <a:gd name="connsiteX8" fmla="*/ 0 w 1480761"/>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761" h="365125" extrusionOk="0">
                <a:moveTo>
                  <a:pt x="0" y="0"/>
                </a:moveTo>
                <a:cubicBezTo>
                  <a:pt x="222407" y="14931"/>
                  <a:pt x="359284" y="7304"/>
                  <a:pt x="463972" y="0"/>
                </a:cubicBezTo>
                <a:cubicBezTo>
                  <a:pt x="568660" y="-7304"/>
                  <a:pt x="740224" y="5294"/>
                  <a:pt x="987174" y="0"/>
                </a:cubicBezTo>
                <a:cubicBezTo>
                  <a:pt x="1234124" y="-5294"/>
                  <a:pt x="1268191" y="18821"/>
                  <a:pt x="1480761" y="0"/>
                </a:cubicBezTo>
                <a:cubicBezTo>
                  <a:pt x="1469858" y="180966"/>
                  <a:pt x="1486614" y="245930"/>
                  <a:pt x="1480761" y="365125"/>
                </a:cubicBezTo>
                <a:cubicBezTo>
                  <a:pt x="1286261" y="346820"/>
                  <a:pt x="1087477" y="375624"/>
                  <a:pt x="957559" y="365125"/>
                </a:cubicBezTo>
                <a:cubicBezTo>
                  <a:pt x="827641" y="354626"/>
                  <a:pt x="649709" y="374000"/>
                  <a:pt x="493587" y="365125"/>
                </a:cubicBezTo>
                <a:cubicBezTo>
                  <a:pt x="337465" y="356250"/>
                  <a:pt x="134357" y="376774"/>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0" name="Rectangle 9">
            <a:extLst>
              <a:ext uri="{FF2B5EF4-FFF2-40B4-BE49-F238E27FC236}">
                <a16:creationId xmlns:a16="http://schemas.microsoft.com/office/drawing/2014/main" id="{BFC11987-C332-4233-9ADA-23A62D5653E3}"/>
              </a:ext>
            </a:extLst>
          </p:cNvPr>
          <p:cNvSpPr/>
          <p:nvPr/>
        </p:nvSpPr>
        <p:spPr>
          <a:xfrm>
            <a:off x="2213655" y="3392256"/>
            <a:ext cx="1853848" cy="365125"/>
          </a:xfrm>
          <a:custGeom>
            <a:avLst/>
            <a:gdLst>
              <a:gd name="connsiteX0" fmla="*/ 0 w 1853848"/>
              <a:gd name="connsiteY0" fmla="*/ 0 h 365125"/>
              <a:gd name="connsiteX1" fmla="*/ 580872 w 1853848"/>
              <a:gd name="connsiteY1" fmla="*/ 0 h 365125"/>
              <a:gd name="connsiteX2" fmla="*/ 1235899 w 1853848"/>
              <a:gd name="connsiteY2" fmla="*/ 0 h 365125"/>
              <a:gd name="connsiteX3" fmla="*/ 1853848 w 1853848"/>
              <a:gd name="connsiteY3" fmla="*/ 0 h 365125"/>
              <a:gd name="connsiteX4" fmla="*/ 1853848 w 1853848"/>
              <a:gd name="connsiteY4" fmla="*/ 365125 h 365125"/>
              <a:gd name="connsiteX5" fmla="*/ 1198822 w 1853848"/>
              <a:gd name="connsiteY5" fmla="*/ 365125 h 365125"/>
              <a:gd name="connsiteX6" fmla="*/ 617949 w 1853848"/>
              <a:gd name="connsiteY6" fmla="*/ 365125 h 365125"/>
              <a:gd name="connsiteX7" fmla="*/ 0 w 1853848"/>
              <a:gd name="connsiteY7" fmla="*/ 365125 h 365125"/>
              <a:gd name="connsiteX8" fmla="*/ 0 w 1853848"/>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3848" h="365125" extrusionOk="0">
                <a:moveTo>
                  <a:pt x="0" y="0"/>
                </a:moveTo>
                <a:cubicBezTo>
                  <a:pt x="188382" y="19336"/>
                  <a:pt x="346834" y="19283"/>
                  <a:pt x="580872" y="0"/>
                </a:cubicBezTo>
                <a:cubicBezTo>
                  <a:pt x="814910" y="-19283"/>
                  <a:pt x="1071295" y="12583"/>
                  <a:pt x="1235899" y="0"/>
                </a:cubicBezTo>
                <a:cubicBezTo>
                  <a:pt x="1400503" y="-12583"/>
                  <a:pt x="1691698" y="15271"/>
                  <a:pt x="1853848" y="0"/>
                </a:cubicBezTo>
                <a:cubicBezTo>
                  <a:pt x="1842945" y="180966"/>
                  <a:pt x="1859701" y="245930"/>
                  <a:pt x="1853848" y="365125"/>
                </a:cubicBezTo>
                <a:cubicBezTo>
                  <a:pt x="1679913" y="358801"/>
                  <a:pt x="1386542" y="367926"/>
                  <a:pt x="1198822" y="365125"/>
                </a:cubicBezTo>
                <a:cubicBezTo>
                  <a:pt x="1011102" y="362324"/>
                  <a:pt x="749348" y="382403"/>
                  <a:pt x="617949" y="365125"/>
                </a:cubicBezTo>
                <a:cubicBezTo>
                  <a:pt x="486550" y="347847"/>
                  <a:pt x="280540" y="335817"/>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1" name="Rectangle 10">
            <a:extLst>
              <a:ext uri="{FF2B5EF4-FFF2-40B4-BE49-F238E27FC236}">
                <a16:creationId xmlns:a16="http://schemas.microsoft.com/office/drawing/2014/main" id="{20D842C7-F87E-4ABB-AC13-5B7541FDF0B2}"/>
              </a:ext>
            </a:extLst>
          </p:cNvPr>
          <p:cNvSpPr/>
          <p:nvPr/>
        </p:nvSpPr>
        <p:spPr>
          <a:xfrm>
            <a:off x="2213654" y="4004388"/>
            <a:ext cx="1480761" cy="365125"/>
          </a:xfrm>
          <a:custGeom>
            <a:avLst/>
            <a:gdLst>
              <a:gd name="connsiteX0" fmla="*/ 0 w 1480761"/>
              <a:gd name="connsiteY0" fmla="*/ 0 h 365125"/>
              <a:gd name="connsiteX1" fmla="*/ 463972 w 1480761"/>
              <a:gd name="connsiteY1" fmla="*/ 0 h 365125"/>
              <a:gd name="connsiteX2" fmla="*/ 987174 w 1480761"/>
              <a:gd name="connsiteY2" fmla="*/ 0 h 365125"/>
              <a:gd name="connsiteX3" fmla="*/ 1480761 w 1480761"/>
              <a:gd name="connsiteY3" fmla="*/ 0 h 365125"/>
              <a:gd name="connsiteX4" fmla="*/ 1480761 w 1480761"/>
              <a:gd name="connsiteY4" fmla="*/ 365125 h 365125"/>
              <a:gd name="connsiteX5" fmla="*/ 957559 w 1480761"/>
              <a:gd name="connsiteY5" fmla="*/ 365125 h 365125"/>
              <a:gd name="connsiteX6" fmla="*/ 493587 w 1480761"/>
              <a:gd name="connsiteY6" fmla="*/ 365125 h 365125"/>
              <a:gd name="connsiteX7" fmla="*/ 0 w 1480761"/>
              <a:gd name="connsiteY7" fmla="*/ 365125 h 365125"/>
              <a:gd name="connsiteX8" fmla="*/ 0 w 1480761"/>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761" h="365125" extrusionOk="0">
                <a:moveTo>
                  <a:pt x="0" y="0"/>
                </a:moveTo>
                <a:cubicBezTo>
                  <a:pt x="222407" y="14931"/>
                  <a:pt x="359284" y="7304"/>
                  <a:pt x="463972" y="0"/>
                </a:cubicBezTo>
                <a:cubicBezTo>
                  <a:pt x="568660" y="-7304"/>
                  <a:pt x="740224" y="5294"/>
                  <a:pt x="987174" y="0"/>
                </a:cubicBezTo>
                <a:cubicBezTo>
                  <a:pt x="1234124" y="-5294"/>
                  <a:pt x="1268191" y="18821"/>
                  <a:pt x="1480761" y="0"/>
                </a:cubicBezTo>
                <a:cubicBezTo>
                  <a:pt x="1469858" y="180966"/>
                  <a:pt x="1486614" y="245930"/>
                  <a:pt x="1480761" y="365125"/>
                </a:cubicBezTo>
                <a:cubicBezTo>
                  <a:pt x="1286261" y="346820"/>
                  <a:pt x="1087477" y="375624"/>
                  <a:pt x="957559" y="365125"/>
                </a:cubicBezTo>
                <a:cubicBezTo>
                  <a:pt x="827641" y="354626"/>
                  <a:pt x="649709" y="374000"/>
                  <a:pt x="493587" y="365125"/>
                </a:cubicBezTo>
                <a:cubicBezTo>
                  <a:pt x="337465" y="356250"/>
                  <a:pt x="134357" y="376774"/>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2" name="Rectangle 11">
            <a:extLst>
              <a:ext uri="{FF2B5EF4-FFF2-40B4-BE49-F238E27FC236}">
                <a16:creationId xmlns:a16="http://schemas.microsoft.com/office/drawing/2014/main" id="{AC299228-5678-406B-A1DA-25CAE8F92EAB}"/>
              </a:ext>
            </a:extLst>
          </p:cNvPr>
          <p:cNvSpPr/>
          <p:nvPr/>
        </p:nvSpPr>
        <p:spPr>
          <a:xfrm>
            <a:off x="2213653" y="4985880"/>
            <a:ext cx="1480761" cy="365125"/>
          </a:xfrm>
          <a:custGeom>
            <a:avLst/>
            <a:gdLst>
              <a:gd name="connsiteX0" fmla="*/ 0 w 1480761"/>
              <a:gd name="connsiteY0" fmla="*/ 0 h 365125"/>
              <a:gd name="connsiteX1" fmla="*/ 463972 w 1480761"/>
              <a:gd name="connsiteY1" fmla="*/ 0 h 365125"/>
              <a:gd name="connsiteX2" fmla="*/ 987174 w 1480761"/>
              <a:gd name="connsiteY2" fmla="*/ 0 h 365125"/>
              <a:gd name="connsiteX3" fmla="*/ 1480761 w 1480761"/>
              <a:gd name="connsiteY3" fmla="*/ 0 h 365125"/>
              <a:gd name="connsiteX4" fmla="*/ 1480761 w 1480761"/>
              <a:gd name="connsiteY4" fmla="*/ 365125 h 365125"/>
              <a:gd name="connsiteX5" fmla="*/ 957559 w 1480761"/>
              <a:gd name="connsiteY5" fmla="*/ 365125 h 365125"/>
              <a:gd name="connsiteX6" fmla="*/ 493587 w 1480761"/>
              <a:gd name="connsiteY6" fmla="*/ 365125 h 365125"/>
              <a:gd name="connsiteX7" fmla="*/ 0 w 1480761"/>
              <a:gd name="connsiteY7" fmla="*/ 365125 h 365125"/>
              <a:gd name="connsiteX8" fmla="*/ 0 w 1480761"/>
              <a:gd name="connsiteY8"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761" h="365125" extrusionOk="0">
                <a:moveTo>
                  <a:pt x="0" y="0"/>
                </a:moveTo>
                <a:cubicBezTo>
                  <a:pt x="222407" y="14931"/>
                  <a:pt x="359284" y="7304"/>
                  <a:pt x="463972" y="0"/>
                </a:cubicBezTo>
                <a:cubicBezTo>
                  <a:pt x="568660" y="-7304"/>
                  <a:pt x="740224" y="5294"/>
                  <a:pt x="987174" y="0"/>
                </a:cubicBezTo>
                <a:cubicBezTo>
                  <a:pt x="1234124" y="-5294"/>
                  <a:pt x="1268191" y="18821"/>
                  <a:pt x="1480761" y="0"/>
                </a:cubicBezTo>
                <a:cubicBezTo>
                  <a:pt x="1469858" y="180966"/>
                  <a:pt x="1486614" y="245930"/>
                  <a:pt x="1480761" y="365125"/>
                </a:cubicBezTo>
                <a:cubicBezTo>
                  <a:pt x="1286261" y="346820"/>
                  <a:pt x="1087477" y="375624"/>
                  <a:pt x="957559" y="365125"/>
                </a:cubicBezTo>
                <a:cubicBezTo>
                  <a:pt x="827641" y="354626"/>
                  <a:pt x="649709" y="374000"/>
                  <a:pt x="493587" y="365125"/>
                </a:cubicBezTo>
                <a:cubicBezTo>
                  <a:pt x="337465" y="356250"/>
                  <a:pt x="134357" y="376774"/>
                  <a:pt x="0" y="365125"/>
                </a:cubicBezTo>
                <a:cubicBezTo>
                  <a:pt x="-757" y="240046"/>
                  <a:pt x="-8008" y="126375"/>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63997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animBg="1"/>
      <p:bldP spid="10" grpId="0" animBg="1"/>
      <p:bldP spid="11"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Control flow</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45</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a:solidFill>
                  <a:srgbClr val="DB0775"/>
                </a:solidFill>
              </a:rPr>
              <a:t>‘FOR’ LOOPS</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p:txBody>
          <a:bodyPr/>
          <a:lstStyle/>
          <a:p>
            <a:r>
              <a:rPr lang="en-US" dirty="0"/>
              <a:t>Use for-loops to execute iterations with a </a:t>
            </a:r>
            <a:r>
              <a:rPr lang="en-US" b="1" dirty="0">
                <a:solidFill>
                  <a:srgbClr val="3C3CEA"/>
                </a:solidFill>
              </a:rPr>
              <a:t>know, and fixed number of repetitions</a:t>
            </a:r>
          </a:p>
          <a:p>
            <a:pPr>
              <a:spcBef>
                <a:spcPts val="600"/>
              </a:spcBef>
            </a:pPr>
            <a:endParaRPr lang="en-US" dirty="0">
              <a:latin typeface="Courier New" panose="02070309020205020404" pitchFamily="49" charset="0"/>
              <a:cs typeface="Courier New" panose="02070309020205020404" pitchFamily="49" charset="0"/>
            </a:endParaRPr>
          </a:p>
          <a:p>
            <a:pPr>
              <a:spcBef>
                <a:spcPts val="600"/>
              </a:spcBef>
            </a:pPr>
            <a:endParaRPr lang="en-US" dirty="0">
              <a:latin typeface="Courier New" panose="02070309020205020404" pitchFamily="49" charset="0"/>
              <a:cs typeface="Courier New" panose="02070309020205020404" pitchFamily="49" charset="0"/>
            </a:endParaRPr>
          </a:p>
          <a:p>
            <a:pPr marL="714375">
              <a:spcBef>
                <a:spcPts val="600"/>
              </a:spcBef>
            </a:pPr>
            <a:r>
              <a:rPr lang="en-US" sz="1600" b="1" dirty="0">
                <a:latin typeface="Courier New" panose="02070309020205020404" pitchFamily="49" charset="0"/>
                <a:cs typeface="Courier New" panose="02070309020205020404" pitchFamily="49" charset="0"/>
              </a:rPr>
              <a:t>for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=1:5              </a:t>
            </a:r>
            <a:r>
              <a:rPr lang="en-US" sz="1600" i="1" dirty="0">
                <a:solidFill>
                  <a:srgbClr val="00B050"/>
                </a:solidFill>
                <a:latin typeface="Courier New" panose="02070309020205020404" pitchFamily="49" charset="0"/>
                <a:cs typeface="Courier New" panose="02070309020205020404" pitchFamily="49" charset="0"/>
              </a:rPr>
              <a:t>% row index</a:t>
            </a: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for</a:t>
            </a:r>
            <a:r>
              <a:rPr lang="en-US" sz="1600" dirty="0">
                <a:latin typeface="Courier New" panose="02070309020205020404" pitchFamily="49" charset="0"/>
                <a:cs typeface="Courier New" panose="02070309020205020404" pitchFamily="49" charset="0"/>
              </a:rPr>
              <a:t> j=1:3            </a:t>
            </a:r>
            <a:r>
              <a:rPr lang="en-US" sz="1600" i="1" dirty="0">
                <a:solidFill>
                  <a:srgbClr val="00B050"/>
                </a:solidFill>
                <a:latin typeface="Courier New" panose="02070309020205020404" pitchFamily="49" charset="0"/>
                <a:cs typeface="Courier New" panose="02070309020205020404" pitchFamily="49" charset="0"/>
              </a:rPr>
              <a:t>% col index</a:t>
            </a:r>
          </a:p>
          <a:p>
            <a:pPr marL="714375">
              <a:spcBef>
                <a:spcPts val="600"/>
              </a:spcBef>
            </a:pPr>
            <a:r>
              <a:rPr lang="en-US" sz="1600" dirty="0">
                <a:latin typeface="Courier New" panose="02070309020205020404" pitchFamily="49" charset="0"/>
                <a:cs typeface="Courier New" panose="02070309020205020404" pitchFamily="49" charset="0"/>
              </a:rPr>
              <a:t>     A(</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j) = </a:t>
            </a:r>
            <a:r>
              <a:rPr lang="en-US" sz="1600" dirty="0" err="1">
                <a:latin typeface="Courier New" panose="02070309020205020404" pitchFamily="49" charset="0"/>
                <a:cs typeface="Courier New" panose="02070309020205020404" pitchFamily="49" charset="0"/>
              </a:rPr>
              <a:t>i</a:t>
            </a:r>
            <a:r>
              <a:rPr lang="en-US" sz="1600" dirty="0">
                <a:latin typeface="Courier New" panose="02070309020205020404" pitchFamily="49" charset="0"/>
                <a:cs typeface="Courier New" panose="02070309020205020404" pitchFamily="49" charset="0"/>
              </a:rPr>
              <a:t> + j ; </a:t>
            </a:r>
            <a:r>
              <a:rPr lang="en-US" sz="1600" i="1" dirty="0">
                <a:solidFill>
                  <a:srgbClr val="00B050"/>
                </a:solidFill>
                <a:latin typeface="Courier New" panose="02070309020205020404" pitchFamily="49" charset="0"/>
                <a:cs typeface="Courier New" panose="02070309020205020404" pitchFamily="49" charset="0"/>
              </a:rPr>
              <a:t>% use loop </a:t>
            </a:r>
            <a:r>
              <a:rPr lang="en-US" sz="1600" i="1" dirty="0" err="1">
                <a:solidFill>
                  <a:srgbClr val="00B050"/>
                </a:solidFill>
                <a:latin typeface="Courier New" panose="02070309020205020404" pitchFamily="49" charset="0"/>
                <a:cs typeface="Courier New" panose="02070309020205020404" pitchFamily="49" charset="0"/>
              </a:rPr>
              <a:t>iterable</a:t>
            </a:r>
            <a:r>
              <a:rPr lang="en-US" sz="1600" i="1" dirty="0">
                <a:solidFill>
                  <a:srgbClr val="00B050"/>
                </a:solidFill>
                <a:latin typeface="Courier New" panose="02070309020205020404" pitchFamily="49" charset="0"/>
                <a:cs typeface="Courier New" panose="02070309020205020404" pitchFamily="49" charset="0"/>
              </a:rPr>
              <a:t> to index a matrix</a:t>
            </a:r>
          </a:p>
          <a:p>
            <a:pPr marL="714375">
              <a:spcBef>
                <a:spcPts val="600"/>
              </a:spcBef>
            </a:pPr>
            <a:r>
              <a:rPr lang="en-US" sz="1600" dirty="0">
                <a:latin typeface="Courier New" panose="02070309020205020404" pitchFamily="49" charset="0"/>
                <a:cs typeface="Courier New" panose="02070309020205020404" pitchFamily="49" charset="0"/>
              </a:rPr>
              <a:t>  </a:t>
            </a:r>
            <a:r>
              <a:rPr lang="en-US" sz="1600" b="1" dirty="0">
                <a:latin typeface="Courier New" panose="02070309020205020404" pitchFamily="49" charset="0"/>
                <a:cs typeface="Courier New" panose="02070309020205020404" pitchFamily="49" charset="0"/>
              </a:rPr>
              <a:t>end</a:t>
            </a:r>
            <a:r>
              <a:rPr lang="en-US" sz="1600" dirty="0">
                <a:latin typeface="Courier New" panose="02070309020205020404" pitchFamily="49" charset="0"/>
                <a:cs typeface="Courier New" panose="02070309020205020404" pitchFamily="49" charset="0"/>
              </a:rPr>
              <a:t> </a:t>
            </a:r>
          </a:p>
          <a:p>
            <a:pPr marL="714375">
              <a:spcBef>
                <a:spcPts val="600"/>
              </a:spcBef>
            </a:pPr>
            <a:r>
              <a:rPr lang="en-US" sz="1600" b="1" dirty="0">
                <a:latin typeface="Courier New" panose="02070309020205020404" pitchFamily="49" charset="0"/>
                <a:cs typeface="Courier New" panose="02070309020205020404" pitchFamily="49" charset="0"/>
              </a:rPr>
              <a:t>end</a:t>
            </a:r>
            <a:r>
              <a:rPr lang="en-US" sz="1600" dirty="0">
                <a:latin typeface="Courier New" panose="02070309020205020404" pitchFamily="49" charset="0"/>
                <a:cs typeface="Courier New" panose="02070309020205020404" pitchFamily="49" charset="0"/>
              </a:rPr>
              <a:t>                    </a:t>
            </a:r>
            <a:r>
              <a:rPr lang="en-US" sz="1600" i="1" dirty="0">
                <a:solidFill>
                  <a:srgbClr val="00B050"/>
                </a:solidFill>
                <a:latin typeface="Courier New" panose="02070309020205020404" pitchFamily="49" charset="0"/>
                <a:cs typeface="Courier New" panose="02070309020205020404" pitchFamily="49" charset="0"/>
              </a:rPr>
              <a:t>% close each loop with an ‘end’</a:t>
            </a:r>
            <a:endParaRPr lang="it-IT" sz="1600" i="1" dirty="0">
              <a:solidFill>
                <a:srgbClr val="00B050"/>
              </a:solidFill>
              <a:latin typeface="Courier New" panose="02070309020205020404" pitchFamily="49" charset="0"/>
              <a:cs typeface="Courier New" panose="02070309020205020404" pitchFamily="49" charset="0"/>
            </a:endParaRP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8B1A774B-AD87-4139-AF4B-8817743BCCEE}"/>
              </a:ext>
            </a:extLst>
          </p:cNvPr>
          <p:cNvSpPr/>
          <p:nvPr/>
        </p:nvSpPr>
        <p:spPr>
          <a:xfrm>
            <a:off x="2278815" y="2735495"/>
            <a:ext cx="1315723" cy="365125"/>
          </a:xfrm>
          <a:custGeom>
            <a:avLst/>
            <a:gdLst>
              <a:gd name="connsiteX0" fmla="*/ 0 w 1315723"/>
              <a:gd name="connsiteY0" fmla="*/ 0 h 365125"/>
              <a:gd name="connsiteX1" fmla="*/ 631547 w 1315723"/>
              <a:gd name="connsiteY1" fmla="*/ 0 h 365125"/>
              <a:gd name="connsiteX2" fmla="*/ 1315723 w 1315723"/>
              <a:gd name="connsiteY2" fmla="*/ 0 h 365125"/>
              <a:gd name="connsiteX3" fmla="*/ 1315723 w 1315723"/>
              <a:gd name="connsiteY3" fmla="*/ 365125 h 365125"/>
              <a:gd name="connsiteX4" fmla="*/ 684176 w 1315723"/>
              <a:gd name="connsiteY4" fmla="*/ 365125 h 365125"/>
              <a:gd name="connsiteX5" fmla="*/ 0 w 1315723"/>
              <a:gd name="connsiteY5" fmla="*/ 365125 h 365125"/>
              <a:gd name="connsiteX6" fmla="*/ 0 w 1315723"/>
              <a:gd name="connsiteY6"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5723" h="365125" extrusionOk="0">
                <a:moveTo>
                  <a:pt x="0" y="0"/>
                </a:moveTo>
                <a:cubicBezTo>
                  <a:pt x="298696" y="24925"/>
                  <a:pt x="467711" y="-15415"/>
                  <a:pt x="631547" y="0"/>
                </a:cubicBezTo>
                <a:cubicBezTo>
                  <a:pt x="795383" y="15415"/>
                  <a:pt x="1164168" y="-29436"/>
                  <a:pt x="1315723" y="0"/>
                </a:cubicBezTo>
                <a:cubicBezTo>
                  <a:pt x="1303477" y="178981"/>
                  <a:pt x="1332679" y="257800"/>
                  <a:pt x="1315723" y="365125"/>
                </a:cubicBezTo>
                <a:cubicBezTo>
                  <a:pt x="1071588" y="358058"/>
                  <a:pt x="870038" y="394557"/>
                  <a:pt x="684176" y="365125"/>
                </a:cubicBezTo>
                <a:cubicBezTo>
                  <a:pt x="498314" y="335693"/>
                  <a:pt x="215368" y="392757"/>
                  <a:pt x="0" y="365125"/>
                </a:cubicBezTo>
                <a:cubicBezTo>
                  <a:pt x="17789" y="258657"/>
                  <a:pt x="2663" y="74382"/>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0" name="Rectangle 9">
            <a:extLst>
              <a:ext uri="{FF2B5EF4-FFF2-40B4-BE49-F238E27FC236}">
                <a16:creationId xmlns:a16="http://schemas.microsoft.com/office/drawing/2014/main" id="{D6BB2AF4-DCE8-424A-A2E1-FDD23C489D97}"/>
              </a:ext>
            </a:extLst>
          </p:cNvPr>
          <p:cNvSpPr/>
          <p:nvPr/>
        </p:nvSpPr>
        <p:spPr>
          <a:xfrm>
            <a:off x="2278815" y="4064476"/>
            <a:ext cx="1315723" cy="365125"/>
          </a:xfrm>
          <a:custGeom>
            <a:avLst/>
            <a:gdLst>
              <a:gd name="connsiteX0" fmla="*/ 0 w 1315723"/>
              <a:gd name="connsiteY0" fmla="*/ 0 h 365125"/>
              <a:gd name="connsiteX1" fmla="*/ 631547 w 1315723"/>
              <a:gd name="connsiteY1" fmla="*/ 0 h 365125"/>
              <a:gd name="connsiteX2" fmla="*/ 1315723 w 1315723"/>
              <a:gd name="connsiteY2" fmla="*/ 0 h 365125"/>
              <a:gd name="connsiteX3" fmla="*/ 1315723 w 1315723"/>
              <a:gd name="connsiteY3" fmla="*/ 365125 h 365125"/>
              <a:gd name="connsiteX4" fmla="*/ 684176 w 1315723"/>
              <a:gd name="connsiteY4" fmla="*/ 365125 h 365125"/>
              <a:gd name="connsiteX5" fmla="*/ 0 w 1315723"/>
              <a:gd name="connsiteY5" fmla="*/ 365125 h 365125"/>
              <a:gd name="connsiteX6" fmla="*/ 0 w 1315723"/>
              <a:gd name="connsiteY6"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15723" h="365125" extrusionOk="0">
                <a:moveTo>
                  <a:pt x="0" y="0"/>
                </a:moveTo>
                <a:cubicBezTo>
                  <a:pt x="298696" y="24925"/>
                  <a:pt x="467711" y="-15415"/>
                  <a:pt x="631547" y="0"/>
                </a:cubicBezTo>
                <a:cubicBezTo>
                  <a:pt x="795383" y="15415"/>
                  <a:pt x="1164168" y="-29436"/>
                  <a:pt x="1315723" y="0"/>
                </a:cubicBezTo>
                <a:cubicBezTo>
                  <a:pt x="1303477" y="178981"/>
                  <a:pt x="1332679" y="257800"/>
                  <a:pt x="1315723" y="365125"/>
                </a:cubicBezTo>
                <a:cubicBezTo>
                  <a:pt x="1071588" y="358058"/>
                  <a:pt x="870038" y="394557"/>
                  <a:pt x="684176" y="365125"/>
                </a:cubicBezTo>
                <a:cubicBezTo>
                  <a:pt x="498314" y="335693"/>
                  <a:pt x="215368" y="392757"/>
                  <a:pt x="0" y="365125"/>
                </a:cubicBezTo>
                <a:cubicBezTo>
                  <a:pt x="17789" y="258657"/>
                  <a:pt x="2663" y="74382"/>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7046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syntax – Control flow</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46</a:t>
            </a:fld>
            <a:endParaRPr lang="en-US" dirty="0"/>
          </a:p>
        </p:txBody>
      </p:sp>
      <p:sp>
        <p:nvSpPr>
          <p:cNvPr id="7" name="Text Placeholder 6">
            <a:extLst>
              <a:ext uri="{FF2B5EF4-FFF2-40B4-BE49-F238E27FC236}">
                <a16:creationId xmlns:a16="http://schemas.microsoft.com/office/drawing/2014/main" id="{6B808CBB-7FEF-4DE9-BC59-22EAC4959358}"/>
              </a:ext>
            </a:extLst>
          </p:cNvPr>
          <p:cNvSpPr>
            <a:spLocks noGrp="1"/>
          </p:cNvSpPr>
          <p:nvPr>
            <p:ph type="body" sz="quarter" idx="13"/>
          </p:nvPr>
        </p:nvSpPr>
        <p:spPr>
          <a:xfrm>
            <a:off x="1665514" y="739808"/>
            <a:ext cx="8214757" cy="602855"/>
          </a:xfrm>
        </p:spPr>
        <p:txBody>
          <a:bodyPr/>
          <a:lstStyle/>
          <a:p>
            <a:r>
              <a:rPr lang="it-IT" sz="1600" dirty="0">
                <a:solidFill>
                  <a:srgbClr val="DB0775"/>
                </a:solidFill>
              </a:rPr>
              <a:t>‘</a:t>
            </a:r>
            <a:r>
              <a:rPr lang="it-IT" sz="1600" dirty="0" err="1">
                <a:solidFill>
                  <a:srgbClr val="DB0775"/>
                </a:solidFill>
              </a:rPr>
              <a:t>while</a:t>
            </a:r>
            <a:r>
              <a:rPr lang="it-IT" sz="1600" dirty="0">
                <a:solidFill>
                  <a:srgbClr val="DB0775"/>
                </a:solidFill>
              </a:rPr>
              <a:t> - break’ LOOPS</a:t>
            </a:r>
            <a:endParaRPr lang="en-US" sz="1600" dirty="0"/>
          </a:p>
        </p:txBody>
      </p:sp>
      <p:sp>
        <p:nvSpPr>
          <p:cNvPr id="8" name="Content Placeholder 7">
            <a:extLst>
              <a:ext uri="{FF2B5EF4-FFF2-40B4-BE49-F238E27FC236}">
                <a16:creationId xmlns:a16="http://schemas.microsoft.com/office/drawing/2014/main" id="{34214C1D-FA3A-453A-A35C-C102E6AD4649}"/>
              </a:ext>
            </a:extLst>
          </p:cNvPr>
          <p:cNvSpPr>
            <a:spLocks noGrp="1"/>
          </p:cNvSpPr>
          <p:nvPr>
            <p:ph idx="1"/>
          </p:nvPr>
        </p:nvSpPr>
        <p:spPr>
          <a:xfrm>
            <a:off x="1665514" y="1353927"/>
            <a:ext cx="9411457" cy="4826210"/>
          </a:xfrm>
        </p:spPr>
        <p:txBody>
          <a:bodyPr/>
          <a:lstStyle/>
          <a:p>
            <a:pPr>
              <a:spcBef>
                <a:spcPts val="600"/>
              </a:spcBef>
            </a:pPr>
            <a:r>
              <a:rPr lang="en-US" dirty="0"/>
              <a:t>Use </a:t>
            </a:r>
            <a:r>
              <a:rPr lang="en-US" b="1" dirty="0"/>
              <a:t>while-loops</a:t>
            </a:r>
            <a:r>
              <a:rPr lang="en-US" dirty="0"/>
              <a:t> to execute iterations with </a:t>
            </a:r>
            <a:r>
              <a:rPr lang="en-US" b="1" dirty="0">
                <a:solidFill>
                  <a:srgbClr val="3C3CEA"/>
                </a:solidFill>
              </a:rPr>
              <a:t>unknown number of repetitions</a:t>
            </a:r>
            <a:r>
              <a:rPr lang="en-US" dirty="0"/>
              <a:t>.</a:t>
            </a:r>
          </a:p>
          <a:p>
            <a:pPr>
              <a:spcBef>
                <a:spcPts val="600"/>
              </a:spcBef>
            </a:pPr>
            <a:r>
              <a:rPr lang="en-US" dirty="0"/>
              <a:t>Use a </a:t>
            </a:r>
            <a:r>
              <a:rPr lang="en-US" b="1" dirty="0"/>
              <a:t>break</a:t>
            </a:r>
            <a:r>
              <a:rPr lang="en-US" dirty="0"/>
              <a:t> command to exit the while once a certain condition is met.</a:t>
            </a:r>
            <a:endParaRPr lang="en-US" dirty="0">
              <a:latin typeface="Courier New" panose="02070309020205020404" pitchFamily="49" charset="0"/>
              <a:cs typeface="Courier New" panose="02070309020205020404" pitchFamily="49" charset="0"/>
            </a:endParaRPr>
          </a:p>
          <a:p>
            <a:pPr>
              <a:spcBef>
                <a:spcPts val="600"/>
              </a:spcBef>
            </a:pPr>
            <a:endParaRPr lang="en-US" sz="500" dirty="0">
              <a:latin typeface="Courier New" panose="02070309020205020404" pitchFamily="49" charset="0"/>
              <a:cs typeface="Courier New" panose="02070309020205020404" pitchFamily="49" charset="0"/>
            </a:endParaRPr>
          </a:p>
          <a:p>
            <a:pPr marL="714375">
              <a:spcBef>
                <a:spcPts val="600"/>
              </a:spcBef>
            </a:pPr>
            <a:r>
              <a:rPr lang="en-US" sz="1500" i="1" dirty="0">
                <a:solidFill>
                  <a:srgbClr val="00B050"/>
                </a:solidFill>
                <a:latin typeface="Courier New" panose="02070309020205020404" pitchFamily="49" charset="0"/>
                <a:cs typeface="Courier New" panose="02070309020205020404" pitchFamily="49" charset="0"/>
              </a:rPr>
              <a:t>%  find the root of the polynomial x3 - 2x - 5</a:t>
            </a:r>
          </a:p>
          <a:p>
            <a:pPr marL="714375">
              <a:spcBef>
                <a:spcPts val="600"/>
              </a:spcBef>
            </a:pPr>
            <a:r>
              <a:rPr lang="en-US" sz="1500" dirty="0">
                <a:latin typeface="Courier New" panose="02070309020205020404" pitchFamily="49" charset="0"/>
                <a:cs typeface="Courier New" panose="02070309020205020404" pitchFamily="49" charset="0"/>
              </a:rPr>
              <a:t>a = 0; fa = -Inf;</a:t>
            </a:r>
          </a:p>
          <a:p>
            <a:pPr marL="714375">
              <a:spcBef>
                <a:spcPts val="600"/>
              </a:spcBef>
            </a:pPr>
            <a:r>
              <a:rPr lang="en-US" sz="1500" dirty="0">
                <a:latin typeface="Courier New" panose="02070309020205020404" pitchFamily="49" charset="0"/>
                <a:cs typeface="Courier New" panose="02070309020205020404" pitchFamily="49" charset="0"/>
              </a:rPr>
              <a:t>b = 3; fb = Inf;</a:t>
            </a:r>
          </a:p>
          <a:p>
            <a:pPr marL="714375">
              <a:spcBef>
                <a:spcPts val="600"/>
              </a:spcBef>
            </a:pPr>
            <a:r>
              <a:rPr lang="en-US" sz="1500" b="1" dirty="0">
                <a:solidFill>
                  <a:srgbClr val="3C3CEA"/>
                </a:solidFill>
                <a:latin typeface="Courier New" panose="02070309020205020404" pitchFamily="49" charset="0"/>
                <a:cs typeface="Courier New" panose="02070309020205020404" pitchFamily="49" charset="0"/>
              </a:rPr>
              <a:t>while</a:t>
            </a:r>
            <a:r>
              <a:rPr lang="en-US" sz="1500" dirty="0">
                <a:latin typeface="Courier New" panose="02070309020205020404" pitchFamily="49" charset="0"/>
                <a:cs typeface="Courier New" panose="02070309020205020404" pitchFamily="49" charset="0"/>
              </a:rPr>
              <a:t> b-a &gt; eps*b</a:t>
            </a:r>
          </a:p>
          <a:p>
            <a:pPr marL="714375">
              <a:spcBef>
                <a:spcPts val="600"/>
              </a:spcBef>
            </a:pPr>
            <a:r>
              <a:rPr lang="en-US" sz="1500" dirty="0">
                <a:latin typeface="Courier New" panose="02070309020205020404" pitchFamily="49" charset="0"/>
                <a:cs typeface="Courier New" panose="02070309020205020404" pitchFamily="49" charset="0"/>
              </a:rPr>
              <a:t>   x = (</a:t>
            </a:r>
            <a:r>
              <a:rPr lang="en-US" sz="1500" dirty="0" err="1">
                <a:latin typeface="Courier New" panose="02070309020205020404" pitchFamily="49" charset="0"/>
                <a:cs typeface="Courier New" panose="02070309020205020404" pitchFamily="49" charset="0"/>
              </a:rPr>
              <a:t>a+b</a:t>
            </a:r>
            <a:r>
              <a:rPr lang="en-US" sz="1500" dirty="0">
                <a:latin typeface="Courier New" panose="02070309020205020404" pitchFamily="49" charset="0"/>
                <a:cs typeface="Courier New" panose="02070309020205020404" pitchFamily="49" charset="0"/>
              </a:rPr>
              <a:t>) /2;   </a:t>
            </a:r>
            <a:r>
              <a:rPr lang="en-US" sz="1500" dirty="0" err="1">
                <a:latin typeface="Courier New" panose="02070309020205020404" pitchFamily="49" charset="0"/>
                <a:cs typeface="Courier New" panose="02070309020205020404" pitchFamily="49" charset="0"/>
              </a:rPr>
              <a:t>fx</a:t>
            </a:r>
            <a:r>
              <a:rPr lang="en-US" sz="1500" dirty="0">
                <a:latin typeface="Courier New" panose="02070309020205020404" pitchFamily="49" charset="0"/>
                <a:cs typeface="Courier New" panose="02070309020205020404" pitchFamily="49" charset="0"/>
              </a:rPr>
              <a:t> = x^3-2*x-5;</a:t>
            </a:r>
          </a:p>
          <a:p>
            <a:pPr marL="714375">
              <a:spcBef>
                <a:spcPts val="600"/>
              </a:spcBef>
            </a:pPr>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if</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fx</a:t>
            </a:r>
            <a:r>
              <a:rPr lang="en-US" sz="1500" dirty="0">
                <a:latin typeface="Courier New" panose="02070309020205020404" pitchFamily="49" charset="0"/>
                <a:cs typeface="Courier New" panose="02070309020205020404" pitchFamily="49" charset="0"/>
              </a:rPr>
              <a:t> == 0</a:t>
            </a:r>
          </a:p>
          <a:p>
            <a:pPr marL="714375">
              <a:spcBef>
                <a:spcPts val="600"/>
              </a:spcBef>
            </a:pPr>
            <a:r>
              <a:rPr lang="en-US" sz="1500" dirty="0">
                <a:latin typeface="Courier New" panose="02070309020205020404" pitchFamily="49" charset="0"/>
                <a:cs typeface="Courier New" panose="02070309020205020404" pitchFamily="49" charset="0"/>
              </a:rPr>
              <a:t>       </a:t>
            </a:r>
            <a:r>
              <a:rPr lang="en-US" sz="1500" b="1" dirty="0">
                <a:solidFill>
                  <a:srgbClr val="3C3CEA"/>
                </a:solidFill>
                <a:latin typeface="Courier New" panose="02070309020205020404" pitchFamily="49" charset="0"/>
                <a:cs typeface="Courier New" panose="02070309020205020404" pitchFamily="49" charset="0"/>
              </a:rPr>
              <a:t>break</a:t>
            </a:r>
            <a:r>
              <a:rPr lang="en-US" sz="1500" dirty="0">
                <a:latin typeface="Courier New" panose="02070309020205020404" pitchFamily="49" charset="0"/>
                <a:cs typeface="Courier New" panose="02070309020205020404" pitchFamily="49" charset="0"/>
              </a:rPr>
              <a:t>   </a:t>
            </a:r>
            <a:r>
              <a:rPr lang="en-US" sz="1500" i="1" dirty="0">
                <a:solidFill>
                  <a:srgbClr val="00B050"/>
                </a:solidFill>
                <a:latin typeface="Courier New" panose="02070309020205020404" pitchFamily="49" charset="0"/>
                <a:cs typeface="Courier New" panose="02070309020205020404" pitchFamily="49" charset="0"/>
              </a:rPr>
              <a:t>% Already found the root, exit the loop</a:t>
            </a:r>
          </a:p>
          <a:p>
            <a:pPr marL="714375">
              <a:spcBef>
                <a:spcPts val="600"/>
              </a:spcBef>
            </a:pPr>
            <a:r>
              <a:rPr lang="it-IT" sz="1500" dirty="0">
                <a:latin typeface="Courier New" panose="02070309020205020404" pitchFamily="49" charset="0"/>
                <a:cs typeface="Courier New" panose="02070309020205020404" pitchFamily="49" charset="0"/>
              </a:rPr>
              <a:t>   </a:t>
            </a:r>
            <a:r>
              <a:rPr lang="it-IT" sz="1500" b="1" dirty="0" err="1">
                <a:latin typeface="Courier New" panose="02070309020205020404" pitchFamily="49" charset="0"/>
                <a:cs typeface="Courier New" panose="02070309020205020404" pitchFamily="49" charset="0"/>
              </a:rPr>
              <a:t>elseif</a:t>
            </a:r>
            <a:r>
              <a:rPr lang="it-IT" sz="1500" dirty="0">
                <a:latin typeface="Courier New" panose="02070309020205020404" pitchFamily="49" charset="0"/>
                <a:cs typeface="Courier New" panose="02070309020205020404" pitchFamily="49" charset="0"/>
              </a:rPr>
              <a:t> </a:t>
            </a:r>
            <a:r>
              <a:rPr lang="it-IT" sz="1500" dirty="0" err="1">
                <a:latin typeface="Courier New" panose="02070309020205020404" pitchFamily="49" charset="0"/>
                <a:cs typeface="Courier New" panose="02070309020205020404" pitchFamily="49" charset="0"/>
              </a:rPr>
              <a:t>sign</a:t>
            </a:r>
            <a:r>
              <a:rPr lang="it-IT" sz="1500" dirty="0">
                <a:latin typeface="Courier New" panose="02070309020205020404" pitchFamily="49" charset="0"/>
                <a:cs typeface="Courier New" panose="02070309020205020404" pitchFamily="49" charset="0"/>
              </a:rPr>
              <a:t>(</a:t>
            </a:r>
            <a:r>
              <a:rPr lang="it-IT" sz="1500" dirty="0" err="1">
                <a:latin typeface="Courier New" panose="02070309020205020404" pitchFamily="49" charset="0"/>
                <a:cs typeface="Courier New" panose="02070309020205020404" pitchFamily="49" charset="0"/>
              </a:rPr>
              <a:t>fx</a:t>
            </a:r>
            <a:r>
              <a:rPr lang="it-IT" sz="1500" dirty="0">
                <a:latin typeface="Courier New" panose="02070309020205020404" pitchFamily="49" charset="0"/>
                <a:cs typeface="Courier New" panose="02070309020205020404" pitchFamily="49" charset="0"/>
              </a:rPr>
              <a:t>) == </a:t>
            </a:r>
            <a:r>
              <a:rPr lang="it-IT" sz="1500" dirty="0" err="1">
                <a:latin typeface="Courier New" panose="02070309020205020404" pitchFamily="49" charset="0"/>
                <a:cs typeface="Courier New" panose="02070309020205020404" pitchFamily="49" charset="0"/>
              </a:rPr>
              <a:t>sign</a:t>
            </a:r>
            <a:r>
              <a:rPr lang="it-IT" sz="1500" dirty="0">
                <a:latin typeface="Courier New" panose="02070309020205020404" pitchFamily="49" charset="0"/>
                <a:cs typeface="Courier New" panose="02070309020205020404" pitchFamily="49" charset="0"/>
              </a:rPr>
              <a:t>(fa) </a:t>
            </a:r>
            <a:r>
              <a:rPr lang="en-US" sz="1500" i="1" dirty="0">
                <a:solidFill>
                  <a:srgbClr val="00B050"/>
                </a:solidFill>
                <a:latin typeface="Courier New" panose="02070309020205020404" pitchFamily="49" charset="0"/>
                <a:cs typeface="Courier New" panose="02070309020205020404" pitchFamily="49" charset="0"/>
              </a:rPr>
              <a:t>% This method only works when the polynomial</a:t>
            </a:r>
            <a:endParaRPr lang="it-IT" sz="1500" dirty="0">
              <a:latin typeface="Courier New" panose="02070309020205020404" pitchFamily="49" charset="0"/>
              <a:cs typeface="Courier New" panose="02070309020205020404" pitchFamily="49" charset="0"/>
            </a:endParaRPr>
          </a:p>
          <a:p>
            <a:pPr marL="714375">
              <a:spcBef>
                <a:spcPts val="600"/>
              </a:spcBef>
            </a:pPr>
            <a:r>
              <a:rPr lang="en-US" sz="1500" dirty="0">
                <a:latin typeface="Courier New" panose="02070309020205020404" pitchFamily="49" charset="0"/>
                <a:cs typeface="Courier New" panose="02070309020205020404" pitchFamily="49" charset="0"/>
              </a:rPr>
              <a:t>       a = x; fa = </a:t>
            </a:r>
            <a:r>
              <a:rPr lang="en-US" sz="1500" dirty="0" err="1">
                <a:latin typeface="Courier New" panose="02070309020205020404" pitchFamily="49" charset="0"/>
                <a:cs typeface="Courier New" panose="02070309020205020404" pitchFamily="49" charset="0"/>
              </a:rPr>
              <a:t>fx</a:t>
            </a:r>
            <a:r>
              <a:rPr lang="en-US" sz="1500" dirty="0">
                <a:latin typeface="Courier New" panose="02070309020205020404" pitchFamily="49" charset="0"/>
                <a:cs typeface="Courier New" panose="02070309020205020404" pitchFamily="49" charset="0"/>
              </a:rPr>
              <a:t>;         </a:t>
            </a:r>
            <a:r>
              <a:rPr lang="en-US" sz="1500" i="1" dirty="0">
                <a:solidFill>
                  <a:srgbClr val="00B050"/>
                </a:solidFill>
                <a:latin typeface="Courier New" panose="02070309020205020404" pitchFamily="49" charset="0"/>
                <a:cs typeface="Courier New" panose="02070309020205020404" pitchFamily="49" charset="0"/>
              </a:rPr>
              <a:t>% is increasing in proximity of the root</a:t>
            </a:r>
            <a:endParaRPr lang="en-US" sz="1500" dirty="0">
              <a:latin typeface="Courier New" panose="02070309020205020404" pitchFamily="49" charset="0"/>
              <a:cs typeface="Courier New" panose="02070309020205020404" pitchFamily="49" charset="0"/>
            </a:endParaRPr>
          </a:p>
          <a:p>
            <a:pPr marL="714375">
              <a:spcBef>
                <a:spcPts val="600"/>
              </a:spcBef>
            </a:pPr>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else</a:t>
            </a:r>
          </a:p>
          <a:p>
            <a:pPr marL="714375">
              <a:spcBef>
                <a:spcPts val="600"/>
              </a:spcBef>
            </a:pPr>
            <a:r>
              <a:rPr lang="en-US" sz="1500" dirty="0">
                <a:latin typeface="Courier New" panose="02070309020205020404" pitchFamily="49" charset="0"/>
                <a:cs typeface="Courier New" panose="02070309020205020404" pitchFamily="49" charset="0"/>
              </a:rPr>
              <a:t>       b = x; fb = </a:t>
            </a:r>
            <a:r>
              <a:rPr lang="en-US" sz="1500" dirty="0" err="1">
                <a:latin typeface="Courier New" panose="02070309020205020404" pitchFamily="49" charset="0"/>
                <a:cs typeface="Courier New" panose="02070309020205020404" pitchFamily="49" charset="0"/>
              </a:rPr>
              <a:t>fx</a:t>
            </a:r>
            <a:r>
              <a:rPr lang="en-US" sz="1500" dirty="0">
                <a:latin typeface="Courier New" panose="02070309020205020404" pitchFamily="49" charset="0"/>
                <a:cs typeface="Courier New" panose="02070309020205020404" pitchFamily="49" charset="0"/>
              </a:rPr>
              <a:t>;</a:t>
            </a:r>
          </a:p>
          <a:p>
            <a:pPr marL="714375">
              <a:spcBef>
                <a:spcPts val="600"/>
              </a:spcBef>
            </a:pPr>
            <a:r>
              <a:rPr lang="en-US" sz="1500" dirty="0">
                <a:latin typeface="Courier New" panose="02070309020205020404" pitchFamily="49" charset="0"/>
                <a:cs typeface="Courier New" panose="02070309020205020404" pitchFamily="49" charset="0"/>
              </a:rPr>
              <a:t>   </a:t>
            </a:r>
            <a:r>
              <a:rPr lang="en-US" sz="1500" b="1" dirty="0">
                <a:latin typeface="Courier New" panose="02070309020205020404" pitchFamily="49" charset="0"/>
                <a:cs typeface="Courier New" panose="02070309020205020404" pitchFamily="49" charset="0"/>
              </a:rPr>
              <a:t>end</a:t>
            </a:r>
            <a:r>
              <a:rPr lang="en-US" sz="1500" dirty="0">
                <a:latin typeface="Courier New" panose="02070309020205020404" pitchFamily="49" charset="0"/>
                <a:cs typeface="Courier New" panose="02070309020205020404" pitchFamily="49" charset="0"/>
              </a:rPr>
              <a:t>   </a:t>
            </a:r>
          </a:p>
          <a:p>
            <a:pPr marL="714375">
              <a:spcBef>
                <a:spcPts val="600"/>
              </a:spcBef>
            </a:pPr>
            <a:r>
              <a:rPr lang="en-US" sz="1500" b="1" dirty="0">
                <a:solidFill>
                  <a:srgbClr val="3C3CEA"/>
                </a:solidFill>
                <a:latin typeface="Courier New" panose="02070309020205020404" pitchFamily="49" charset="0"/>
                <a:cs typeface="Courier New" panose="02070309020205020404" pitchFamily="49" charset="0"/>
              </a:rPr>
              <a:t>end</a:t>
            </a:r>
          </a:p>
          <a:p>
            <a:pPr>
              <a:spcBef>
                <a:spcPts val="600"/>
              </a:spcBef>
            </a:pPr>
            <a:endParaRPr lang="it-IT" i="1" dirty="0">
              <a:solidFill>
                <a:srgbClr val="00B050"/>
              </a:solidFill>
              <a:latin typeface="Courier New" panose="02070309020205020404" pitchFamily="49" charset="0"/>
              <a:cs typeface="Courier New" panose="02070309020205020404" pitchFamily="49" charset="0"/>
            </a:endParaRPr>
          </a:p>
        </p:txBody>
      </p:sp>
      <p:sp>
        <p:nvSpPr>
          <p:cNvPr id="9" name="Rectangle 8">
            <a:extLst>
              <a:ext uri="{FF2B5EF4-FFF2-40B4-BE49-F238E27FC236}">
                <a16:creationId xmlns:a16="http://schemas.microsoft.com/office/drawing/2014/main" id="{802ADBF8-C611-4F73-A08F-DD284C937190}"/>
              </a:ext>
            </a:extLst>
          </p:cNvPr>
          <p:cNvSpPr/>
          <p:nvPr/>
        </p:nvSpPr>
        <p:spPr>
          <a:xfrm>
            <a:off x="2278815" y="3063875"/>
            <a:ext cx="2240633" cy="365125"/>
          </a:xfrm>
          <a:custGeom>
            <a:avLst/>
            <a:gdLst>
              <a:gd name="connsiteX0" fmla="*/ 0 w 2240633"/>
              <a:gd name="connsiteY0" fmla="*/ 0 h 365125"/>
              <a:gd name="connsiteX1" fmla="*/ 515346 w 2240633"/>
              <a:gd name="connsiteY1" fmla="*/ 0 h 365125"/>
              <a:gd name="connsiteX2" fmla="*/ 1120317 w 2240633"/>
              <a:gd name="connsiteY2" fmla="*/ 0 h 365125"/>
              <a:gd name="connsiteX3" fmla="*/ 1635662 w 2240633"/>
              <a:gd name="connsiteY3" fmla="*/ 0 h 365125"/>
              <a:gd name="connsiteX4" fmla="*/ 2240633 w 2240633"/>
              <a:gd name="connsiteY4" fmla="*/ 0 h 365125"/>
              <a:gd name="connsiteX5" fmla="*/ 2240633 w 2240633"/>
              <a:gd name="connsiteY5" fmla="*/ 365125 h 365125"/>
              <a:gd name="connsiteX6" fmla="*/ 1680475 w 2240633"/>
              <a:gd name="connsiteY6" fmla="*/ 365125 h 365125"/>
              <a:gd name="connsiteX7" fmla="*/ 1120317 w 2240633"/>
              <a:gd name="connsiteY7" fmla="*/ 365125 h 365125"/>
              <a:gd name="connsiteX8" fmla="*/ 515346 w 2240633"/>
              <a:gd name="connsiteY8" fmla="*/ 365125 h 365125"/>
              <a:gd name="connsiteX9" fmla="*/ 0 w 2240633"/>
              <a:gd name="connsiteY9" fmla="*/ 365125 h 365125"/>
              <a:gd name="connsiteX10" fmla="*/ 0 w 2240633"/>
              <a:gd name="connsiteY10" fmla="*/ 0 h 36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40633" h="365125" extrusionOk="0">
                <a:moveTo>
                  <a:pt x="0" y="0"/>
                </a:moveTo>
                <a:cubicBezTo>
                  <a:pt x="200209" y="-20910"/>
                  <a:pt x="300488" y="-20654"/>
                  <a:pt x="515346" y="0"/>
                </a:cubicBezTo>
                <a:cubicBezTo>
                  <a:pt x="730204" y="20654"/>
                  <a:pt x="968157" y="12929"/>
                  <a:pt x="1120317" y="0"/>
                </a:cubicBezTo>
                <a:cubicBezTo>
                  <a:pt x="1272477" y="-12929"/>
                  <a:pt x="1520501" y="-8637"/>
                  <a:pt x="1635662" y="0"/>
                </a:cubicBezTo>
                <a:cubicBezTo>
                  <a:pt x="1750823" y="8637"/>
                  <a:pt x="1949090" y="-21334"/>
                  <a:pt x="2240633" y="0"/>
                </a:cubicBezTo>
                <a:cubicBezTo>
                  <a:pt x="2231360" y="137819"/>
                  <a:pt x="2250419" y="229063"/>
                  <a:pt x="2240633" y="365125"/>
                </a:cubicBezTo>
                <a:cubicBezTo>
                  <a:pt x="2023375" y="362181"/>
                  <a:pt x="1799156" y="359997"/>
                  <a:pt x="1680475" y="365125"/>
                </a:cubicBezTo>
                <a:cubicBezTo>
                  <a:pt x="1561794" y="370253"/>
                  <a:pt x="1269045" y="385877"/>
                  <a:pt x="1120317" y="365125"/>
                </a:cubicBezTo>
                <a:cubicBezTo>
                  <a:pt x="971589" y="344373"/>
                  <a:pt x="725679" y="352020"/>
                  <a:pt x="515346" y="365125"/>
                </a:cubicBezTo>
                <a:cubicBezTo>
                  <a:pt x="305013" y="378230"/>
                  <a:pt x="155148" y="388257"/>
                  <a:pt x="0" y="365125"/>
                </a:cubicBezTo>
                <a:cubicBezTo>
                  <a:pt x="-15933" y="192015"/>
                  <a:pt x="8360" y="139642"/>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0" name="Rectangle 9">
            <a:extLst>
              <a:ext uri="{FF2B5EF4-FFF2-40B4-BE49-F238E27FC236}">
                <a16:creationId xmlns:a16="http://schemas.microsoft.com/office/drawing/2014/main" id="{F13746E4-F656-48CB-9D0F-C8B44B42A78C}"/>
              </a:ext>
            </a:extLst>
          </p:cNvPr>
          <p:cNvSpPr/>
          <p:nvPr/>
        </p:nvSpPr>
        <p:spPr>
          <a:xfrm>
            <a:off x="2278816" y="5824068"/>
            <a:ext cx="847444" cy="317772"/>
          </a:xfrm>
          <a:custGeom>
            <a:avLst/>
            <a:gdLst>
              <a:gd name="connsiteX0" fmla="*/ 0 w 847444"/>
              <a:gd name="connsiteY0" fmla="*/ 0 h 317772"/>
              <a:gd name="connsiteX1" fmla="*/ 406773 w 847444"/>
              <a:gd name="connsiteY1" fmla="*/ 0 h 317772"/>
              <a:gd name="connsiteX2" fmla="*/ 847444 w 847444"/>
              <a:gd name="connsiteY2" fmla="*/ 0 h 317772"/>
              <a:gd name="connsiteX3" fmla="*/ 847444 w 847444"/>
              <a:gd name="connsiteY3" fmla="*/ 317772 h 317772"/>
              <a:gd name="connsiteX4" fmla="*/ 440671 w 847444"/>
              <a:gd name="connsiteY4" fmla="*/ 317772 h 317772"/>
              <a:gd name="connsiteX5" fmla="*/ 0 w 847444"/>
              <a:gd name="connsiteY5" fmla="*/ 317772 h 317772"/>
              <a:gd name="connsiteX6" fmla="*/ 0 w 847444"/>
              <a:gd name="connsiteY6" fmla="*/ 0 h 3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7444" h="317772" extrusionOk="0">
                <a:moveTo>
                  <a:pt x="0" y="0"/>
                </a:moveTo>
                <a:cubicBezTo>
                  <a:pt x="199955" y="-4332"/>
                  <a:pt x="292440" y="-6528"/>
                  <a:pt x="406773" y="0"/>
                </a:cubicBezTo>
                <a:cubicBezTo>
                  <a:pt x="521106" y="6528"/>
                  <a:pt x="671166" y="-18359"/>
                  <a:pt x="847444" y="0"/>
                </a:cubicBezTo>
                <a:cubicBezTo>
                  <a:pt x="848385" y="140584"/>
                  <a:pt x="844808" y="179043"/>
                  <a:pt x="847444" y="317772"/>
                </a:cubicBezTo>
                <a:cubicBezTo>
                  <a:pt x="653870" y="330759"/>
                  <a:pt x="532512" y="336993"/>
                  <a:pt x="440671" y="317772"/>
                </a:cubicBezTo>
                <a:cubicBezTo>
                  <a:pt x="348830" y="298551"/>
                  <a:pt x="136273" y="306267"/>
                  <a:pt x="0" y="317772"/>
                </a:cubicBezTo>
                <a:cubicBezTo>
                  <a:pt x="-11739" y="224026"/>
                  <a:pt x="6465" y="95098"/>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1" name="Rectangle 10">
            <a:extLst>
              <a:ext uri="{FF2B5EF4-FFF2-40B4-BE49-F238E27FC236}">
                <a16:creationId xmlns:a16="http://schemas.microsoft.com/office/drawing/2014/main" id="{950B3D9E-8273-44CF-93C7-E48674EC6E7F}"/>
              </a:ext>
            </a:extLst>
          </p:cNvPr>
          <p:cNvSpPr/>
          <p:nvPr/>
        </p:nvSpPr>
        <p:spPr>
          <a:xfrm>
            <a:off x="3019196" y="4005186"/>
            <a:ext cx="1032739" cy="317772"/>
          </a:xfrm>
          <a:custGeom>
            <a:avLst/>
            <a:gdLst>
              <a:gd name="connsiteX0" fmla="*/ 0 w 1032739"/>
              <a:gd name="connsiteY0" fmla="*/ 0 h 317772"/>
              <a:gd name="connsiteX1" fmla="*/ 495715 w 1032739"/>
              <a:gd name="connsiteY1" fmla="*/ 0 h 317772"/>
              <a:gd name="connsiteX2" fmla="*/ 1032739 w 1032739"/>
              <a:gd name="connsiteY2" fmla="*/ 0 h 317772"/>
              <a:gd name="connsiteX3" fmla="*/ 1032739 w 1032739"/>
              <a:gd name="connsiteY3" fmla="*/ 317772 h 317772"/>
              <a:gd name="connsiteX4" fmla="*/ 537024 w 1032739"/>
              <a:gd name="connsiteY4" fmla="*/ 317772 h 317772"/>
              <a:gd name="connsiteX5" fmla="*/ 0 w 1032739"/>
              <a:gd name="connsiteY5" fmla="*/ 317772 h 317772"/>
              <a:gd name="connsiteX6" fmla="*/ 0 w 1032739"/>
              <a:gd name="connsiteY6" fmla="*/ 0 h 3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739" h="317772" extrusionOk="0">
                <a:moveTo>
                  <a:pt x="0" y="0"/>
                </a:moveTo>
                <a:cubicBezTo>
                  <a:pt x="243359" y="-7884"/>
                  <a:pt x="361791" y="-1866"/>
                  <a:pt x="495715" y="0"/>
                </a:cubicBezTo>
                <a:cubicBezTo>
                  <a:pt x="629639" y="1866"/>
                  <a:pt x="827577" y="-20950"/>
                  <a:pt x="1032739" y="0"/>
                </a:cubicBezTo>
                <a:cubicBezTo>
                  <a:pt x="1033680" y="140584"/>
                  <a:pt x="1030103" y="179043"/>
                  <a:pt x="1032739" y="317772"/>
                </a:cubicBezTo>
                <a:cubicBezTo>
                  <a:pt x="857598" y="322469"/>
                  <a:pt x="748850" y="309376"/>
                  <a:pt x="537024" y="317772"/>
                </a:cubicBezTo>
                <a:cubicBezTo>
                  <a:pt x="325199" y="326168"/>
                  <a:pt x="151548" y="330584"/>
                  <a:pt x="0" y="317772"/>
                </a:cubicBezTo>
                <a:cubicBezTo>
                  <a:pt x="-11739" y="224026"/>
                  <a:pt x="6465" y="95098"/>
                  <a:pt x="0" y="0"/>
                </a:cubicBezTo>
                <a:close/>
              </a:path>
            </a:pathLst>
          </a:custGeom>
          <a:noFill/>
          <a:ln w="28575">
            <a:solidFill>
              <a:srgbClr val="DB0775"/>
            </a:solidFill>
            <a:extLst>
              <a:ext uri="{C807C97D-BFC1-408E-A445-0C87EB9F89A2}">
                <ask:lineSketchStyleProps xmlns:ask="http://schemas.microsoft.com/office/drawing/2018/sketchyshapes" sd="2442105785">
                  <a:prstGeom prst="rect">
                    <a:avLst/>
                  </a:prstGeom>
                  <ask:type>
                    <ask:lineSketchFreehand/>
                  </ask:type>
                </ask:lineSketchStyleProps>
              </a:ext>
            </a:extLst>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41618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47</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3934047"/>
            <a:ext cx="7937919" cy="1888018"/>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79067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48</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4391247"/>
            <a:ext cx="7937919" cy="1430818"/>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4028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5D07EF-4895-4096-85F4-88ECD1EC711E}"/>
              </a:ext>
            </a:extLst>
          </p:cNvPr>
          <p:cNvPicPr>
            <a:picLocks noChangeAspect="1"/>
          </p:cNvPicPr>
          <p:nvPr/>
        </p:nvPicPr>
        <p:blipFill>
          <a:blip r:embed="rId3"/>
          <a:stretch>
            <a:fillRect/>
          </a:stretch>
        </p:blipFill>
        <p:spPr>
          <a:xfrm>
            <a:off x="1361143" y="1024311"/>
            <a:ext cx="9167150" cy="4984638"/>
          </a:xfrm>
          <a:prstGeom prst="rect">
            <a:avLst/>
          </a:prstGeom>
        </p:spPr>
      </p:pic>
      <p:sp>
        <p:nvSpPr>
          <p:cNvPr id="2" name="Title 1"/>
          <p:cNvSpPr>
            <a:spLocks noGrp="1"/>
          </p:cNvSpPr>
          <p:nvPr>
            <p:ph type="title"/>
          </p:nvPr>
        </p:nvSpPr>
        <p:spPr/>
        <p:txBody>
          <a:bodyPr/>
          <a:lstStyle/>
          <a:p>
            <a:r>
              <a:rPr lang="en-US" dirty="0"/>
              <a:t>MATLAB’s Graphical User Interface (GUI)</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49</a:t>
            </a:fld>
            <a:endParaRPr lang="en-US" dirty="0"/>
          </a:p>
        </p:txBody>
      </p:sp>
      <p:cxnSp>
        <p:nvCxnSpPr>
          <p:cNvPr id="7" name="Straight Arrow Connector 6">
            <a:extLst>
              <a:ext uri="{FF2B5EF4-FFF2-40B4-BE49-F238E27FC236}">
                <a16:creationId xmlns:a16="http://schemas.microsoft.com/office/drawing/2014/main" id="{1B84953A-ACBA-4662-A2B1-ED09C80F747E}"/>
              </a:ext>
            </a:extLst>
          </p:cNvPr>
          <p:cNvCxnSpPr/>
          <p:nvPr/>
        </p:nvCxnSpPr>
        <p:spPr>
          <a:xfrm flipV="1">
            <a:off x="588983" y="1524000"/>
            <a:ext cx="772160" cy="568960"/>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8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a:ea typeface="ＭＳ Ｐゴシック" pitchFamily="-1" charset="-128"/>
                <a:cs typeface="ＭＳ Ｐゴシック" pitchFamily="-1" charset="-128"/>
              </a:rPr>
              <a:t>General background: what are we talking about?</a:t>
            </a:r>
          </a:p>
        </p:txBody>
      </p:sp>
      <p:sp>
        <p:nvSpPr>
          <p:cNvPr id="4" name="Content Placeholder 3"/>
          <p:cNvSpPr>
            <a:spLocks noGrp="1"/>
          </p:cNvSpPr>
          <p:nvPr>
            <p:ph idx="1"/>
          </p:nvPr>
        </p:nvSpPr>
        <p:spPr>
          <a:xfrm>
            <a:off x="1665514" y="1644637"/>
            <a:ext cx="8903525" cy="4351338"/>
          </a:xfrm>
        </p:spPr>
        <p:txBody>
          <a:bodyPr>
            <a:normAutofit/>
          </a:bodyPr>
          <a:lstStyle/>
          <a:p>
            <a:pPr>
              <a:defRPr/>
            </a:pPr>
            <a:r>
              <a:rPr lang="en-US" sz="2200" b="1" dirty="0">
                <a:solidFill>
                  <a:srgbClr val="DB0775"/>
                </a:solidFill>
                <a:latin typeface="Ink Free" panose="03080402000500000000" pitchFamily="66" charset="0"/>
                <a:ea typeface="ＭＳ Ｐゴシック" pitchFamily="-1" charset="-128"/>
                <a:cs typeface="ＭＳ Ｐゴシック" pitchFamily="-1" charset="-128"/>
              </a:rPr>
              <a:t>What is MATLAB?</a:t>
            </a:r>
          </a:p>
          <a:p>
            <a:pPr lvl="1">
              <a:defRPr/>
            </a:pPr>
            <a:r>
              <a:rPr lang="en-US" sz="1600" b="1" dirty="0">
                <a:solidFill>
                  <a:srgbClr val="3C3CEA"/>
                </a:solidFill>
                <a:latin typeface="+mj-lt"/>
              </a:rPr>
              <a:t>MATLAB </a:t>
            </a:r>
            <a:r>
              <a:rPr lang="en-US" sz="1600" dirty="0">
                <a:latin typeface="+mj-lt"/>
              </a:rPr>
              <a:t>= </a:t>
            </a:r>
            <a:r>
              <a:rPr lang="en-US" sz="1600" b="1" dirty="0" err="1">
                <a:solidFill>
                  <a:srgbClr val="3C3CEA"/>
                </a:solidFill>
                <a:latin typeface="+mj-lt"/>
              </a:rPr>
              <a:t>MAT</a:t>
            </a:r>
            <a:r>
              <a:rPr lang="en-US" sz="1600" dirty="0" err="1">
                <a:latin typeface="+mj-lt"/>
              </a:rPr>
              <a:t>rix</a:t>
            </a:r>
            <a:r>
              <a:rPr lang="en-US" sz="1600" dirty="0">
                <a:latin typeface="+mj-lt"/>
              </a:rPr>
              <a:t> </a:t>
            </a:r>
            <a:r>
              <a:rPr lang="en-US" sz="1600" b="1" dirty="0" err="1">
                <a:solidFill>
                  <a:srgbClr val="3C3CEA"/>
                </a:solidFill>
                <a:latin typeface="+mj-lt"/>
              </a:rPr>
              <a:t>LAB</a:t>
            </a:r>
            <a:r>
              <a:rPr lang="en-US" sz="1600" dirty="0" err="1">
                <a:latin typeface="+mj-lt"/>
              </a:rPr>
              <a:t>oratory</a:t>
            </a:r>
            <a:endParaRPr lang="en-US" sz="1600" dirty="0">
              <a:latin typeface="+mj-lt"/>
            </a:endParaRPr>
          </a:p>
          <a:p>
            <a:pPr marL="292100" lvl="1" indent="-285750">
              <a:buFont typeface="Arial" panose="020B0604020202020204" pitchFamily="34" charset="0"/>
              <a:buChar char="•"/>
              <a:defRPr/>
            </a:pPr>
            <a:r>
              <a:rPr lang="en-US" sz="1600" dirty="0">
                <a:latin typeface="+mj-lt"/>
              </a:rPr>
              <a:t>High-level </a:t>
            </a:r>
            <a:r>
              <a:rPr lang="en-US" sz="1600" b="1" i="1" dirty="0">
                <a:solidFill>
                  <a:srgbClr val="3C3CEA"/>
                </a:solidFill>
                <a:latin typeface="+mj-lt"/>
              </a:rPr>
              <a:t>scripting</a:t>
            </a:r>
            <a:r>
              <a:rPr lang="en-US" sz="1600" dirty="0">
                <a:latin typeface="+mj-lt"/>
              </a:rPr>
              <a:t> language</a:t>
            </a:r>
          </a:p>
          <a:p>
            <a:pPr marL="292100" lvl="1" indent="-285750">
              <a:buFont typeface="Arial" panose="020B0604020202020204" pitchFamily="34" charset="0"/>
              <a:buChar char="•"/>
              <a:defRPr/>
            </a:pPr>
            <a:r>
              <a:rPr lang="en-US" sz="1600" dirty="0"/>
              <a:t>Interactive </a:t>
            </a:r>
            <a:r>
              <a:rPr lang="en-US" sz="1600" b="1" i="1" dirty="0">
                <a:solidFill>
                  <a:srgbClr val="3C3CEA"/>
                </a:solidFill>
                <a:latin typeface="+mj-lt"/>
              </a:rPr>
              <a:t>visualization</a:t>
            </a:r>
            <a:r>
              <a:rPr lang="en-US" sz="1600" dirty="0">
                <a:latin typeface="+mj-lt"/>
              </a:rPr>
              <a:t> tool</a:t>
            </a:r>
          </a:p>
          <a:p>
            <a:pPr marL="292100" lvl="1" indent="-285750">
              <a:buFont typeface="Arial" panose="020B0604020202020204" pitchFamily="34" charset="0"/>
              <a:buChar char="•"/>
              <a:defRPr/>
            </a:pPr>
            <a:r>
              <a:rPr lang="en-US" sz="1600" dirty="0"/>
              <a:t>Interactive </a:t>
            </a:r>
            <a:r>
              <a:rPr lang="en-US" sz="1600" b="1" i="1" dirty="0">
                <a:solidFill>
                  <a:srgbClr val="3C3CEA"/>
                </a:solidFill>
                <a:latin typeface="+mj-lt"/>
              </a:rPr>
              <a:t>computation</a:t>
            </a:r>
            <a:r>
              <a:rPr lang="en-US" sz="1600" dirty="0">
                <a:latin typeface="+mj-lt"/>
              </a:rPr>
              <a:t> tool</a:t>
            </a:r>
          </a:p>
          <a:p>
            <a:pPr>
              <a:defRPr/>
            </a:pPr>
            <a:r>
              <a:rPr lang="en-US" sz="2200" b="1" dirty="0">
                <a:solidFill>
                  <a:srgbClr val="DB0775"/>
                </a:solidFill>
                <a:latin typeface="Ink Free" panose="03080402000500000000" pitchFamily="66" charset="0"/>
                <a:ea typeface="ＭＳ Ｐゴシック" pitchFamily="-1" charset="-128"/>
                <a:cs typeface="ＭＳ Ｐゴシック" pitchFamily="-1" charset="-128"/>
              </a:rPr>
              <a:t>What can I do with MATLAB?</a:t>
            </a:r>
          </a:p>
          <a:p>
            <a:pPr marL="292100" lvl="1" indent="-28575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Automate</a:t>
            </a:r>
            <a:r>
              <a:rPr lang="en-US" sz="1600" dirty="0">
                <a:latin typeface="+mj-lt"/>
                <a:ea typeface="ＭＳ Ｐゴシック" pitchFamily="-1" charset="-128"/>
                <a:cs typeface="ＭＳ Ｐゴシック" pitchFamily="-1" charset="-128"/>
              </a:rPr>
              <a:t> complex data processing streams.</a:t>
            </a:r>
          </a:p>
          <a:p>
            <a:pPr marL="292100" lvl="1" indent="-28575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Analyze</a:t>
            </a:r>
            <a:r>
              <a:rPr lang="en-US" sz="1600" dirty="0">
                <a:latin typeface="+mj-lt"/>
                <a:ea typeface="ＭＳ Ｐゴシック" pitchFamily="-1" charset="-128"/>
                <a:cs typeface="ＭＳ Ｐゴシック" pitchFamily="-1" charset="-128"/>
              </a:rPr>
              <a:t> data. </a:t>
            </a:r>
          </a:p>
          <a:p>
            <a:pPr marL="292100" lvl="1" indent="-28575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Develop</a:t>
            </a:r>
            <a:r>
              <a:rPr lang="en-US" sz="1600" dirty="0">
                <a:latin typeface="+mj-lt"/>
                <a:ea typeface="ＭＳ Ｐゴシック" pitchFamily="-1" charset="-128"/>
                <a:cs typeface="ＭＳ Ｐゴシック" pitchFamily="-1" charset="-128"/>
              </a:rPr>
              <a:t> algorithms.</a:t>
            </a:r>
          </a:p>
          <a:p>
            <a:pPr marL="292100" lvl="1" indent="-28575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Create</a:t>
            </a:r>
            <a:r>
              <a:rPr lang="en-US" sz="1600" dirty="0">
                <a:latin typeface="+mj-lt"/>
                <a:ea typeface="ＭＳ Ｐゴシック" pitchFamily="-1" charset="-128"/>
                <a:cs typeface="ＭＳ Ｐゴシック" pitchFamily="-1" charset="-128"/>
              </a:rPr>
              <a:t> models and applications.</a:t>
            </a:r>
          </a:p>
          <a:p>
            <a:pPr marL="292100" lvl="1" indent="-28575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Write your own</a:t>
            </a:r>
            <a:r>
              <a:rPr lang="en-US" sz="1600" b="1" dirty="0">
                <a:solidFill>
                  <a:srgbClr val="3C3CEA"/>
                </a:solidFill>
                <a:effectLst>
                  <a:outerShdw blurRad="38100" dist="38100" dir="2700000" algn="tl">
                    <a:srgbClr val="000000">
                      <a:alpha val="43137"/>
                    </a:srgbClr>
                  </a:outerShdw>
                </a:effectLst>
                <a:latin typeface="+mj-lt"/>
                <a:ea typeface="ＭＳ Ｐゴシック" pitchFamily="-1" charset="-128"/>
                <a:cs typeface="ＭＳ Ｐゴシック" pitchFamily="-1" charset="-128"/>
              </a:rPr>
              <a:t> </a:t>
            </a:r>
            <a:r>
              <a:rPr lang="en-US" sz="1600" dirty="0">
                <a:latin typeface="+mj-lt"/>
                <a:ea typeface="ＭＳ Ｐゴシック" pitchFamily="-1" charset="-128"/>
                <a:cs typeface="ＭＳ Ｐゴシック" pitchFamily="-1" charset="-128"/>
              </a:rPr>
              <a:t>data analysis/computation tools.</a:t>
            </a:r>
          </a:p>
          <a:p>
            <a:pPr lvl="1">
              <a:defRPr/>
            </a:pPr>
            <a:endParaRPr lang="en-US" sz="1800" dirty="0">
              <a:latin typeface="+mj-lt"/>
            </a:endParaRPr>
          </a:p>
          <a:p>
            <a:pPr lvl="2">
              <a:defRPr/>
            </a:pPr>
            <a:endParaRPr lang="en-US" sz="1800" dirty="0">
              <a:latin typeface="+mj-lt"/>
            </a:endParaRPr>
          </a:p>
          <a:p>
            <a:pPr lvl="2">
              <a:buFont typeface="Wingdings 3" pitchFamily="-1" charset="2"/>
              <a:buNone/>
              <a:defRPr/>
            </a:pPr>
            <a:endParaRPr lang="en-US" sz="1800" dirty="0"/>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r>
              <a:rPr lang="en-US"/>
              <a:t>3/12/2020</a:t>
            </a:r>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5</a:t>
            </a:fld>
            <a:endParaRPr lang="en-US" dirty="0"/>
          </a:p>
        </p:txBody>
      </p:sp>
      <p:sp>
        <p:nvSpPr>
          <p:cNvPr id="10" name="TextBox 9">
            <a:extLst>
              <a:ext uri="{FF2B5EF4-FFF2-40B4-BE49-F238E27FC236}">
                <a16:creationId xmlns:a16="http://schemas.microsoft.com/office/drawing/2014/main" id="{12F41260-882C-4D66-8247-AC435CD7F37E}"/>
              </a:ext>
            </a:extLst>
          </p:cNvPr>
          <p:cNvSpPr txBox="1"/>
          <p:nvPr/>
        </p:nvSpPr>
        <p:spPr>
          <a:xfrm>
            <a:off x="7026275" y="2330374"/>
            <a:ext cx="4074116" cy="2321901"/>
          </a:xfrm>
          <a:prstGeom prst="rect">
            <a:avLst/>
          </a:prstGeom>
          <a:noFill/>
        </p:spPr>
        <p:txBody>
          <a:bodyPr wrap="square" lIns="0" tIns="0" rIns="0" bIns="0" rtlCol="0">
            <a:noAutofit/>
          </a:bodyPr>
          <a:lstStyle/>
          <a:p>
            <a:pPr algn="ctr"/>
            <a:r>
              <a:rPr lang="en-US" sz="2500" b="1" dirty="0">
                <a:solidFill>
                  <a:schemeClr val="tx1">
                    <a:lumMod val="75000"/>
                    <a:lumOff val="25000"/>
                  </a:schemeClr>
                </a:solidFill>
                <a:latin typeface="Ink Free" panose="03080402000500000000" pitchFamily="66" charset="0"/>
              </a:rPr>
              <a:t>MATLAB </a:t>
            </a:r>
          </a:p>
          <a:p>
            <a:pPr algn="ctr"/>
            <a:r>
              <a:rPr lang="en-US" sz="2500" b="1" dirty="0">
                <a:solidFill>
                  <a:schemeClr val="tx1">
                    <a:lumMod val="75000"/>
                    <a:lumOff val="25000"/>
                  </a:schemeClr>
                </a:solidFill>
                <a:latin typeface="Ink Free" panose="03080402000500000000" pitchFamily="66" charset="0"/>
              </a:rPr>
              <a:t>is </a:t>
            </a:r>
            <a:r>
              <a:rPr lang="en-US" sz="2500" b="1" dirty="0">
                <a:solidFill>
                  <a:srgbClr val="3C3CEA"/>
                </a:solidFill>
                <a:latin typeface="Ink Free" panose="03080402000500000000" pitchFamily="66" charset="0"/>
              </a:rPr>
              <a:t>complete package </a:t>
            </a:r>
            <a:r>
              <a:rPr lang="en-US" sz="2500" b="1" dirty="0">
                <a:solidFill>
                  <a:schemeClr val="tx1">
                    <a:lumMod val="75000"/>
                    <a:lumOff val="25000"/>
                  </a:schemeClr>
                </a:solidFill>
                <a:latin typeface="Ink Free" panose="03080402000500000000" pitchFamily="66" charset="0"/>
              </a:rPr>
              <a:t>made</a:t>
            </a:r>
          </a:p>
          <a:p>
            <a:pPr algn="ctr"/>
            <a:r>
              <a:rPr lang="en-US" sz="2500" b="1" dirty="0">
                <a:solidFill>
                  <a:schemeClr val="tx1">
                    <a:lumMod val="75000"/>
                    <a:lumOff val="25000"/>
                  </a:schemeClr>
                </a:solidFill>
                <a:latin typeface="Ink Free" panose="03080402000500000000" pitchFamily="66" charset="0"/>
              </a:rPr>
              <a:t>of a programming language, computing environment, IDE, and many toolboxes for data processing and plotting.</a:t>
            </a:r>
          </a:p>
        </p:txBody>
      </p:sp>
      <p:sp>
        <p:nvSpPr>
          <p:cNvPr id="11" name="Donut 6">
            <a:extLst>
              <a:ext uri="{FF2B5EF4-FFF2-40B4-BE49-F238E27FC236}">
                <a16:creationId xmlns:a16="http://schemas.microsoft.com/office/drawing/2014/main" id="{79F38A2A-818C-4681-BFD2-6A7BB1AA24C6}"/>
              </a:ext>
            </a:extLst>
          </p:cNvPr>
          <p:cNvSpPr/>
          <p:nvPr/>
        </p:nvSpPr>
        <p:spPr>
          <a:xfrm>
            <a:off x="6514029" y="1769285"/>
            <a:ext cx="5098607" cy="3444078"/>
          </a:xfrm>
          <a:custGeom>
            <a:avLst/>
            <a:gdLst>
              <a:gd name="connsiteX0" fmla="*/ 0 w 5098607"/>
              <a:gd name="connsiteY0" fmla="*/ 1722039 h 3444078"/>
              <a:gd name="connsiteX1" fmla="*/ 2549304 w 5098607"/>
              <a:gd name="connsiteY1" fmla="*/ 0 h 3444078"/>
              <a:gd name="connsiteX2" fmla="*/ 5098608 w 5098607"/>
              <a:gd name="connsiteY2" fmla="*/ 1722039 h 3444078"/>
              <a:gd name="connsiteX3" fmla="*/ 2549304 w 5098607"/>
              <a:gd name="connsiteY3" fmla="*/ 3444078 h 3444078"/>
              <a:gd name="connsiteX4" fmla="*/ 0 w 5098607"/>
              <a:gd name="connsiteY4" fmla="*/ 1722039 h 3444078"/>
              <a:gd name="connsiteX5" fmla="*/ 101979 w 5098607"/>
              <a:gd name="connsiteY5" fmla="*/ 1722039 h 3444078"/>
              <a:gd name="connsiteX6" fmla="*/ 2549303 w 5098607"/>
              <a:gd name="connsiteY6" fmla="*/ 3342099 h 3444078"/>
              <a:gd name="connsiteX7" fmla="*/ 4996627 w 5098607"/>
              <a:gd name="connsiteY7" fmla="*/ 1722039 h 3444078"/>
              <a:gd name="connsiteX8" fmla="*/ 2549303 w 5098607"/>
              <a:gd name="connsiteY8" fmla="*/ 101979 h 3444078"/>
              <a:gd name="connsiteX9" fmla="*/ 101979 w 5098607"/>
              <a:gd name="connsiteY9" fmla="*/ 1722039 h 344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98607" h="3444078" fill="none" extrusionOk="0">
                <a:moveTo>
                  <a:pt x="0" y="1722039"/>
                </a:moveTo>
                <a:cubicBezTo>
                  <a:pt x="-8219" y="1040179"/>
                  <a:pt x="1222739" y="-164181"/>
                  <a:pt x="2549304" y="0"/>
                </a:cubicBezTo>
                <a:cubicBezTo>
                  <a:pt x="3943488" y="71257"/>
                  <a:pt x="5108350" y="655943"/>
                  <a:pt x="5098608" y="1722039"/>
                </a:cubicBezTo>
                <a:cubicBezTo>
                  <a:pt x="5208537" y="2714507"/>
                  <a:pt x="3891690" y="3529151"/>
                  <a:pt x="2549304" y="3444078"/>
                </a:cubicBezTo>
                <a:cubicBezTo>
                  <a:pt x="1164059" y="3422500"/>
                  <a:pt x="92279" y="2463771"/>
                  <a:pt x="0" y="1722039"/>
                </a:cubicBezTo>
                <a:close/>
                <a:moveTo>
                  <a:pt x="101979" y="1722039"/>
                </a:moveTo>
                <a:cubicBezTo>
                  <a:pt x="382697" y="2767842"/>
                  <a:pt x="1329735" y="3460978"/>
                  <a:pt x="2549303" y="3342099"/>
                </a:cubicBezTo>
                <a:cubicBezTo>
                  <a:pt x="3914278" y="3321988"/>
                  <a:pt x="4938897" y="2498002"/>
                  <a:pt x="4996627" y="1722039"/>
                </a:cubicBezTo>
                <a:cubicBezTo>
                  <a:pt x="4929541" y="960974"/>
                  <a:pt x="3753074" y="348401"/>
                  <a:pt x="2549303" y="101979"/>
                </a:cubicBezTo>
                <a:cubicBezTo>
                  <a:pt x="1354584" y="214021"/>
                  <a:pt x="210791" y="779109"/>
                  <a:pt x="101979" y="1722039"/>
                </a:cubicBezTo>
                <a:close/>
              </a:path>
              <a:path w="5098607" h="3444078" stroke="0" extrusionOk="0">
                <a:moveTo>
                  <a:pt x="0" y="1722039"/>
                </a:moveTo>
                <a:cubicBezTo>
                  <a:pt x="-45582" y="848570"/>
                  <a:pt x="1340014" y="107332"/>
                  <a:pt x="2549304" y="0"/>
                </a:cubicBezTo>
                <a:cubicBezTo>
                  <a:pt x="3845482" y="-40881"/>
                  <a:pt x="5088388" y="722902"/>
                  <a:pt x="5098608" y="1722039"/>
                </a:cubicBezTo>
                <a:cubicBezTo>
                  <a:pt x="4757939" y="2641041"/>
                  <a:pt x="4062455" y="3239832"/>
                  <a:pt x="2549304" y="3444078"/>
                </a:cubicBezTo>
                <a:cubicBezTo>
                  <a:pt x="1218672" y="3386783"/>
                  <a:pt x="-130197" y="2599595"/>
                  <a:pt x="0" y="1722039"/>
                </a:cubicBezTo>
                <a:close/>
                <a:moveTo>
                  <a:pt x="101979" y="1722039"/>
                </a:moveTo>
                <a:cubicBezTo>
                  <a:pt x="87277" y="2792330"/>
                  <a:pt x="885528" y="3346688"/>
                  <a:pt x="2549303" y="3342099"/>
                </a:cubicBezTo>
                <a:cubicBezTo>
                  <a:pt x="3829466" y="3317597"/>
                  <a:pt x="4916065" y="2771938"/>
                  <a:pt x="4996627" y="1722039"/>
                </a:cubicBezTo>
                <a:cubicBezTo>
                  <a:pt x="5055674" y="578715"/>
                  <a:pt x="4066371" y="308604"/>
                  <a:pt x="2549303" y="101979"/>
                </a:cubicBezTo>
                <a:cubicBezTo>
                  <a:pt x="1238973" y="66484"/>
                  <a:pt x="176919" y="769811"/>
                  <a:pt x="101979" y="1722039"/>
                </a:cubicBezTo>
                <a:close/>
              </a:path>
            </a:pathLst>
          </a:custGeom>
          <a:solidFill>
            <a:srgbClr val="3366FF"/>
          </a:solidFill>
          <a:ln w="12700">
            <a:solidFill>
              <a:srgbClr val="3C3CEA"/>
            </a:solidFill>
            <a:extLst>
              <a:ext uri="{C807C97D-BFC1-408E-A445-0C87EB9F89A2}">
                <ask:lineSketchStyleProps xmlns:ask="http://schemas.microsoft.com/office/drawing/2018/sketchyshapes" sd="2173784308">
                  <a:prstGeom prst="donut">
                    <a:avLst>
                      <a:gd name="adj" fmla="val 2961"/>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888651-099D-43E5-903D-CF6DFD3E34AB}"/>
              </a:ext>
            </a:extLst>
          </p:cNvPr>
          <p:cNvSpPr/>
          <p:nvPr/>
        </p:nvSpPr>
        <p:spPr>
          <a:xfrm>
            <a:off x="1034908" y="2637690"/>
            <a:ext cx="3277600" cy="2729573"/>
          </a:xfrm>
          <a:prstGeom prst="rect">
            <a:avLst/>
          </a:prstGeom>
          <a:solidFill>
            <a:srgbClr val="FFFF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2" name="Title 1"/>
          <p:cNvSpPr>
            <a:spLocks noGrp="1"/>
          </p:cNvSpPr>
          <p:nvPr>
            <p:ph type="title"/>
          </p:nvPr>
        </p:nvSpPr>
        <p:spPr/>
        <p:txBody>
          <a:bodyPr/>
          <a:lstStyle/>
          <a:p>
            <a:r>
              <a:rPr lang="en-US" dirty="0"/>
              <a:t>MATLAB’s EDITOR – M-file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50</a:t>
            </a:fld>
            <a:endParaRPr lang="en-US" dirty="0"/>
          </a:p>
        </p:txBody>
      </p:sp>
      <p:sp>
        <p:nvSpPr>
          <p:cNvPr id="18" name="Text Placeholder 17">
            <a:extLst>
              <a:ext uri="{FF2B5EF4-FFF2-40B4-BE49-F238E27FC236}">
                <a16:creationId xmlns:a16="http://schemas.microsoft.com/office/drawing/2014/main" id="{6F230303-62D3-4282-B578-CA0A48D299DF}"/>
              </a:ext>
            </a:extLst>
          </p:cNvPr>
          <p:cNvSpPr>
            <a:spLocks noGrp="1"/>
          </p:cNvSpPr>
          <p:nvPr>
            <p:ph type="body" sz="quarter" idx="13"/>
          </p:nvPr>
        </p:nvSpPr>
        <p:spPr/>
        <p:txBody>
          <a:bodyPr/>
          <a:lstStyle/>
          <a:p>
            <a:r>
              <a:rPr lang="it-IT" dirty="0"/>
              <a:t>Script m-file</a:t>
            </a:r>
            <a:endParaRPr lang="en-US" dirty="0"/>
          </a:p>
        </p:txBody>
      </p:sp>
      <p:pic>
        <p:nvPicPr>
          <p:cNvPr id="8" name="Picture 7">
            <a:extLst>
              <a:ext uri="{FF2B5EF4-FFF2-40B4-BE49-F238E27FC236}">
                <a16:creationId xmlns:a16="http://schemas.microsoft.com/office/drawing/2014/main" id="{94A51413-2908-4F27-9C7E-D635850CAF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60657" y="1600702"/>
            <a:ext cx="10093125" cy="3758638"/>
          </a:xfrm>
          <a:prstGeom prst="rect">
            <a:avLst/>
          </a:prstGeom>
        </p:spPr>
      </p:pic>
      <p:sp>
        <p:nvSpPr>
          <p:cNvPr id="21" name="Content Placeholder 3">
            <a:extLst>
              <a:ext uri="{FF2B5EF4-FFF2-40B4-BE49-F238E27FC236}">
                <a16:creationId xmlns:a16="http://schemas.microsoft.com/office/drawing/2014/main" id="{012D16F8-5FF3-460D-BD9D-A04A0BD122F7}"/>
              </a:ext>
            </a:extLst>
          </p:cNvPr>
          <p:cNvSpPr txBox="1">
            <a:spLocks/>
          </p:cNvSpPr>
          <p:nvPr/>
        </p:nvSpPr>
        <p:spPr>
          <a:xfrm>
            <a:off x="4584225" y="2823310"/>
            <a:ext cx="6119612" cy="3069900"/>
          </a:xfrm>
          <a:prstGeom prst="rect">
            <a:avLst/>
          </a:prstGeom>
          <a:solidFill>
            <a:schemeClr val="bg1"/>
          </a:solidFill>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defRPr/>
            </a:pPr>
            <a:endParaRPr lang="en-US" sz="1500" dirty="0">
              <a:latin typeface="+mj-lt"/>
              <a:ea typeface="ＭＳ Ｐゴシック" pitchFamily="-1" charset="-128"/>
              <a:cs typeface="ＭＳ Ｐゴシック" pitchFamily="-1" charset="-128"/>
            </a:endParaRPr>
          </a:p>
          <a:p>
            <a:pPr marL="342900" indent="-342900">
              <a:buFont typeface="Arial" panose="020B0604020202020204" pitchFamily="34" charset="0"/>
              <a:buChar char="•"/>
              <a:defRPr/>
            </a:pPr>
            <a:r>
              <a:rPr lang="en-US" sz="1500" dirty="0">
                <a:latin typeface="+mj-lt"/>
                <a:ea typeface="ＭＳ Ｐゴシック" pitchFamily="-1" charset="-128"/>
                <a:cs typeface="ＭＳ Ｐゴシック" pitchFamily="-1" charset="-128"/>
              </a:rPr>
              <a:t>It is a simple text file where you can place MATLAB commands</a:t>
            </a:r>
          </a:p>
          <a:p>
            <a:pPr marL="342900" indent="-342900">
              <a:buFont typeface="Arial" panose="020B0604020202020204" pitchFamily="34" charset="0"/>
              <a:buChar char="•"/>
              <a:defRPr/>
            </a:pPr>
            <a:r>
              <a:rPr lang="en-US" sz="1500" dirty="0">
                <a:latin typeface="+mj-lt"/>
                <a:ea typeface="ＭＳ Ｐゴシック" pitchFamily="-1" charset="-128"/>
                <a:cs typeface="ＭＳ Ｐゴシック" pitchFamily="-1" charset="-128"/>
              </a:rPr>
              <a:t>It will be executed </a:t>
            </a:r>
            <a:r>
              <a:rPr lang="en-US" sz="1500" b="1" i="1" dirty="0">
                <a:solidFill>
                  <a:srgbClr val="3C3CEA"/>
                </a:solidFill>
                <a:latin typeface="+mj-lt"/>
                <a:ea typeface="ＭＳ Ｐゴシック" pitchFamily="-1" charset="-128"/>
                <a:cs typeface="ＭＳ Ｐゴシック" pitchFamily="-1" charset="-128"/>
              </a:rPr>
              <a:t>top-to-bottom</a:t>
            </a:r>
            <a:r>
              <a:rPr lang="en-US" sz="1500" dirty="0">
                <a:latin typeface="+mj-lt"/>
                <a:ea typeface="ＭＳ Ｐゴシック" pitchFamily="-1" charset="-128"/>
                <a:cs typeface="ＭＳ Ｐゴシック" pitchFamily="-1" charset="-128"/>
              </a:rPr>
              <a:t>, </a:t>
            </a:r>
            <a:r>
              <a:rPr lang="en-US" sz="1500" u="sng" dirty="0">
                <a:latin typeface="+mj-lt"/>
                <a:ea typeface="ＭＳ Ｐゴシック" pitchFamily="-1" charset="-128"/>
                <a:cs typeface="ＭＳ Ｐゴシック" pitchFamily="-1" charset="-128"/>
              </a:rPr>
              <a:t>one line at a time</a:t>
            </a:r>
            <a:r>
              <a:rPr lang="en-US" sz="1500" dirty="0">
                <a:latin typeface="+mj-lt"/>
                <a:ea typeface="ＭＳ Ｐゴシック" pitchFamily="-1" charset="-128"/>
                <a:cs typeface="ＭＳ Ｐゴシック" pitchFamily="-1" charset="-128"/>
              </a:rPr>
              <a:t>, as if you were typing the same commands in the console</a:t>
            </a:r>
          </a:p>
          <a:p>
            <a:pPr marL="342900" indent="-342900">
              <a:buFont typeface="Arial" panose="020B0604020202020204" pitchFamily="34" charset="0"/>
              <a:buChar char="•"/>
              <a:defRPr/>
            </a:pPr>
            <a:r>
              <a:rPr lang="en-US" sz="1500" dirty="0">
                <a:latin typeface="+mj-lt"/>
                <a:ea typeface="ＭＳ Ｐゴシック" pitchFamily="-1" charset="-128"/>
                <a:cs typeface="ＭＳ Ｐゴシック" pitchFamily="-1" charset="-128"/>
              </a:rPr>
              <a:t>Run directly (even portion of it, up to a single line): </a:t>
            </a:r>
            <a:r>
              <a:rPr lang="en-US" sz="1500" b="1" dirty="0">
                <a:solidFill>
                  <a:srgbClr val="3C3CEA"/>
                </a:solidFill>
                <a:latin typeface="+mj-lt"/>
                <a:ea typeface="ＭＳ Ｐゴシック" pitchFamily="-1" charset="-128"/>
                <a:cs typeface="ＭＳ Ｐゴシック" pitchFamily="-1" charset="-128"/>
              </a:rPr>
              <a:t>no need to be compiled</a:t>
            </a:r>
            <a:endParaRPr lang="en-US" sz="1500" b="1" dirty="0">
              <a:solidFill>
                <a:srgbClr val="3C3CEA"/>
              </a:solidFill>
              <a:ea typeface="ＭＳ Ｐゴシック" pitchFamily="-1" charset="-128"/>
              <a:cs typeface="ＭＳ Ｐゴシック" pitchFamily="-1" charset="-128"/>
            </a:endParaRPr>
          </a:p>
          <a:p>
            <a:pPr marL="342900" indent="-342900">
              <a:buFont typeface="Arial" panose="020B0604020202020204" pitchFamily="34" charset="0"/>
              <a:buChar char="•"/>
              <a:defRPr/>
            </a:pPr>
            <a:r>
              <a:rPr lang="en-US" sz="1500" b="1" dirty="0">
                <a:solidFill>
                  <a:srgbClr val="3C3CEA"/>
                </a:solidFill>
                <a:latin typeface="+mj-lt"/>
                <a:ea typeface="ＭＳ Ｐゴシック" pitchFamily="-1" charset="-128"/>
                <a:cs typeface="ＭＳ Ｐゴシック" pitchFamily="-1" charset="-128"/>
              </a:rPr>
              <a:t>Save</a:t>
            </a:r>
            <a:r>
              <a:rPr lang="en-US" sz="1500" dirty="0">
                <a:latin typeface="+mj-lt"/>
                <a:ea typeface="ＭＳ Ｐゴシック" pitchFamily="-1" charset="-128"/>
                <a:cs typeface="ＭＳ Ｐゴシック" pitchFamily="-1" charset="-128"/>
              </a:rPr>
              <a:t> your works, and allows </a:t>
            </a:r>
            <a:r>
              <a:rPr lang="en-US" sz="1500" b="1" dirty="0">
                <a:solidFill>
                  <a:srgbClr val="3C3CEA"/>
                </a:solidFill>
                <a:latin typeface="+mj-lt"/>
                <a:ea typeface="ＭＳ Ｐゴシック" pitchFamily="-1" charset="-128"/>
                <a:cs typeface="ＭＳ Ｐゴシック" pitchFamily="-1" charset="-128"/>
              </a:rPr>
              <a:t>reproducibility</a:t>
            </a:r>
          </a:p>
          <a:p>
            <a:pPr lvl="2">
              <a:buFont typeface=".AppleSystemUIFont" charset="-120"/>
              <a:buNone/>
              <a:defRPr/>
            </a:pPr>
            <a:endParaRPr lang="en-US" sz="1500" dirty="0">
              <a:latin typeface="+mj-lt"/>
            </a:endParaRPr>
          </a:p>
          <a:p>
            <a:pPr lvl="2">
              <a:buFont typeface="Wingdings 3" pitchFamily="-1" charset="2"/>
              <a:buNone/>
              <a:defRPr/>
            </a:pPr>
            <a:endParaRPr lang="en-US" sz="1500" dirty="0"/>
          </a:p>
        </p:txBody>
      </p:sp>
      <p:cxnSp>
        <p:nvCxnSpPr>
          <p:cNvPr id="14" name="Straight Arrow Connector 13">
            <a:extLst>
              <a:ext uri="{FF2B5EF4-FFF2-40B4-BE49-F238E27FC236}">
                <a16:creationId xmlns:a16="http://schemas.microsoft.com/office/drawing/2014/main" id="{F9A69163-ADEA-430E-9882-EE4FB9E44CE7}"/>
              </a:ext>
            </a:extLst>
          </p:cNvPr>
          <p:cNvCxnSpPr/>
          <p:nvPr/>
        </p:nvCxnSpPr>
        <p:spPr>
          <a:xfrm flipH="1">
            <a:off x="4502552" y="1365813"/>
            <a:ext cx="462987" cy="555584"/>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D52C531-772C-4BEE-AB03-6100EFB99882}"/>
              </a:ext>
            </a:extLst>
          </p:cNvPr>
          <p:cNvCxnSpPr>
            <a:cxnSpLocks/>
          </p:cNvCxnSpPr>
          <p:nvPr/>
        </p:nvCxnSpPr>
        <p:spPr>
          <a:xfrm flipH="1">
            <a:off x="860658" y="2682686"/>
            <a:ext cx="1" cy="2639583"/>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D4FAD1-E847-4D7F-B61B-FEE184163956}"/>
              </a:ext>
            </a:extLst>
          </p:cNvPr>
          <p:cNvCxnSpPr/>
          <p:nvPr/>
        </p:nvCxnSpPr>
        <p:spPr>
          <a:xfrm flipH="1">
            <a:off x="1645243" y="1326191"/>
            <a:ext cx="462987" cy="555584"/>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66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M-file</a:t>
            </a:r>
          </a:p>
        </p:txBody>
      </p:sp>
      <p:sp>
        <p:nvSpPr>
          <p:cNvPr id="17" name="Content Placeholder 16">
            <a:extLst>
              <a:ext uri="{FF2B5EF4-FFF2-40B4-BE49-F238E27FC236}">
                <a16:creationId xmlns:a16="http://schemas.microsoft.com/office/drawing/2014/main" id="{A74428FE-E5B1-4D20-9A3B-42B12EF16BD5}"/>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51</a:t>
            </a:fld>
            <a:endParaRPr lang="en-US" dirty="0"/>
          </a:p>
        </p:txBody>
      </p:sp>
      <p:sp>
        <p:nvSpPr>
          <p:cNvPr id="18" name="Text Placeholder 17">
            <a:extLst>
              <a:ext uri="{FF2B5EF4-FFF2-40B4-BE49-F238E27FC236}">
                <a16:creationId xmlns:a16="http://schemas.microsoft.com/office/drawing/2014/main" id="{6F230303-62D3-4282-B578-CA0A48D299DF}"/>
              </a:ext>
            </a:extLst>
          </p:cNvPr>
          <p:cNvSpPr>
            <a:spLocks noGrp="1"/>
          </p:cNvSpPr>
          <p:nvPr>
            <p:ph type="body" sz="quarter" idx="13"/>
          </p:nvPr>
        </p:nvSpPr>
        <p:spPr/>
        <p:txBody>
          <a:bodyPr/>
          <a:lstStyle/>
          <a:p>
            <a:r>
              <a:rPr lang="it-IT" dirty="0"/>
              <a:t>Script m-file</a:t>
            </a:r>
            <a:endParaRPr lang="en-US" dirty="0"/>
          </a:p>
        </p:txBody>
      </p:sp>
      <p:pic>
        <p:nvPicPr>
          <p:cNvPr id="8" name="Picture 7">
            <a:extLst>
              <a:ext uri="{FF2B5EF4-FFF2-40B4-BE49-F238E27FC236}">
                <a16:creationId xmlns:a16="http://schemas.microsoft.com/office/drawing/2014/main" id="{94A51413-2908-4F27-9C7E-D635850CAFDF}"/>
              </a:ext>
            </a:extLst>
          </p:cNvPr>
          <p:cNvPicPr>
            <a:picLocks noChangeAspect="1"/>
          </p:cNvPicPr>
          <p:nvPr/>
        </p:nvPicPr>
        <p:blipFill>
          <a:blip r:embed="rId3"/>
          <a:stretch>
            <a:fillRect/>
          </a:stretch>
        </p:blipFill>
        <p:spPr>
          <a:xfrm>
            <a:off x="860657" y="1600702"/>
            <a:ext cx="10093125" cy="3758638"/>
          </a:xfrm>
          <a:prstGeom prst="rect">
            <a:avLst/>
          </a:prstGeom>
        </p:spPr>
      </p:pic>
      <p:sp>
        <p:nvSpPr>
          <p:cNvPr id="21" name="Content Placeholder 3">
            <a:extLst>
              <a:ext uri="{FF2B5EF4-FFF2-40B4-BE49-F238E27FC236}">
                <a16:creationId xmlns:a16="http://schemas.microsoft.com/office/drawing/2014/main" id="{012D16F8-5FF3-460D-BD9D-A04A0BD122F7}"/>
              </a:ext>
            </a:extLst>
          </p:cNvPr>
          <p:cNvSpPr txBox="1">
            <a:spLocks/>
          </p:cNvSpPr>
          <p:nvPr/>
        </p:nvSpPr>
        <p:spPr>
          <a:xfrm>
            <a:off x="4406874" y="2823309"/>
            <a:ext cx="7279698" cy="3408189"/>
          </a:xfrm>
          <a:prstGeom prst="rect">
            <a:avLst/>
          </a:prstGeom>
          <a:solidFill>
            <a:schemeClr val="bg1"/>
          </a:solidFill>
        </p:spPr>
        <p:txBody>
          <a:bodyPr vert="horz" lIns="0" tIns="0" rIns="0" bIns="0" rtlCol="0">
            <a:noAutofit/>
          </a:bodyPr>
          <a:lstStyle>
            <a:lvl1pPr marL="0" indent="0" algn="l" defTabSz="914400" rtl="0" eaLnBrk="1" latinLnBrk="0" hangingPunct="1">
              <a:lnSpc>
                <a:spcPct val="100000"/>
              </a:lnSpc>
              <a:spcBef>
                <a:spcPts val="2400"/>
              </a:spcBef>
              <a:buFont typeface="Arial"/>
              <a:buNone/>
              <a:defRPr sz="1800" b="0" kern="1200">
                <a:solidFill>
                  <a:schemeClr val="tx1"/>
                </a:solidFill>
                <a:latin typeface="+mn-lt"/>
                <a:ea typeface="+mn-ea"/>
                <a:cs typeface="+mn-cs"/>
              </a:defRPr>
            </a:lvl1pPr>
            <a:lvl2pPr marL="6350" indent="0" algn="l" defTabSz="914400" rtl="0" eaLnBrk="1" latinLnBrk="0" hangingPunct="1">
              <a:lnSpc>
                <a:spcPct val="100000"/>
              </a:lnSpc>
              <a:spcBef>
                <a:spcPts val="900"/>
              </a:spcBef>
              <a:buFont typeface="Arial"/>
              <a:buNone/>
              <a:tabLst/>
              <a:defRPr sz="1400" kern="1200">
                <a:solidFill>
                  <a:schemeClr val="tx1"/>
                </a:solidFill>
                <a:latin typeface="+mn-lt"/>
                <a:ea typeface="+mn-ea"/>
                <a:cs typeface="+mn-cs"/>
              </a:defRPr>
            </a:lvl2pPr>
            <a:lvl3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3pPr>
            <a:lvl4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4pPr>
            <a:lvl5pPr marL="119063" indent="-119063" algn="l" defTabSz="914400" rtl="0" eaLnBrk="1" latinLnBrk="0" hangingPunct="1">
              <a:lnSpc>
                <a:spcPct val="100000"/>
              </a:lnSpc>
              <a:spcBef>
                <a:spcPts val="600"/>
              </a:spcBef>
              <a:buFont typeface=".AppleSystemUIFont" charset="-120"/>
              <a:buChar char="–"/>
              <a:tabLst/>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indent="-342900">
              <a:buFont typeface="Arial" panose="020B0604020202020204" pitchFamily="34" charset="0"/>
              <a:buChar char="•"/>
              <a:defRPr/>
            </a:pPr>
            <a:endParaRPr lang="en-US" sz="1600" dirty="0">
              <a:latin typeface="+mj-lt"/>
              <a:ea typeface="ＭＳ Ｐゴシック" pitchFamily="-1" charset="-128"/>
              <a:cs typeface="ＭＳ Ｐゴシック" pitchFamily="-1" charset="-128"/>
            </a:endParaRPr>
          </a:p>
          <a:p>
            <a:pPr marL="342900" indent="-342900">
              <a:buFont typeface="Arial" panose="020B0604020202020204" pitchFamily="34" charset="0"/>
              <a:buChar char="•"/>
              <a:defRPr/>
            </a:pPr>
            <a:r>
              <a:rPr lang="en-US" sz="1600" dirty="0">
                <a:latin typeface="+mj-lt"/>
                <a:ea typeface="ＭＳ Ｐゴシック" pitchFamily="-1" charset="-128"/>
                <a:cs typeface="ＭＳ Ｐゴシック" pitchFamily="-1" charset="-128"/>
              </a:rPr>
              <a:t>It is a simple text file where you can place MATLAB commands</a:t>
            </a:r>
          </a:p>
          <a:p>
            <a:pPr marL="342900" indent="-342900">
              <a:buFont typeface="Arial" panose="020B0604020202020204" pitchFamily="34" charset="0"/>
              <a:buChar char="•"/>
              <a:defRPr/>
            </a:pPr>
            <a:r>
              <a:rPr lang="en-US" sz="1600" dirty="0">
                <a:latin typeface="+mj-lt"/>
                <a:ea typeface="ＭＳ Ｐゴシック" pitchFamily="-1" charset="-128"/>
                <a:cs typeface="ＭＳ Ｐゴシック" pitchFamily="-1" charset="-128"/>
              </a:rPr>
              <a:t>It will be executed </a:t>
            </a:r>
            <a:r>
              <a:rPr lang="en-US" sz="1600" b="1" i="1" dirty="0">
                <a:solidFill>
                  <a:srgbClr val="3C3CEA"/>
                </a:solidFill>
                <a:latin typeface="+mj-lt"/>
                <a:ea typeface="ＭＳ Ｐゴシック" pitchFamily="-1" charset="-128"/>
                <a:cs typeface="ＭＳ Ｐゴシック" pitchFamily="-1" charset="-128"/>
              </a:rPr>
              <a:t>top-to-bottom</a:t>
            </a:r>
            <a:r>
              <a:rPr lang="en-US" sz="1600" dirty="0">
                <a:latin typeface="+mj-lt"/>
                <a:ea typeface="ＭＳ Ｐゴシック" pitchFamily="-1" charset="-128"/>
                <a:cs typeface="ＭＳ Ｐゴシック" pitchFamily="-1" charset="-128"/>
              </a:rPr>
              <a:t>, </a:t>
            </a:r>
            <a:r>
              <a:rPr lang="en-US" sz="1600" u="sng" dirty="0">
                <a:latin typeface="+mj-lt"/>
                <a:ea typeface="ＭＳ Ｐゴシック" pitchFamily="-1" charset="-128"/>
                <a:cs typeface="ＭＳ Ｐゴシック" pitchFamily="-1" charset="-128"/>
              </a:rPr>
              <a:t>one line at a time</a:t>
            </a:r>
            <a:r>
              <a:rPr lang="en-US" sz="1600" dirty="0">
                <a:latin typeface="+mj-lt"/>
                <a:ea typeface="ＭＳ Ｐゴシック" pitchFamily="-1" charset="-128"/>
                <a:cs typeface="ＭＳ Ｐゴシック" pitchFamily="-1" charset="-128"/>
              </a:rPr>
              <a:t>, as if you were typing the same commands in the console</a:t>
            </a:r>
          </a:p>
          <a:p>
            <a:pPr marL="342900" indent="-342900">
              <a:buFont typeface="Arial" panose="020B0604020202020204" pitchFamily="34" charset="0"/>
              <a:buChar char="•"/>
              <a:defRPr/>
            </a:pPr>
            <a:r>
              <a:rPr lang="en-US" sz="1600" b="1" dirty="0">
                <a:solidFill>
                  <a:srgbClr val="3C3CEA"/>
                </a:solidFill>
                <a:latin typeface="+mj-lt"/>
                <a:ea typeface="ＭＳ Ｐゴシック" pitchFamily="-1" charset="-128"/>
                <a:cs typeface="ＭＳ Ｐゴシック" pitchFamily="-1" charset="-128"/>
              </a:rPr>
              <a:t>Save</a:t>
            </a:r>
            <a:r>
              <a:rPr lang="en-US" sz="1600" dirty="0">
                <a:latin typeface="+mj-lt"/>
                <a:ea typeface="ＭＳ Ｐゴシック" pitchFamily="-1" charset="-128"/>
                <a:cs typeface="ＭＳ Ｐゴシック" pitchFamily="-1" charset="-128"/>
              </a:rPr>
              <a:t> your works, and allows </a:t>
            </a:r>
            <a:r>
              <a:rPr lang="en-US" sz="1600" b="1" dirty="0">
                <a:solidFill>
                  <a:srgbClr val="3C3CEA"/>
                </a:solidFill>
                <a:latin typeface="+mj-lt"/>
                <a:ea typeface="ＭＳ Ｐゴシック" pitchFamily="-1" charset="-128"/>
                <a:cs typeface="ＭＳ Ｐゴシック" pitchFamily="-1" charset="-128"/>
              </a:rPr>
              <a:t>reproducibility</a:t>
            </a:r>
          </a:p>
          <a:p>
            <a:pPr marL="342900" indent="-342900">
              <a:buFont typeface="Arial" panose="020B0604020202020204" pitchFamily="34" charset="0"/>
              <a:buChar char="•"/>
              <a:defRPr/>
            </a:pPr>
            <a:r>
              <a:rPr lang="en-US" sz="1600" dirty="0">
                <a:latin typeface="+mj-lt"/>
                <a:ea typeface="ＭＳ Ｐゴシック" pitchFamily="-1" charset="-128"/>
                <a:cs typeface="ＭＳ Ｐゴシック" pitchFamily="-1" charset="-128"/>
              </a:rPr>
              <a:t>Convenient for </a:t>
            </a:r>
            <a:r>
              <a:rPr lang="en-US" sz="1600" b="1" dirty="0">
                <a:solidFill>
                  <a:srgbClr val="3C3CEA"/>
                </a:solidFill>
                <a:latin typeface="+mj-lt"/>
                <a:ea typeface="ＭＳ Ｐゴシック" pitchFamily="-1" charset="-128"/>
                <a:cs typeface="ＭＳ Ｐゴシック" pitchFamily="-1" charset="-128"/>
              </a:rPr>
              <a:t>debugging</a:t>
            </a:r>
          </a:p>
          <a:p>
            <a:pPr marL="342900" indent="-342900">
              <a:buFont typeface="Arial" panose="020B0604020202020204" pitchFamily="34" charset="0"/>
              <a:buChar char="•"/>
              <a:defRPr/>
            </a:pPr>
            <a:r>
              <a:rPr lang="en-US" sz="1600" dirty="0">
                <a:latin typeface="+mj-lt"/>
                <a:ea typeface="ＭＳ Ｐゴシック" pitchFamily="-1" charset="-128"/>
                <a:cs typeface="ＭＳ Ｐゴシック" pitchFamily="-1" charset="-128"/>
              </a:rPr>
              <a:t>Run directly (even portion of it, up to a single line): </a:t>
            </a:r>
            <a:r>
              <a:rPr lang="en-US" sz="1600" b="1" dirty="0">
                <a:solidFill>
                  <a:srgbClr val="3C3CEA"/>
                </a:solidFill>
                <a:latin typeface="+mj-lt"/>
                <a:ea typeface="ＭＳ Ｐゴシック" pitchFamily="-1" charset="-128"/>
                <a:cs typeface="ＭＳ Ｐゴシック" pitchFamily="-1" charset="-128"/>
              </a:rPr>
              <a:t>no need to be compiled</a:t>
            </a:r>
            <a:endParaRPr lang="en-US" sz="1600" b="1" dirty="0">
              <a:solidFill>
                <a:srgbClr val="3C3CEA"/>
              </a:solidFill>
              <a:ea typeface="ＭＳ Ｐゴシック" pitchFamily="-1" charset="-128"/>
              <a:cs typeface="ＭＳ Ｐゴシック" pitchFamily="-1" charset="-128"/>
            </a:endParaRPr>
          </a:p>
          <a:p>
            <a:pPr lvl="2">
              <a:buFont typeface=".AppleSystemUIFont" charset="-120"/>
              <a:buNone/>
              <a:defRPr/>
            </a:pPr>
            <a:endParaRPr lang="en-US" sz="1600" dirty="0">
              <a:latin typeface="+mj-lt"/>
            </a:endParaRPr>
          </a:p>
          <a:p>
            <a:pPr lvl="2">
              <a:buFont typeface="Wingdings 3" pitchFamily="-1" charset="2"/>
              <a:buNone/>
              <a:defRPr/>
            </a:pPr>
            <a:endParaRPr lang="en-US" sz="1600" dirty="0"/>
          </a:p>
        </p:txBody>
      </p:sp>
      <p:cxnSp>
        <p:nvCxnSpPr>
          <p:cNvPr id="14" name="Straight Arrow Connector 13">
            <a:extLst>
              <a:ext uri="{FF2B5EF4-FFF2-40B4-BE49-F238E27FC236}">
                <a16:creationId xmlns:a16="http://schemas.microsoft.com/office/drawing/2014/main" id="{F9A69163-ADEA-430E-9882-EE4FB9E44CE7}"/>
              </a:ext>
            </a:extLst>
          </p:cNvPr>
          <p:cNvCxnSpPr/>
          <p:nvPr/>
        </p:nvCxnSpPr>
        <p:spPr>
          <a:xfrm flipH="1">
            <a:off x="4502552" y="1365813"/>
            <a:ext cx="462987" cy="555584"/>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D115F89-55C3-49B0-B52B-D7CEB119A184}"/>
              </a:ext>
            </a:extLst>
          </p:cNvPr>
          <p:cNvCxnSpPr/>
          <p:nvPr/>
        </p:nvCxnSpPr>
        <p:spPr>
          <a:xfrm flipH="1">
            <a:off x="5309906" y="1395567"/>
            <a:ext cx="462987" cy="555584"/>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31F4DE9F-49F6-4CC8-A264-D1FB52923CAA}"/>
              </a:ext>
            </a:extLst>
          </p:cNvPr>
          <p:cNvSpPr/>
          <p:nvPr/>
        </p:nvSpPr>
        <p:spPr>
          <a:xfrm>
            <a:off x="509286" y="1099595"/>
            <a:ext cx="11401063" cy="5104435"/>
          </a:xfrm>
          <a:custGeom>
            <a:avLst/>
            <a:gdLst>
              <a:gd name="connsiteX0" fmla="*/ 81023 w 11401063"/>
              <a:gd name="connsiteY0" fmla="*/ 254643 h 5104435"/>
              <a:gd name="connsiteX1" fmla="*/ 5116010 w 11401063"/>
              <a:gd name="connsiteY1" fmla="*/ 0 h 5104435"/>
              <a:gd name="connsiteX2" fmla="*/ 9954228 w 11401063"/>
              <a:gd name="connsiteY2" fmla="*/ 243068 h 5104435"/>
              <a:gd name="connsiteX3" fmla="*/ 11053823 w 11401063"/>
              <a:gd name="connsiteY3" fmla="*/ 902825 h 5104435"/>
              <a:gd name="connsiteX4" fmla="*/ 11401063 w 11401063"/>
              <a:gd name="connsiteY4" fmla="*/ 5092861 h 5104435"/>
              <a:gd name="connsiteX5" fmla="*/ 0 w 11401063"/>
              <a:gd name="connsiteY5" fmla="*/ 5104435 h 5104435"/>
              <a:gd name="connsiteX6" fmla="*/ 81023 w 11401063"/>
              <a:gd name="connsiteY6" fmla="*/ 254643 h 510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01063" h="5104435">
                <a:moveTo>
                  <a:pt x="81023" y="254643"/>
                </a:moveTo>
                <a:lnTo>
                  <a:pt x="5116010" y="0"/>
                </a:lnTo>
                <a:lnTo>
                  <a:pt x="9954228" y="243068"/>
                </a:lnTo>
                <a:lnTo>
                  <a:pt x="11053823" y="902825"/>
                </a:lnTo>
                <a:lnTo>
                  <a:pt x="11401063" y="5092861"/>
                </a:lnTo>
                <a:lnTo>
                  <a:pt x="0" y="5104435"/>
                </a:lnTo>
                <a:lnTo>
                  <a:pt x="81023" y="254643"/>
                </a:lnTo>
                <a:close/>
              </a:path>
            </a:pathLst>
          </a:custGeom>
          <a:solidFill>
            <a:srgbClr val="FFFFFF">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9" name="TextBox 8">
            <a:extLst>
              <a:ext uri="{FF2B5EF4-FFF2-40B4-BE49-F238E27FC236}">
                <a16:creationId xmlns:a16="http://schemas.microsoft.com/office/drawing/2014/main" id="{4CE4CB44-33A5-4A3A-B2F7-2802B4C6C665}"/>
              </a:ext>
            </a:extLst>
          </p:cNvPr>
          <p:cNvSpPr txBox="1"/>
          <p:nvPr/>
        </p:nvSpPr>
        <p:spPr>
          <a:xfrm>
            <a:off x="1018629" y="3166555"/>
            <a:ext cx="10197296" cy="1360848"/>
          </a:xfrm>
          <a:prstGeom prst="rect">
            <a:avLst/>
          </a:prstGeom>
          <a:noFill/>
        </p:spPr>
        <p:txBody>
          <a:bodyPr wrap="square" lIns="0" tIns="0" rIns="0" bIns="0" rtlCol="0">
            <a:noAutofit/>
          </a:bodyPr>
          <a:lstStyle/>
          <a:p>
            <a:pPr marL="285750" indent="-285750">
              <a:buFont typeface="Wingdings" panose="05000000000000000000" pitchFamily="2" charset="2"/>
              <a:buChar char="ü"/>
            </a:pPr>
            <a:r>
              <a:rPr lang="en-US" sz="2000" dirty="0"/>
              <a:t>A script </a:t>
            </a:r>
            <a:r>
              <a:rPr lang="en-US" sz="2000" b="1" dirty="0"/>
              <a:t>shares same memory space </a:t>
            </a:r>
            <a:r>
              <a:rPr lang="en-US" sz="2000" dirty="0"/>
              <a:t>from which it was invoked</a:t>
            </a:r>
          </a:p>
          <a:p>
            <a:pPr marL="285750" indent="-285750">
              <a:buFont typeface="Wingdings" panose="05000000000000000000" pitchFamily="2" charset="2"/>
              <a:buChar char="ü"/>
            </a:pPr>
            <a:endParaRPr lang="en-US" sz="2000" dirty="0"/>
          </a:p>
          <a:p>
            <a:pPr marL="285750" indent="-285750">
              <a:buFont typeface="Wingdings" panose="05000000000000000000" pitchFamily="2" charset="2"/>
              <a:buChar char="ü"/>
            </a:pPr>
            <a:r>
              <a:rPr lang="en-US" sz="2000" dirty="0"/>
              <a:t>Script works as if sequentially inserting the commands in the m-file at the command line  </a:t>
            </a:r>
            <a:endParaRPr lang="en-US" sz="2000" b="1" dirty="0">
              <a:solidFill>
                <a:schemeClr val="tx1">
                  <a:lumMod val="75000"/>
                  <a:lumOff val="25000"/>
                </a:schemeClr>
              </a:solidFill>
            </a:endParaRPr>
          </a:p>
        </p:txBody>
      </p:sp>
      <p:sp>
        <p:nvSpPr>
          <p:cNvPr id="10" name="TextBox 9">
            <a:extLst>
              <a:ext uri="{FF2B5EF4-FFF2-40B4-BE49-F238E27FC236}">
                <a16:creationId xmlns:a16="http://schemas.microsoft.com/office/drawing/2014/main" id="{EF94691A-DB38-4A2C-B3BC-6548D081148C}"/>
              </a:ext>
            </a:extLst>
          </p:cNvPr>
          <p:cNvSpPr txBox="1"/>
          <p:nvPr/>
        </p:nvSpPr>
        <p:spPr>
          <a:xfrm rot="20595923">
            <a:off x="4242997" y="4646668"/>
            <a:ext cx="3561765" cy="939941"/>
          </a:xfrm>
          <a:prstGeom prst="rect">
            <a:avLst/>
          </a:prstGeom>
          <a:noFill/>
        </p:spPr>
        <p:txBody>
          <a:bodyPr wrap="square" lIns="0" tIns="0" rIns="0" bIns="0" rtlCol="0">
            <a:noAutofit/>
          </a:bodyPr>
          <a:lstStyle/>
          <a:p>
            <a:pPr algn="ctr">
              <a:spcBef>
                <a:spcPts val="900"/>
              </a:spcBef>
            </a:pPr>
            <a:r>
              <a:rPr lang="en-US" sz="5000" b="1" dirty="0">
                <a:solidFill>
                  <a:srgbClr val="DB0775"/>
                </a:solidFill>
                <a:latin typeface="Ink Free" panose="03080402000500000000" pitchFamily="66" charset="0"/>
              </a:rPr>
              <a:t>Be careful !</a:t>
            </a:r>
          </a:p>
        </p:txBody>
      </p:sp>
    </p:spTree>
    <p:extLst>
      <p:ext uri="{BB962C8B-B14F-4D97-AF65-F5344CB8AC3E}">
        <p14:creationId xmlns:p14="http://schemas.microsoft.com/office/powerpoint/2010/main" val="357414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M-file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52</a:t>
            </a:fld>
            <a:endParaRPr lang="en-US" dirty="0"/>
          </a:p>
        </p:txBody>
      </p:sp>
      <p:sp>
        <p:nvSpPr>
          <p:cNvPr id="18" name="Text Placeholder 17">
            <a:extLst>
              <a:ext uri="{FF2B5EF4-FFF2-40B4-BE49-F238E27FC236}">
                <a16:creationId xmlns:a16="http://schemas.microsoft.com/office/drawing/2014/main" id="{6F230303-62D3-4282-B578-CA0A48D299DF}"/>
              </a:ext>
            </a:extLst>
          </p:cNvPr>
          <p:cNvSpPr>
            <a:spLocks noGrp="1"/>
          </p:cNvSpPr>
          <p:nvPr>
            <p:ph type="body" sz="quarter" idx="13"/>
          </p:nvPr>
        </p:nvSpPr>
        <p:spPr/>
        <p:txBody>
          <a:bodyPr/>
          <a:lstStyle/>
          <a:p>
            <a:r>
              <a:rPr lang="it-IT" dirty="0" err="1"/>
              <a:t>function</a:t>
            </a:r>
            <a:r>
              <a:rPr lang="it-IT" dirty="0"/>
              <a:t> m-file</a:t>
            </a:r>
            <a:endParaRPr lang="en-US" dirty="0"/>
          </a:p>
        </p:txBody>
      </p:sp>
      <p:sp>
        <p:nvSpPr>
          <p:cNvPr id="13" name="Content Placeholder 2">
            <a:extLst>
              <a:ext uri="{FF2B5EF4-FFF2-40B4-BE49-F238E27FC236}">
                <a16:creationId xmlns:a16="http://schemas.microsoft.com/office/drawing/2014/main" id="{7F01746D-74B4-4013-A7D5-6121AD8F0519}"/>
              </a:ext>
            </a:extLst>
          </p:cNvPr>
          <p:cNvSpPr>
            <a:spLocks noGrp="1"/>
          </p:cNvSpPr>
          <p:nvPr>
            <p:ph idx="1"/>
          </p:nvPr>
        </p:nvSpPr>
        <p:spPr>
          <a:xfrm>
            <a:off x="1665514" y="1414616"/>
            <a:ext cx="9075792" cy="4351338"/>
          </a:xfrm>
        </p:spPr>
        <p:txBody>
          <a:bodyPr/>
          <a:lstStyle/>
          <a:p>
            <a:r>
              <a:rPr lang="en-US" dirty="0">
                <a:latin typeface="+mj-lt"/>
              </a:rPr>
              <a:t>If you use a piece of code often, it is better to write it as a separate </a:t>
            </a:r>
            <a:r>
              <a:rPr lang="en-US" b="1" u="sng" dirty="0">
                <a:latin typeface="+mj-lt"/>
              </a:rPr>
              <a:t>function</a:t>
            </a:r>
            <a:r>
              <a:rPr lang="en-US" dirty="0">
                <a:latin typeface="+mj-lt"/>
              </a:rPr>
              <a:t>.</a:t>
            </a:r>
          </a:p>
        </p:txBody>
      </p:sp>
      <p:pic>
        <p:nvPicPr>
          <p:cNvPr id="15" name="Picture 14" descr="compute_square_function.tiff">
            <a:extLst>
              <a:ext uri="{FF2B5EF4-FFF2-40B4-BE49-F238E27FC236}">
                <a16:creationId xmlns:a16="http://schemas.microsoft.com/office/drawing/2014/main" id="{A1487A8E-4891-4643-A844-6032CF38BA26}"/>
              </a:ext>
            </a:extLst>
          </p:cNvPr>
          <p:cNvPicPr>
            <a:picLocks noChangeAspect="1"/>
          </p:cNvPicPr>
          <p:nvPr/>
        </p:nvPicPr>
        <p:blipFill>
          <a:blip r:embed="rId3"/>
          <a:stretch>
            <a:fillRect/>
          </a:stretch>
        </p:blipFill>
        <p:spPr>
          <a:xfrm>
            <a:off x="2017509" y="3187417"/>
            <a:ext cx="7908746" cy="1351788"/>
          </a:xfrm>
          <a:prstGeom prst="rect">
            <a:avLst/>
          </a:prstGeom>
        </p:spPr>
      </p:pic>
      <p:sp>
        <p:nvSpPr>
          <p:cNvPr id="38" name="Rectangle 37">
            <a:extLst>
              <a:ext uri="{FF2B5EF4-FFF2-40B4-BE49-F238E27FC236}">
                <a16:creationId xmlns:a16="http://schemas.microsoft.com/office/drawing/2014/main" id="{6F5C773B-9B6E-4047-80DA-9EEC7166D76C}"/>
              </a:ext>
            </a:extLst>
          </p:cNvPr>
          <p:cNvSpPr/>
          <p:nvPr/>
        </p:nvSpPr>
        <p:spPr>
          <a:xfrm>
            <a:off x="2077655" y="3253165"/>
            <a:ext cx="7848600" cy="259901"/>
          </a:xfrm>
          <a:prstGeom prst="rect">
            <a:avLst/>
          </a:pr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6" name="TextBox 15">
            <a:extLst>
              <a:ext uri="{FF2B5EF4-FFF2-40B4-BE49-F238E27FC236}">
                <a16:creationId xmlns:a16="http://schemas.microsoft.com/office/drawing/2014/main" id="{2C8B787F-4C8B-4E7A-B970-31EAFA3DC069}"/>
              </a:ext>
            </a:extLst>
          </p:cNvPr>
          <p:cNvSpPr txBox="1"/>
          <p:nvPr/>
        </p:nvSpPr>
        <p:spPr>
          <a:xfrm>
            <a:off x="1665514" y="5515365"/>
            <a:ext cx="5486400" cy="369332"/>
          </a:xfrm>
          <a:prstGeom prst="rect">
            <a:avLst/>
          </a:prstGeom>
          <a:noFill/>
        </p:spPr>
        <p:txBody>
          <a:bodyPr wrap="square" rtlCol="0">
            <a:spAutoFit/>
          </a:bodyPr>
          <a:lstStyle/>
          <a:p>
            <a:r>
              <a:rPr lang="en-US" dirty="0"/>
              <a:t>Save this as </a:t>
            </a:r>
            <a:r>
              <a:rPr lang="en-US" dirty="0">
                <a:solidFill>
                  <a:srgbClr val="DB0775"/>
                </a:solidFill>
              </a:rPr>
              <a:t>m</a:t>
            </a:r>
            <a:r>
              <a:rPr lang="en-US" dirty="0"/>
              <a:t>-file: </a:t>
            </a:r>
            <a:r>
              <a:rPr lang="en-US" dirty="0" err="1">
                <a:solidFill>
                  <a:srgbClr val="DB0775"/>
                </a:solidFill>
              </a:rPr>
              <a:t>compute_square.m</a:t>
            </a:r>
            <a:endParaRPr lang="en-US" dirty="0">
              <a:solidFill>
                <a:srgbClr val="DB0775"/>
              </a:solidFill>
            </a:endParaRPr>
          </a:p>
        </p:txBody>
      </p:sp>
      <p:grpSp>
        <p:nvGrpSpPr>
          <p:cNvPr id="19" name="Group 18">
            <a:extLst>
              <a:ext uri="{FF2B5EF4-FFF2-40B4-BE49-F238E27FC236}">
                <a16:creationId xmlns:a16="http://schemas.microsoft.com/office/drawing/2014/main" id="{46135E81-EF85-4EE3-B8FF-2D9DAEAA1A37}"/>
              </a:ext>
            </a:extLst>
          </p:cNvPr>
          <p:cNvGrpSpPr/>
          <p:nvPr/>
        </p:nvGrpSpPr>
        <p:grpSpPr>
          <a:xfrm>
            <a:off x="1926843" y="2146067"/>
            <a:ext cx="2361406" cy="1611326"/>
            <a:chOff x="611188" y="2331261"/>
            <a:chExt cx="2361406" cy="1611326"/>
          </a:xfrm>
        </p:grpSpPr>
        <p:sp>
          <p:nvSpPr>
            <p:cNvPr id="20" name="Donut 6">
              <a:extLst>
                <a:ext uri="{FF2B5EF4-FFF2-40B4-BE49-F238E27FC236}">
                  <a16:creationId xmlns:a16="http://schemas.microsoft.com/office/drawing/2014/main" id="{CDE32373-7EAE-43D9-9A97-150EBD981BF4}"/>
                </a:ext>
              </a:extLst>
            </p:cNvPr>
            <p:cNvSpPr/>
            <p:nvPr/>
          </p:nvSpPr>
          <p:spPr>
            <a:xfrm>
              <a:off x="1371600" y="3226532"/>
              <a:ext cx="1371600" cy="716055"/>
            </a:xfrm>
            <a:custGeom>
              <a:avLst/>
              <a:gdLst>
                <a:gd name="connsiteX0" fmla="*/ 0 w 1371600"/>
                <a:gd name="connsiteY0" fmla="*/ 358028 h 716055"/>
                <a:gd name="connsiteX1" fmla="*/ 685800 w 1371600"/>
                <a:gd name="connsiteY1" fmla="*/ 0 h 716055"/>
                <a:gd name="connsiteX2" fmla="*/ 1371600 w 1371600"/>
                <a:gd name="connsiteY2" fmla="*/ 358028 h 716055"/>
                <a:gd name="connsiteX3" fmla="*/ 685800 w 1371600"/>
                <a:gd name="connsiteY3" fmla="*/ 716056 h 716055"/>
                <a:gd name="connsiteX4" fmla="*/ 0 w 1371600"/>
                <a:gd name="connsiteY4" fmla="*/ 358028 h 716055"/>
                <a:gd name="connsiteX5" fmla="*/ 56776 w 1371600"/>
                <a:gd name="connsiteY5" fmla="*/ 358028 h 716055"/>
                <a:gd name="connsiteX6" fmla="*/ 685800 w 1371600"/>
                <a:gd name="connsiteY6" fmla="*/ 659279 h 716055"/>
                <a:gd name="connsiteX7" fmla="*/ 1314824 w 1371600"/>
                <a:gd name="connsiteY7" fmla="*/ 358028 h 716055"/>
                <a:gd name="connsiteX8" fmla="*/ 685800 w 1371600"/>
                <a:gd name="connsiteY8" fmla="*/ 56777 h 716055"/>
                <a:gd name="connsiteX9" fmla="*/ 56776 w 1371600"/>
                <a:gd name="connsiteY9" fmla="*/ 358028 h 71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716055" fill="none" extrusionOk="0">
                  <a:moveTo>
                    <a:pt x="0" y="358028"/>
                  </a:moveTo>
                  <a:cubicBezTo>
                    <a:pt x="-1346" y="204367"/>
                    <a:pt x="327900" y="-42080"/>
                    <a:pt x="685800" y="0"/>
                  </a:cubicBezTo>
                  <a:cubicBezTo>
                    <a:pt x="1060344" y="21819"/>
                    <a:pt x="1372428" y="150523"/>
                    <a:pt x="1371600" y="358028"/>
                  </a:cubicBezTo>
                  <a:cubicBezTo>
                    <a:pt x="1391743" y="563349"/>
                    <a:pt x="1055656" y="727607"/>
                    <a:pt x="685800" y="716056"/>
                  </a:cubicBezTo>
                  <a:cubicBezTo>
                    <a:pt x="314274" y="709182"/>
                    <a:pt x="2867" y="549258"/>
                    <a:pt x="0" y="358028"/>
                  </a:cubicBezTo>
                  <a:close/>
                  <a:moveTo>
                    <a:pt x="56776" y="358028"/>
                  </a:moveTo>
                  <a:cubicBezTo>
                    <a:pt x="82682" y="538345"/>
                    <a:pt x="358161" y="677069"/>
                    <a:pt x="685800" y="659279"/>
                  </a:cubicBezTo>
                  <a:cubicBezTo>
                    <a:pt x="1045169" y="641256"/>
                    <a:pt x="1299302" y="492471"/>
                    <a:pt x="1314824" y="358028"/>
                  </a:cubicBezTo>
                  <a:cubicBezTo>
                    <a:pt x="1284199" y="252673"/>
                    <a:pt x="999180" y="113479"/>
                    <a:pt x="685800" y="56777"/>
                  </a:cubicBezTo>
                  <a:cubicBezTo>
                    <a:pt x="361308" y="73136"/>
                    <a:pt x="89432" y="177188"/>
                    <a:pt x="56776" y="358028"/>
                  </a:cubicBezTo>
                  <a:close/>
                </a:path>
                <a:path w="1371600" h="716055" stroke="0" extrusionOk="0">
                  <a:moveTo>
                    <a:pt x="0" y="358028"/>
                  </a:moveTo>
                  <a:cubicBezTo>
                    <a:pt x="-27535" y="207163"/>
                    <a:pt x="326949" y="10755"/>
                    <a:pt x="685800" y="0"/>
                  </a:cubicBezTo>
                  <a:cubicBezTo>
                    <a:pt x="1029823" y="-12705"/>
                    <a:pt x="1368618" y="146268"/>
                    <a:pt x="1371600" y="358028"/>
                  </a:cubicBezTo>
                  <a:cubicBezTo>
                    <a:pt x="1312367" y="550188"/>
                    <a:pt x="1088940" y="668721"/>
                    <a:pt x="685800" y="716056"/>
                  </a:cubicBezTo>
                  <a:cubicBezTo>
                    <a:pt x="338862" y="692475"/>
                    <a:pt x="-23095" y="542723"/>
                    <a:pt x="0" y="358028"/>
                  </a:cubicBezTo>
                  <a:close/>
                  <a:moveTo>
                    <a:pt x="56776" y="358028"/>
                  </a:moveTo>
                  <a:cubicBezTo>
                    <a:pt x="54634" y="549979"/>
                    <a:pt x="284404" y="660073"/>
                    <a:pt x="685800" y="659279"/>
                  </a:cubicBezTo>
                  <a:cubicBezTo>
                    <a:pt x="1006928" y="650270"/>
                    <a:pt x="1309660" y="534350"/>
                    <a:pt x="1314824" y="358028"/>
                  </a:cubicBezTo>
                  <a:cubicBezTo>
                    <a:pt x="1324373" y="151452"/>
                    <a:pt x="1056582" y="85979"/>
                    <a:pt x="685800" y="56777"/>
                  </a:cubicBezTo>
                  <a:cubicBezTo>
                    <a:pt x="347983" y="48539"/>
                    <a:pt x="70543" y="181090"/>
                    <a:pt x="56776" y="358028"/>
                  </a:cubicBezTo>
                  <a:close/>
                </a:path>
              </a:pathLst>
            </a:custGeom>
            <a:solidFill>
              <a:srgbClr val="3366FF"/>
            </a:solidFill>
            <a:ln w="12700">
              <a:solidFill>
                <a:srgbClr val="3C3CEA"/>
              </a:solidFill>
              <a:extLst>
                <a:ext uri="{C807C97D-BFC1-408E-A445-0C87EB9F89A2}">
                  <ask:lineSketchStyleProps xmlns:ask="http://schemas.microsoft.com/office/drawing/2018/sketchyshapes" sd="2173784308">
                    <a:prstGeom prst="donut">
                      <a:avLst>
                        <a:gd name="adj" fmla="val 7929"/>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D46F5596-8696-4FFA-ACBD-6E0BBBB3D778}"/>
                </a:ext>
              </a:extLst>
            </p:cNvPr>
            <p:cNvSpPr txBox="1"/>
            <p:nvPr/>
          </p:nvSpPr>
          <p:spPr>
            <a:xfrm>
              <a:off x="611188" y="2331261"/>
              <a:ext cx="2361406" cy="584775"/>
            </a:xfrm>
            <a:prstGeom prst="rect">
              <a:avLst/>
            </a:prstGeom>
            <a:noFill/>
          </p:spPr>
          <p:txBody>
            <a:bodyPr wrap="square" rtlCol="0">
              <a:spAutoFit/>
            </a:bodyPr>
            <a:lstStyle/>
            <a:p>
              <a:r>
                <a:rPr lang="en-US" sz="1600" dirty="0">
                  <a:latin typeface="Ink Free" panose="03080402000500000000" pitchFamily="66" charset="0"/>
                </a:rPr>
                <a:t>The m-file begins with the keyword “</a:t>
              </a:r>
              <a:r>
                <a:rPr lang="en-US" sz="1600" b="1" dirty="0">
                  <a:solidFill>
                    <a:srgbClr val="3C3CEA"/>
                  </a:solidFill>
                  <a:latin typeface="Ink Free" panose="03080402000500000000" pitchFamily="66" charset="0"/>
                </a:rPr>
                <a:t>function</a:t>
              </a:r>
              <a:r>
                <a:rPr lang="en-US" sz="1600" dirty="0">
                  <a:latin typeface="Ink Free" panose="03080402000500000000" pitchFamily="66" charset="0"/>
                </a:rPr>
                <a:t>”.</a:t>
              </a:r>
            </a:p>
          </p:txBody>
        </p:sp>
      </p:grpSp>
      <p:grpSp>
        <p:nvGrpSpPr>
          <p:cNvPr id="23" name="Group 22">
            <a:extLst>
              <a:ext uri="{FF2B5EF4-FFF2-40B4-BE49-F238E27FC236}">
                <a16:creationId xmlns:a16="http://schemas.microsoft.com/office/drawing/2014/main" id="{668E48BE-174B-49B5-804B-55898AFE079B}"/>
              </a:ext>
            </a:extLst>
          </p:cNvPr>
          <p:cNvGrpSpPr/>
          <p:nvPr/>
        </p:nvGrpSpPr>
        <p:grpSpPr>
          <a:xfrm>
            <a:off x="4656881" y="2147375"/>
            <a:ext cx="2411477" cy="1136054"/>
            <a:chOff x="3341226" y="2332570"/>
            <a:chExt cx="2411477" cy="1136054"/>
          </a:xfrm>
        </p:grpSpPr>
        <p:sp>
          <p:nvSpPr>
            <p:cNvPr id="25" name="TextBox 24">
              <a:extLst>
                <a:ext uri="{FF2B5EF4-FFF2-40B4-BE49-F238E27FC236}">
                  <a16:creationId xmlns:a16="http://schemas.microsoft.com/office/drawing/2014/main" id="{346312D2-8FB1-4AB7-8007-2B5578878E12}"/>
                </a:ext>
              </a:extLst>
            </p:cNvPr>
            <p:cNvSpPr txBox="1"/>
            <p:nvPr/>
          </p:nvSpPr>
          <p:spPr>
            <a:xfrm>
              <a:off x="3341226" y="2332570"/>
              <a:ext cx="2411477" cy="830997"/>
            </a:xfrm>
            <a:prstGeom prst="rect">
              <a:avLst/>
            </a:prstGeom>
            <a:noFill/>
          </p:spPr>
          <p:txBody>
            <a:bodyPr wrap="square" rtlCol="0">
              <a:spAutoFit/>
            </a:bodyPr>
            <a:lstStyle/>
            <a:p>
              <a:r>
                <a:rPr lang="en-US" sz="1600" dirty="0">
                  <a:latin typeface="Ink Free" panose="03080402000500000000" pitchFamily="66" charset="0"/>
                </a:rPr>
                <a:t>The </a:t>
              </a:r>
              <a:r>
                <a:rPr lang="en-US" sz="1600" b="1" dirty="0">
                  <a:latin typeface="Ink Free" panose="03080402000500000000" pitchFamily="66" charset="0"/>
                </a:rPr>
                <a:t>output </a:t>
              </a:r>
              <a:r>
                <a:rPr lang="en-US" sz="1600" b="1" dirty="0" err="1">
                  <a:latin typeface="Ink Free" panose="03080402000500000000" pitchFamily="66" charset="0"/>
                </a:rPr>
                <a:t>argument(s</a:t>
              </a:r>
              <a:r>
                <a:rPr lang="en-US" sz="1600" b="1" dirty="0">
                  <a:latin typeface="Ink Free" panose="03080402000500000000" pitchFamily="66" charset="0"/>
                </a:rPr>
                <a:t>) </a:t>
              </a:r>
              <a:r>
                <a:rPr lang="en-US" sz="1600" dirty="0">
                  <a:latin typeface="Ink Free" panose="03080402000500000000" pitchFamily="66" charset="0"/>
                </a:rPr>
                <a:t>are in brackets [ ].</a:t>
              </a:r>
            </a:p>
            <a:p>
              <a:r>
                <a:rPr lang="en-US" sz="1600" dirty="0">
                  <a:latin typeface="Ink Free" panose="03080402000500000000" pitchFamily="66" charset="0"/>
                </a:rPr>
                <a:t> </a:t>
              </a:r>
            </a:p>
          </p:txBody>
        </p:sp>
        <p:cxnSp>
          <p:nvCxnSpPr>
            <p:cNvPr id="26" name="Straight Arrow Connector 25">
              <a:extLst>
                <a:ext uri="{FF2B5EF4-FFF2-40B4-BE49-F238E27FC236}">
                  <a16:creationId xmlns:a16="http://schemas.microsoft.com/office/drawing/2014/main" id="{67ACFFA5-943D-482F-A7D3-31AAFAB4C951}"/>
                </a:ext>
              </a:extLst>
            </p:cNvPr>
            <p:cNvCxnSpPr>
              <a:cxnSpLocks/>
            </p:cNvCxnSpPr>
            <p:nvPr/>
          </p:nvCxnSpPr>
          <p:spPr>
            <a:xfrm flipH="1">
              <a:off x="3962400" y="2965003"/>
              <a:ext cx="269305" cy="503621"/>
            </a:xfrm>
            <a:prstGeom prst="straightConnector1">
              <a:avLst/>
            </a:prstGeom>
            <a:ln w="38100">
              <a:solidFill>
                <a:srgbClr val="DB0775"/>
              </a:solidFill>
              <a:tailEnd type="arrow"/>
            </a:ln>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00481A4F-7125-48C0-9C5D-0CC84164317D}"/>
              </a:ext>
            </a:extLst>
          </p:cNvPr>
          <p:cNvGrpSpPr/>
          <p:nvPr/>
        </p:nvGrpSpPr>
        <p:grpSpPr>
          <a:xfrm>
            <a:off x="8230857" y="2146067"/>
            <a:ext cx="2230979" cy="1137360"/>
            <a:chOff x="6915202" y="2331262"/>
            <a:chExt cx="2230979" cy="1137360"/>
          </a:xfrm>
        </p:grpSpPr>
        <p:sp>
          <p:nvSpPr>
            <p:cNvPr id="28" name="TextBox 27">
              <a:extLst>
                <a:ext uri="{FF2B5EF4-FFF2-40B4-BE49-F238E27FC236}">
                  <a16:creationId xmlns:a16="http://schemas.microsoft.com/office/drawing/2014/main" id="{CC41C8DC-19BE-48F3-9169-DC245388D4EE}"/>
                </a:ext>
              </a:extLst>
            </p:cNvPr>
            <p:cNvSpPr txBox="1"/>
            <p:nvPr/>
          </p:nvSpPr>
          <p:spPr>
            <a:xfrm>
              <a:off x="6915202" y="2331262"/>
              <a:ext cx="2230979" cy="830997"/>
            </a:xfrm>
            <a:prstGeom prst="rect">
              <a:avLst/>
            </a:prstGeom>
            <a:noFill/>
          </p:spPr>
          <p:txBody>
            <a:bodyPr wrap="square" rtlCol="0">
              <a:spAutoFit/>
            </a:bodyPr>
            <a:lstStyle/>
            <a:p>
              <a:r>
                <a:rPr lang="en-US" sz="1600" dirty="0">
                  <a:latin typeface="Ink Free" panose="03080402000500000000" pitchFamily="66" charset="0"/>
                </a:rPr>
                <a:t>The </a:t>
              </a:r>
              <a:r>
                <a:rPr lang="en-US" sz="1600" b="1" dirty="0">
                  <a:latin typeface="Ink Free" panose="03080402000500000000" pitchFamily="66" charset="0"/>
                </a:rPr>
                <a:t>input </a:t>
              </a:r>
              <a:r>
                <a:rPr lang="en-US" sz="1600" b="1" dirty="0" err="1">
                  <a:latin typeface="Ink Free" panose="03080402000500000000" pitchFamily="66" charset="0"/>
                </a:rPr>
                <a:t>argument(s</a:t>
              </a:r>
              <a:r>
                <a:rPr lang="en-US" sz="1600" b="1" dirty="0">
                  <a:latin typeface="Ink Free" panose="03080402000500000000" pitchFamily="66" charset="0"/>
                </a:rPr>
                <a:t>) </a:t>
              </a:r>
              <a:r>
                <a:rPr lang="en-US" sz="1600" dirty="0">
                  <a:latin typeface="Ink Free" panose="03080402000500000000" pitchFamily="66" charset="0"/>
                </a:rPr>
                <a:t>are in parentheses ( ).</a:t>
              </a:r>
            </a:p>
            <a:p>
              <a:r>
                <a:rPr lang="en-US" sz="1600" dirty="0">
                  <a:latin typeface="Ink Free" panose="03080402000500000000" pitchFamily="66" charset="0"/>
                </a:rPr>
                <a:t> </a:t>
              </a:r>
            </a:p>
          </p:txBody>
        </p:sp>
        <p:cxnSp>
          <p:nvCxnSpPr>
            <p:cNvPr id="29" name="Straight Arrow Connector 28">
              <a:extLst>
                <a:ext uri="{FF2B5EF4-FFF2-40B4-BE49-F238E27FC236}">
                  <a16:creationId xmlns:a16="http://schemas.microsoft.com/office/drawing/2014/main" id="{5AA9DCAB-CC60-4615-8005-06D34629FB0D}"/>
                </a:ext>
              </a:extLst>
            </p:cNvPr>
            <p:cNvCxnSpPr>
              <a:cxnSpLocks/>
            </p:cNvCxnSpPr>
            <p:nvPr/>
          </p:nvCxnSpPr>
          <p:spPr>
            <a:xfrm flipH="1">
              <a:off x="7503226" y="2901911"/>
              <a:ext cx="341020" cy="566711"/>
            </a:xfrm>
            <a:prstGeom prst="straightConnector1">
              <a:avLst/>
            </a:prstGeom>
            <a:ln w="38100">
              <a:solidFill>
                <a:srgbClr val="DB0775"/>
              </a:solidFill>
              <a:tailEnd type="arrow"/>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F7847C06-8F64-44B9-855C-D0B8D196B3F4}"/>
              </a:ext>
            </a:extLst>
          </p:cNvPr>
          <p:cNvGrpSpPr/>
          <p:nvPr/>
        </p:nvGrpSpPr>
        <p:grpSpPr>
          <a:xfrm>
            <a:off x="6116257" y="3548606"/>
            <a:ext cx="3998088" cy="1854201"/>
            <a:chOff x="4800601" y="3733800"/>
            <a:chExt cx="3998088" cy="1854201"/>
          </a:xfrm>
        </p:grpSpPr>
        <p:grpSp>
          <p:nvGrpSpPr>
            <p:cNvPr id="31" name="Group 30">
              <a:extLst>
                <a:ext uri="{FF2B5EF4-FFF2-40B4-BE49-F238E27FC236}">
                  <a16:creationId xmlns:a16="http://schemas.microsoft.com/office/drawing/2014/main" id="{B03AB7A1-75C6-4192-A956-5F4C0FB28A26}"/>
                </a:ext>
              </a:extLst>
            </p:cNvPr>
            <p:cNvGrpSpPr/>
            <p:nvPr/>
          </p:nvGrpSpPr>
          <p:grpSpPr>
            <a:xfrm>
              <a:off x="4800601" y="4895672"/>
              <a:ext cx="3998088" cy="692329"/>
              <a:chOff x="4800601" y="4895672"/>
              <a:chExt cx="3998088" cy="692329"/>
            </a:xfrm>
          </p:grpSpPr>
          <p:sp>
            <p:nvSpPr>
              <p:cNvPr id="33" name="TextBox 32">
                <a:extLst>
                  <a:ext uri="{FF2B5EF4-FFF2-40B4-BE49-F238E27FC236}">
                    <a16:creationId xmlns:a16="http://schemas.microsoft.com/office/drawing/2014/main" id="{D704304F-8E8D-47AD-93F3-91BCBF95E1CA}"/>
                  </a:ext>
                </a:extLst>
              </p:cNvPr>
              <p:cNvSpPr txBox="1"/>
              <p:nvPr/>
            </p:nvSpPr>
            <p:spPr>
              <a:xfrm>
                <a:off x="5867400" y="4895672"/>
                <a:ext cx="2931289" cy="584775"/>
              </a:xfrm>
              <a:prstGeom prst="rect">
                <a:avLst/>
              </a:prstGeom>
              <a:noFill/>
            </p:spPr>
            <p:txBody>
              <a:bodyPr wrap="square" rtlCol="0">
                <a:spAutoFit/>
              </a:bodyPr>
              <a:lstStyle/>
              <a:p>
                <a:r>
                  <a:rPr lang="en-US" sz="1600" dirty="0">
                    <a:latin typeface="Ink Free" panose="03080402000500000000" pitchFamily="66" charset="0"/>
                  </a:rPr>
                  <a:t>The </a:t>
                </a:r>
                <a:r>
                  <a:rPr lang="en-US" sz="1600" b="1" dirty="0">
                    <a:latin typeface="Ink Free" panose="03080402000500000000" pitchFamily="66" charset="0"/>
                  </a:rPr>
                  <a:t>name</a:t>
                </a:r>
                <a:r>
                  <a:rPr lang="en-US" sz="1600" dirty="0">
                    <a:latin typeface="Ink Free" panose="03080402000500000000" pitchFamily="66" charset="0"/>
                  </a:rPr>
                  <a:t> of the function and of the file should be the </a:t>
                </a:r>
                <a:r>
                  <a:rPr lang="en-US" sz="1600" b="1" dirty="0">
                    <a:latin typeface="Ink Free" panose="03080402000500000000" pitchFamily="66" charset="0"/>
                  </a:rPr>
                  <a:t>same</a:t>
                </a:r>
                <a:r>
                  <a:rPr lang="en-US" sz="1600" dirty="0">
                    <a:latin typeface="Ink Free" panose="03080402000500000000" pitchFamily="66" charset="0"/>
                  </a:rPr>
                  <a:t>!</a:t>
                </a:r>
              </a:p>
            </p:txBody>
          </p:sp>
          <p:cxnSp>
            <p:nvCxnSpPr>
              <p:cNvPr id="34" name="Straight Arrow Connector 33">
                <a:extLst>
                  <a:ext uri="{FF2B5EF4-FFF2-40B4-BE49-F238E27FC236}">
                    <a16:creationId xmlns:a16="http://schemas.microsoft.com/office/drawing/2014/main" id="{AAE561BA-E14E-47EE-B58F-A21BD48B781C}"/>
                  </a:ext>
                </a:extLst>
              </p:cNvPr>
              <p:cNvCxnSpPr/>
              <p:nvPr/>
            </p:nvCxnSpPr>
            <p:spPr>
              <a:xfrm rot="10800000" flipV="1">
                <a:off x="4800601" y="4978398"/>
                <a:ext cx="1066807" cy="609603"/>
              </a:xfrm>
              <a:prstGeom prst="straightConnector1">
                <a:avLst/>
              </a:prstGeom>
              <a:ln w="38100">
                <a:solidFill>
                  <a:srgbClr val="DB0775"/>
                </a:solidFill>
                <a:tailEnd type="arrow"/>
              </a:ln>
            </p:spPr>
            <p:style>
              <a:lnRef idx="2">
                <a:schemeClr val="accent1"/>
              </a:lnRef>
              <a:fillRef idx="0">
                <a:schemeClr val="accent1"/>
              </a:fillRef>
              <a:effectRef idx="1">
                <a:schemeClr val="accent1"/>
              </a:effectRef>
              <a:fontRef idx="minor">
                <a:schemeClr val="tx1"/>
              </a:fontRef>
            </p:style>
          </p:cxnSp>
        </p:grpSp>
        <p:cxnSp>
          <p:nvCxnSpPr>
            <p:cNvPr id="32" name="Straight Arrow Connector 31">
              <a:extLst>
                <a:ext uri="{FF2B5EF4-FFF2-40B4-BE49-F238E27FC236}">
                  <a16:creationId xmlns:a16="http://schemas.microsoft.com/office/drawing/2014/main" id="{E50E58F9-5981-4D14-AD6A-014A0A97FFB9}"/>
                </a:ext>
              </a:extLst>
            </p:cNvPr>
            <p:cNvCxnSpPr/>
            <p:nvPr/>
          </p:nvCxnSpPr>
          <p:spPr>
            <a:xfrm rot="5400000" flipH="1" flipV="1">
              <a:off x="5315714" y="4285487"/>
              <a:ext cx="1255776" cy="152402"/>
            </a:xfrm>
            <a:prstGeom prst="straightConnector1">
              <a:avLst/>
            </a:prstGeom>
            <a:ln w="38100">
              <a:solidFill>
                <a:srgbClr val="DB0775"/>
              </a:solidFill>
              <a:tailEnd type="arrow"/>
            </a:ln>
          </p:spPr>
          <p:style>
            <a:lnRef idx="2">
              <a:schemeClr val="accent1"/>
            </a:lnRef>
            <a:fillRef idx="0">
              <a:schemeClr val="accent1"/>
            </a:fillRef>
            <a:effectRef idx="1">
              <a:schemeClr val="accent1"/>
            </a:effectRef>
            <a:fontRef idx="minor">
              <a:schemeClr val="tx1"/>
            </a:fontRef>
          </p:style>
        </p:cxnSp>
      </p:grpSp>
      <p:grpSp>
        <p:nvGrpSpPr>
          <p:cNvPr id="35" name="Group 34">
            <a:extLst>
              <a:ext uri="{FF2B5EF4-FFF2-40B4-BE49-F238E27FC236}">
                <a16:creationId xmlns:a16="http://schemas.microsoft.com/office/drawing/2014/main" id="{4946B35B-0FEA-4695-BF9E-B24335593554}"/>
              </a:ext>
            </a:extLst>
          </p:cNvPr>
          <p:cNvGrpSpPr/>
          <p:nvPr/>
        </p:nvGrpSpPr>
        <p:grpSpPr>
          <a:xfrm>
            <a:off x="2077655" y="4130011"/>
            <a:ext cx="2133600" cy="1124283"/>
            <a:chOff x="762000" y="4315206"/>
            <a:chExt cx="2133600" cy="1124283"/>
          </a:xfrm>
        </p:grpSpPr>
        <p:sp>
          <p:nvSpPr>
            <p:cNvPr id="36" name="Donut 27">
              <a:extLst>
                <a:ext uri="{FF2B5EF4-FFF2-40B4-BE49-F238E27FC236}">
                  <a16:creationId xmlns:a16="http://schemas.microsoft.com/office/drawing/2014/main" id="{C940DFC0-B15B-4EDB-BC6F-204725BC8E78}"/>
                </a:ext>
              </a:extLst>
            </p:cNvPr>
            <p:cNvSpPr/>
            <p:nvPr/>
          </p:nvSpPr>
          <p:spPr>
            <a:xfrm>
              <a:off x="1422400" y="4315206"/>
              <a:ext cx="807785" cy="539508"/>
            </a:xfrm>
            <a:custGeom>
              <a:avLst/>
              <a:gdLst>
                <a:gd name="connsiteX0" fmla="*/ 0 w 807785"/>
                <a:gd name="connsiteY0" fmla="*/ 269754 h 539508"/>
                <a:gd name="connsiteX1" fmla="*/ 403893 w 807785"/>
                <a:gd name="connsiteY1" fmla="*/ 0 h 539508"/>
                <a:gd name="connsiteX2" fmla="*/ 807786 w 807785"/>
                <a:gd name="connsiteY2" fmla="*/ 269754 h 539508"/>
                <a:gd name="connsiteX3" fmla="*/ 403893 w 807785"/>
                <a:gd name="connsiteY3" fmla="*/ 539508 h 539508"/>
                <a:gd name="connsiteX4" fmla="*/ 0 w 807785"/>
                <a:gd name="connsiteY4" fmla="*/ 269754 h 539508"/>
                <a:gd name="connsiteX5" fmla="*/ 42778 w 807785"/>
                <a:gd name="connsiteY5" fmla="*/ 269754 h 539508"/>
                <a:gd name="connsiteX6" fmla="*/ 403893 w 807785"/>
                <a:gd name="connsiteY6" fmla="*/ 496730 h 539508"/>
                <a:gd name="connsiteX7" fmla="*/ 765008 w 807785"/>
                <a:gd name="connsiteY7" fmla="*/ 269754 h 539508"/>
                <a:gd name="connsiteX8" fmla="*/ 403893 w 807785"/>
                <a:gd name="connsiteY8" fmla="*/ 42778 h 539508"/>
                <a:gd name="connsiteX9" fmla="*/ 42778 w 807785"/>
                <a:gd name="connsiteY9" fmla="*/ 269754 h 53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785" h="539508" fill="none" extrusionOk="0">
                  <a:moveTo>
                    <a:pt x="0" y="269754"/>
                  </a:moveTo>
                  <a:cubicBezTo>
                    <a:pt x="-20653" y="107602"/>
                    <a:pt x="215527" y="28147"/>
                    <a:pt x="403893" y="0"/>
                  </a:cubicBezTo>
                  <a:cubicBezTo>
                    <a:pt x="620369" y="-34629"/>
                    <a:pt x="817094" y="126428"/>
                    <a:pt x="807786" y="269754"/>
                  </a:cubicBezTo>
                  <a:cubicBezTo>
                    <a:pt x="843338" y="430304"/>
                    <a:pt x="583912" y="561440"/>
                    <a:pt x="403893" y="539508"/>
                  </a:cubicBezTo>
                  <a:cubicBezTo>
                    <a:pt x="186504" y="531418"/>
                    <a:pt x="-14469" y="411771"/>
                    <a:pt x="0" y="269754"/>
                  </a:cubicBezTo>
                  <a:close/>
                  <a:moveTo>
                    <a:pt x="42778" y="269754"/>
                  </a:moveTo>
                  <a:cubicBezTo>
                    <a:pt x="32268" y="385622"/>
                    <a:pt x="207763" y="454016"/>
                    <a:pt x="403893" y="496730"/>
                  </a:cubicBezTo>
                  <a:cubicBezTo>
                    <a:pt x="579709" y="501147"/>
                    <a:pt x="735040" y="402363"/>
                    <a:pt x="765008" y="269754"/>
                  </a:cubicBezTo>
                  <a:cubicBezTo>
                    <a:pt x="785545" y="140619"/>
                    <a:pt x="603781" y="67316"/>
                    <a:pt x="403893" y="42778"/>
                  </a:cubicBezTo>
                  <a:cubicBezTo>
                    <a:pt x="204003" y="14138"/>
                    <a:pt x="22741" y="164343"/>
                    <a:pt x="42778" y="269754"/>
                  </a:cubicBezTo>
                  <a:close/>
                </a:path>
                <a:path w="807785" h="539508" stroke="0" extrusionOk="0">
                  <a:moveTo>
                    <a:pt x="0" y="269754"/>
                  </a:moveTo>
                  <a:cubicBezTo>
                    <a:pt x="-3191" y="135119"/>
                    <a:pt x="198331" y="-3792"/>
                    <a:pt x="403893" y="0"/>
                  </a:cubicBezTo>
                  <a:cubicBezTo>
                    <a:pt x="612142" y="7724"/>
                    <a:pt x="815907" y="119849"/>
                    <a:pt x="807786" y="269754"/>
                  </a:cubicBezTo>
                  <a:cubicBezTo>
                    <a:pt x="800291" y="409464"/>
                    <a:pt x="642353" y="510508"/>
                    <a:pt x="403893" y="539508"/>
                  </a:cubicBezTo>
                  <a:cubicBezTo>
                    <a:pt x="169190" y="568859"/>
                    <a:pt x="-36450" y="422183"/>
                    <a:pt x="0" y="269754"/>
                  </a:cubicBezTo>
                  <a:close/>
                  <a:moveTo>
                    <a:pt x="42778" y="269754"/>
                  </a:moveTo>
                  <a:cubicBezTo>
                    <a:pt x="29854" y="391743"/>
                    <a:pt x="182584" y="493987"/>
                    <a:pt x="403893" y="496730"/>
                  </a:cubicBezTo>
                  <a:cubicBezTo>
                    <a:pt x="625046" y="489903"/>
                    <a:pt x="772842" y="392762"/>
                    <a:pt x="765008" y="269754"/>
                  </a:cubicBezTo>
                  <a:cubicBezTo>
                    <a:pt x="761711" y="149515"/>
                    <a:pt x="619290" y="77044"/>
                    <a:pt x="403893" y="42778"/>
                  </a:cubicBezTo>
                  <a:cubicBezTo>
                    <a:pt x="231320" y="53248"/>
                    <a:pt x="13759" y="149096"/>
                    <a:pt x="42778" y="269754"/>
                  </a:cubicBezTo>
                  <a:close/>
                </a:path>
              </a:pathLst>
            </a:custGeom>
            <a:solidFill>
              <a:srgbClr val="3366FF"/>
            </a:solidFill>
            <a:ln>
              <a:solidFill>
                <a:srgbClr val="3C3CEA"/>
              </a:solidFill>
              <a:extLst>
                <a:ext uri="{C807C97D-BFC1-408E-A445-0C87EB9F89A2}">
                  <ask:lineSketchStyleProps xmlns:ask="http://schemas.microsoft.com/office/drawing/2018/sketchyshapes" sd="1676714262">
                    <a:prstGeom prst="donut">
                      <a:avLst>
                        <a:gd name="adj" fmla="val 7929"/>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7" name="TextBox 36">
              <a:extLst>
                <a:ext uri="{FF2B5EF4-FFF2-40B4-BE49-F238E27FC236}">
                  <a16:creationId xmlns:a16="http://schemas.microsoft.com/office/drawing/2014/main" id="{7864770A-5AC8-416E-BB91-BF47DAF665A5}"/>
                </a:ext>
              </a:extLst>
            </p:cNvPr>
            <p:cNvSpPr txBox="1"/>
            <p:nvPr/>
          </p:nvSpPr>
          <p:spPr>
            <a:xfrm>
              <a:off x="762000" y="4854714"/>
              <a:ext cx="2133600" cy="584775"/>
            </a:xfrm>
            <a:prstGeom prst="rect">
              <a:avLst/>
            </a:prstGeom>
            <a:noFill/>
          </p:spPr>
          <p:txBody>
            <a:bodyPr wrap="square" rtlCol="0">
              <a:spAutoFit/>
            </a:bodyPr>
            <a:lstStyle/>
            <a:p>
              <a:r>
                <a:rPr lang="en-US" sz="1600" dirty="0">
                  <a:latin typeface="Ink Free" panose="03080402000500000000" pitchFamily="66" charset="0"/>
                </a:rPr>
                <a:t>The file ends with the keyword “</a:t>
              </a:r>
              <a:r>
                <a:rPr lang="en-US" sz="1600" b="1" dirty="0">
                  <a:solidFill>
                    <a:srgbClr val="3C3CEA"/>
                  </a:solidFill>
                  <a:latin typeface="Ink Free" panose="03080402000500000000" pitchFamily="66" charset="0"/>
                </a:rPr>
                <a:t>end</a:t>
              </a:r>
              <a:r>
                <a:rPr lang="en-US" sz="1600" dirty="0">
                  <a:latin typeface="Ink Free" panose="03080402000500000000" pitchFamily="66" charset="0"/>
                </a:rPr>
                <a:t>”.</a:t>
              </a:r>
            </a:p>
          </p:txBody>
        </p:sp>
      </p:grpSp>
    </p:spTree>
    <p:extLst>
      <p:ext uri="{BB962C8B-B14F-4D97-AF65-F5344CB8AC3E}">
        <p14:creationId xmlns:p14="http://schemas.microsoft.com/office/powerpoint/2010/main" val="65803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M-file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53</a:t>
            </a:fld>
            <a:endParaRPr lang="en-US" dirty="0"/>
          </a:p>
        </p:txBody>
      </p:sp>
      <p:sp>
        <p:nvSpPr>
          <p:cNvPr id="18" name="Text Placeholder 17">
            <a:extLst>
              <a:ext uri="{FF2B5EF4-FFF2-40B4-BE49-F238E27FC236}">
                <a16:creationId xmlns:a16="http://schemas.microsoft.com/office/drawing/2014/main" id="{6F230303-62D3-4282-B578-CA0A48D299DF}"/>
              </a:ext>
            </a:extLst>
          </p:cNvPr>
          <p:cNvSpPr>
            <a:spLocks noGrp="1"/>
          </p:cNvSpPr>
          <p:nvPr>
            <p:ph type="body" sz="quarter" idx="13"/>
          </p:nvPr>
        </p:nvSpPr>
        <p:spPr/>
        <p:txBody>
          <a:bodyPr/>
          <a:lstStyle/>
          <a:p>
            <a:r>
              <a:rPr lang="it-IT" dirty="0" err="1"/>
              <a:t>function</a:t>
            </a:r>
            <a:r>
              <a:rPr lang="it-IT" dirty="0"/>
              <a:t> m-file</a:t>
            </a:r>
            <a:endParaRPr lang="en-US" dirty="0"/>
          </a:p>
        </p:txBody>
      </p:sp>
      <p:sp>
        <p:nvSpPr>
          <p:cNvPr id="13" name="Content Placeholder 2">
            <a:extLst>
              <a:ext uri="{FF2B5EF4-FFF2-40B4-BE49-F238E27FC236}">
                <a16:creationId xmlns:a16="http://schemas.microsoft.com/office/drawing/2014/main" id="{7F01746D-74B4-4013-A7D5-6121AD8F0519}"/>
              </a:ext>
            </a:extLst>
          </p:cNvPr>
          <p:cNvSpPr>
            <a:spLocks noGrp="1"/>
          </p:cNvSpPr>
          <p:nvPr>
            <p:ph idx="1"/>
          </p:nvPr>
        </p:nvSpPr>
        <p:spPr>
          <a:xfrm>
            <a:off x="1665514" y="1697772"/>
            <a:ext cx="9317796" cy="3652674"/>
          </a:xfrm>
        </p:spPr>
        <p:txBody>
          <a:bodyPr/>
          <a:lstStyle/>
          <a:p>
            <a:pPr marL="285750" indent="-285750">
              <a:buFont typeface="Wingdings" panose="05000000000000000000" pitchFamily="2" charset="2"/>
              <a:buChar char="ü"/>
            </a:pPr>
            <a:r>
              <a:rPr lang="en-US" dirty="0"/>
              <a:t>Once we save the function m-file, it may be called from a script or another function:</a:t>
            </a:r>
          </a:p>
          <a:p>
            <a:pPr>
              <a:spcBef>
                <a:spcPts val="600"/>
              </a:spcBef>
            </a:pPr>
            <a:endParaRPr lang="it-IT" dirty="0">
              <a:latin typeface="Courier New" panose="02070309020205020404" pitchFamily="49" charset="0"/>
              <a:cs typeface="Courier New" panose="02070309020205020404" pitchFamily="49" charset="0"/>
            </a:endParaRPr>
          </a:p>
          <a:p>
            <a:pPr marL="538163">
              <a:spcBef>
                <a:spcPts val="600"/>
              </a:spcBef>
            </a:pPr>
            <a:r>
              <a:rPr lang="it-IT" dirty="0">
                <a:latin typeface="Courier New" panose="02070309020205020404" pitchFamily="49" charset="0"/>
                <a:cs typeface="Courier New" panose="02070309020205020404" pitchFamily="49" charset="0"/>
              </a:rPr>
              <a:t>&gt;&gt; a = [1,2,3];</a:t>
            </a:r>
          </a:p>
          <a:p>
            <a:pPr marL="538163">
              <a:spcBef>
                <a:spcPts val="600"/>
              </a:spcBef>
            </a:pPr>
            <a:r>
              <a:rPr lang="it-IT" dirty="0">
                <a:latin typeface="Courier New" panose="02070309020205020404" pitchFamily="49" charset="0"/>
                <a:cs typeface="Courier New" panose="02070309020205020404" pitchFamily="49" charset="0"/>
              </a:rPr>
              <a:t>&gt;&gt; b = </a:t>
            </a:r>
            <a:r>
              <a:rPr lang="it-IT" i="1" dirty="0" err="1">
                <a:solidFill>
                  <a:srgbClr val="3C3CEA"/>
                </a:solidFill>
                <a:latin typeface="Courier New" panose="02070309020205020404" pitchFamily="49" charset="0"/>
                <a:cs typeface="Courier New" panose="02070309020205020404" pitchFamily="49" charset="0"/>
              </a:rPr>
              <a:t>compute_square</a:t>
            </a:r>
            <a:r>
              <a:rPr lang="it-IT" i="1" dirty="0">
                <a:solidFill>
                  <a:srgbClr val="3C3CEA"/>
                </a:solidFill>
                <a:latin typeface="Courier New" panose="02070309020205020404" pitchFamily="49" charset="0"/>
                <a:cs typeface="Courier New" panose="02070309020205020404" pitchFamily="49" charset="0"/>
              </a:rPr>
              <a:t>(</a:t>
            </a:r>
            <a:r>
              <a:rPr lang="it-IT" dirty="0">
                <a:latin typeface="Courier New" panose="02070309020205020404" pitchFamily="49" charset="0"/>
                <a:cs typeface="Courier New" panose="02070309020205020404" pitchFamily="49" charset="0"/>
              </a:rPr>
              <a:t>a)</a:t>
            </a:r>
            <a:endParaRPr lang="it-IT" i="1" dirty="0">
              <a:solidFill>
                <a:srgbClr val="00B050"/>
              </a:solidFill>
              <a:latin typeface="Courier New" panose="02070309020205020404" pitchFamily="49" charset="0"/>
              <a:cs typeface="Courier New" panose="02070309020205020404" pitchFamily="49" charset="0"/>
            </a:endParaRPr>
          </a:p>
          <a:p>
            <a:pPr marL="538163">
              <a:spcBef>
                <a:spcPts val="600"/>
              </a:spcBef>
            </a:pPr>
            <a:r>
              <a:rPr lang="it-IT" dirty="0">
                <a:latin typeface="Courier New" panose="02070309020205020404" pitchFamily="49" charset="0"/>
                <a:cs typeface="Courier New" panose="02070309020205020404" pitchFamily="49" charset="0"/>
              </a:rPr>
              <a:t>&gt;&gt; disp(b)</a:t>
            </a:r>
            <a:endParaRPr lang="it-IT" i="1" dirty="0">
              <a:solidFill>
                <a:srgbClr val="00B050"/>
              </a:solidFill>
              <a:latin typeface="Courier New" panose="02070309020205020404" pitchFamily="49" charset="0"/>
              <a:cs typeface="Courier New" panose="02070309020205020404" pitchFamily="49" charset="0"/>
            </a:endParaRPr>
          </a:p>
          <a:p>
            <a:pPr marL="538163">
              <a:spcBef>
                <a:spcPts val="600"/>
              </a:spcBef>
            </a:pPr>
            <a:r>
              <a:rPr lang="it-IT" dirty="0">
                <a:latin typeface="Courier New" panose="02070309020205020404" pitchFamily="49" charset="0"/>
                <a:cs typeface="Courier New" panose="02070309020205020404" pitchFamily="49" charset="0"/>
              </a:rPr>
              <a:t>       1     4     9</a:t>
            </a:r>
            <a:endParaRPr lang="en-US" dirty="0"/>
          </a:p>
          <a:p>
            <a:pPr marL="285750" indent="-285750">
              <a:buFont typeface="Wingdings" panose="05000000000000000000" pitchFamily="2" charset="2"/>
              <a:buChar char="ü"/>
            </a:pPr>
            <a:r>
              <a:rPr lang="en-US" b="1" dirty="0"/>
              <a:t>All parameters </a:t>
            </a:r>
            <a:r>
              <a:rPr lang="en-US" dirty="0"/>
              <a:t>defined and used within a function </a:t>
            </a:r>
            <a:r>
              <a:rPr lang="en-US" b="1" dirty="0"/>
              <a:t>reside in function’s own workspace </a:t>
            </a:r>
            <a:r>
              <a:rPr lang="en-US" dirty="0"/>
              <a:t>and are </a:t>
            </a:r>
            <a:r>
              <a:rPr lang="en-US" b="1" dirty="0"/>
              <a:t>deleted upon exiting the function</a:t>
            </a:r>
            <a:r>
              <a:rPr lang="en-US" dirty="0"/>
              <a:t>. </a:t>
            </a:r>
          </a:p>
          <a:p>
            <a:pPr marL="285750" indent="-285750">
              <a:buFont typeface="Wingdings" panose="05000000000000000000" pitchFamily="2" charset="2"/>
              <a:buChar char="ü"/>
            </a:pPr>
            <a:endParaRPr lang="en-US" dirty="0"/>
          </a:p>
        </p:txBody>
      </p:sp>
      <p:sp>
        <p:nvSpPr>
          <p:cNvPr id="8" name="TextBox 7">
            <a:extLst>
              <a:ext uri="{FF2B5EF4-FFF2-40B4-BE49-F238E27FC236}">
                <a16:creationId xmlns:a16="http://schemas.microsoft.com/office/drawing/2014/main" id="{9EB219A2-423E-4F45-A19C-1FEB3A29247A}"/>
              </a:ext>
            </a:extLst>
          </p:cNvPr>
          <p:cNvSpPr txBox="1"/>
          <p:nvPr/>
        </p:nvSpPr>
        <p:spPr>
          <a:xfrm rot="20357916">
            <a:off x="5949840" y="4787372"/>
            <a:ext cx="3561765" cy="1651664"/>
          </a:xfrm>
          <a:prstGeom prst="rect">
            <a:avLst/>
          </a:prstGeom>
          <a:noFill/>
        </p:spPr>
        <p:txBody>
          <a:bodyPr wrap="square" lIns="0" tIns="0" rIns="0" bIns="0" rtlCol="0">
            <a:noAutofit/>
          </a:bodyPr>
          <a:lstStyle/>
          <a:p>
            <a:pPr algn="ctr">
              <a:spcBef>
                <a:spcPts val="900"/>
              </a:spcBef>
            </a:pPr>
            <a:r>
              <a:rPr lang="en-US" sz="5000" b="1" dirty="0">
                <a:solidFill>
                  <a:srgbClr val="DB0775"/>
                </a:solidFill>
                <a:latin typeface="Ink Free" panose="03080402000500000000" pitchFamily="66" charset="0"/>
              </a:rPr>
              <a:t>Good to keep in mind!</a:t>
            </a:r>
          </a:p>
        </p:txBody>
      </p:sp>
    </p:spTree>
    <p:extLst>
      <p:ext uri="{BB962C8B-B14F-4D97-AF65-F5344CB8AC3E}">
        <p14:creationId xmlns:p14="http://schemas.microsoft.com/office/powerpoint/2010/main" val="347637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M-file</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54</a:t>
            </a:fld>
            <a:endParaRPr lang="en-US" dirty="0"/>
          </a:p>
        </p:txBody>
      </p:sp>
      <p:sp>
        <p:nvSpPr>
          <p:cNvPr id="18" name="Text Placeholder 17">
            <a:extLst>
              <a:ext uri="{FF2B5EF4-FFF2-40B4-BE49-F238E27FC236}">
                <a16:creationId xmlns:a16="http://schemas.microsoft.com/office/drawing/2014/main" id="{6F230303-62D3-4282-B578-CA0A48D299DF}"/>
              </a:ext>
            </a:extLst>
          </p:cNvPr>
          <p:cNvSpPr>
            <a:spLocks noGrp="1"/>
          </p:cNvSpPr>
          <p:nvPr>
            <p:ph type="body" sz="quarter" idx="13"/>
          </p:nvPr>
        </p:nvSpPr>
        <p:spPr/>
        <p:txBody>
          <a:bodyPr/>
          <a:lstStyle/>
          <a:p>
            <a:r>
              <a:rPr lang="it-IT" dirty="0"/>
              <a:t>Script or </a:t>
            </a:r>
            <a:r>
              <a:rPr lang="it-IT" dirty="0" err="1"/>
              <a:t>function</a:t>
            </a:r>
            <a:r>
              <a:rPr lang="it-IT" dirty="0"/>
              <a:t> m-file?</a:t>
            </a:r>
            <a:endParaRPr lang="en-US" dirty="0"/>
          </a:p>
        </p:txBody>
      </p:sp>
      <p:sp>
        <p:nvSpPr>
          <p:cNvPr id="13" name="Content Placeholder 2">
            <a:extLst>
              <a:ext uri="{FF2B5EF4-FFF2-40B4-BE49-F238E27FC236}">
                <a16:creationId xmlns:a16="http://schemas.microsoft.com/office/drawing/2014/main" id="{7F01746D-74B4-4013-A7D5-6121AD8F0519}"/>
              </a:ext>
            </a:extLst>
          </p:cNvPr>
          <p:cNvSpPr>
            <a:spLocks noGrp="1"/>
          </p:cNvSpPr>
          <p:nvPr>
            <p:ph idx="1"/>
          </p:nvPr>
        </p:nvSpPr>
        <p:spPr>
          <a:xfrm>
            <a:off x="953605" y="1310640"/>
            <a:ext cx="9075792" cy="4866640"/>
          </a:xfrm>
        </p:spPr>
        <p:txBody>
          <a:bodyPr/>
          <a:lstStyle/>
          <a:p>
            <a:pPr>
              <a:spcBef>
                <a:spcPts val="600"/>
              </a:spcBef>
            </a:pPr>
            <a:r>
              <a:rPr lang="en-US" b="1" dirty="0">
                <a:solidFill>
                  <a:srgbClr val="00B050"/>
                </a:solidFill>
              </a:rPr>
              <a:t>Scripts</a:t>
            </a:r>
            <a:r>
              <a:rPr lang="en-US" b="1" dirty="0">
                <a:solidFill>
                  <a:srgbClr val="3C3CEA"/>
                </a:solidFill>
              </a:rPr>
              <a:t> </a:t>
            </a:r>
          </a:p>
          <a:p>
            <a:pPr marL="355600">
              <a:spcBef>
                <a:spcPts val="600"/>
              </a:spcBef>
            </a:pPr>
            <a:r>
              <a:rPr lang="en-US" sz="1600" b="1" dirty="0"/>
              <a:t>Pros: </a:t>
            </a:r>
          </a:p>
          <a:p>
            <a:pPr marL="1168400" indent="-285750" defTabSz="893763">
              <a:spcBef>
                <a:spcPts val="600"/>
              </a:spcBef>
              <a:buFont typeface="Arial" panose="020B0604020202020204" pitchFamily="34" charset="0"/>
              <a:buChar char="•"/>
            </a:pPr>
            <a:r>
              <a:rPr lang="en-US" sz="1400" b="1" dirty="0"/>
              <a:t>convenient</a:t>
            </a:r>
            <a:r>
              <a:rPr lang="en-US" sz="1400" dirty="0"/>
              <a:t>; script’s variables are in same workspace as caller’s </a:t>
            </a:r>
          </a:p>
          <a:p>
            <a:pPr marL="355600">
              <a:spcBef>
                <a:spcPts val="600"/>
              </a:spcBef>
            </a:pPr>
            <a:r>
              <a:rPr lang="en-US" sz="1600" b="1" dirty="0"/>
              <a:t>Cons: </a:t>
            </a:r>
          </a:p>
          <a:p>
            <a:pPr marL="1168400" indent="-285750">
              <a:spcBef>
                <a:spcPts val="600"/>
              </a:spcBef>
              <a:buFont typeface="Arial" panose="020B0604020202020204" pitchFamily="34" charset="0"/>
              <a:buChar char="•"/>
            </a:pPr>
            <a:r>
              <a:rPr lang="en-US" sz="1400" b="1" dirty="0"/>
              <a:t>slow</a:t>
            </a:r>
            <a:r>
              <a:rPr lang="en-US" sz="1400" dirty="0"/>
              <a:t>; script commands loaded and interpreted each time used</a:t>
            </a:r>
          </a:p>
          <a:p>
            <a:pPr marL="1168400" indent="-285750">
              <a:spcBef>
                <a:spcPts val="600"/>
              </a:spcBef>
              <a:buFont typeface="Arial" panose="020B0604020202020204" pitchFamily="34" charset="0"/>
              <a:buChar char="•"/>
            </a:pPr>
            <a:r>
              <a:rPr lang="en-US" sz="1400" dirty="0"/>
              <a:t>risks of variable </a:t>
            </a:r>
            <a:r>
              <a:rPr lang="en-US" sz="1400" b="1" dirty="0"/>
              <a:t>name conflicts </a:t>
            </a:r>
            <a:r>
              <a:rPr lang="en-US" sz="1400" dirty="0"/>
              <a:t>inside &amp; outside of script</a:t>
            </a:r>
          </a:p>
          <a:p>
            <a:pPr>
              <a:spcBef>
                <a:spcPts val="600"/>
              </a:spcBef>
            </a:pPr>
            <a:r>
              <a:rPr lang="en-US" b="1" dirty="0">
                <a:solidFill>
                  <a:srgbClr val="3C3CEA"/>
                </a:solidFill>
              </a:rPr>
              <a:t>Functions</a:t>
            </a:r>
            <a:r>
              <a:rPr lang="en-US" sz="1600" dirty="0"/>
              <a:t> </a:t>
            </a:r>
            <a:endParaRPr lang="en-US" sz="1600" b="1" dirty="0">
              <a:solidFill>
                <a:srgbClr val="3C3CEA"/>
              </a:solidFill>
            </a:endParaRPr>
          </a:p>
          <a:p>
            <a:pPr marL="355600">
              <a:spcBef>
                <a:spcPts val="600"/>
              </a:spcBef>
            </a:pPr>
            <a:r>
              <a:rPr lang="en-US" sz="1600" b="1" dirty="0"/>
              <a:t>Pros: </a:t>
            </a:r>
          </a:p>
          <a:p>
            <a:pPr marL="1179513" indent="-285750" defTabSz="893763">
              <a:spcBef>
                <a:spcPts val="600"/>
              </a:spcBef>
              <a:buFont typeface="Arial" panose="020B0604020202020204" pitchFamily="34" charset="0"/>
              <a:buChar char="•"/>
            </a:pPr>
            <a:r>
              <a:rPr lang="en-US" sz="1400" dirty="0"/>
              <a:t>Scope of function’s </a:t>
            </a:r>
            <a:r>
              <a:rPr lang="en-US" sz="1400" b="1" dirty="0"/>
              <a:t>variables</a:t>
            </a:r>
            <a:r>
              <a:rPr lang="en-US" sz="1400" dirty="0"/>
              <a:t> is </a:t>
            </a:r>
            <a:r>
              <a:rPr lang="en-US" sz="1400" b="1" dirty="0"/>
              <a:t>confined to within function</a:t>
            </a:r>
            <a:r>
              <a:rPr lang="en-US" sz="1400" dirty="0"/>
              <a:t>. </a:t>
            </a:r>
          </a:p>
          <a:p>
            <a:pPr marL="1179513" indent="-285750">
              <a:spcBef>
                <a:spcPts val="600"/>
              </a:spcBef>
              <a:buFont typeface="Arial" panose="020B0604020202020204" pitchFamily="34" charset="0"/>
              <a:buChar char="•"/>
            </a:pPr>
            <a:r>
              <a:rPr lang="en-US" sz="1400" b="1" dirty="0"/>
              <a:t>Easier debugging </a:t>
            </a:r>
            <a:r>
              <a:rPr lang="en-US" sz="1400" dirty="0"/>
              <a:t>of input and outputs </a:t>
            </a:r>
          </a:p>
          <a:p>
            <a:pPr marL="1179513" indent="-285750">
              <a:spcBef>
                <a:spcPts val="600"/>
              </a:spcBef>
              <a:buFont typeface="Arial" panose="020B0604020202020204" pitchFamily="34" charset="0"/>
              <a:buChar char="•"/>
            </a:pPr>
            <a:r>
              <a:rPr lang="en-US" sz="1400" dirty="0"/>
              <a:t>Compiled the first time it is used; it </a:t>
            </a:r>
            <a:r>
              <a:rPr lang="en-US" sz="1400" b="1" dirty="0"/>
              <a:t>runs faster subsequent times</a:t>
            </a:r>
            <a:r>
              <a:rPr lang="en-US" sz="1400" dirty="0"/>
              <a:t>. </a:t>
            </a:r>
          </a:p>
          <a:p>
            <a:pPr marL="1179513" indent="-285750">
              <a:spcBef>
                <a:spcPts val="600"/>
              </a:spcBef>
              <a:buFont typeface="Arial" panose="020B0604020202020204" pitchFamily="34" charset="0"/>
              <a:buChar char="•"/>
            </a:pPr>
            <a:r>
              <a:rPr lang="en-US" sz="1400" dirty="0"/>
              <a:t>Easily be </a:t>
            </a:r>
            <a:r>
              <a:rPr lang="en-US" sz="1400" b="1" dirty="0"/>
              <a:t>re-usable</a:t>
            </a:r>
            <a:r>
              <a:rPr lang="en-US" sz="1400" dirty="0"/>
              <a:t> in another project. </a:t>
            </a:r>
          </a:p>
          <a:p>
            <a:pPr marL="1179513" indent="-285750" defTabSz="893763">
              <a:spcBef>
                <a:spcPts val="600"/>
              </a:spcBef>
              <a:buFont typeface="Arial" panose="020B0604020202020204" pitchFamily="34" charset="0"/>
              <a:buChar char="•"/>
            </a:pPr>
            <a:r>
              <a:rPr lang="en-US" sz="1400" b="1" dirty="0"/>
              <a:t>Auto cleaning </a:t>
            </a:r>
            <a:r>
              <a:rPr lang="en-US" sz="1400" dirty="0"/>
              <a:t>of temporary variables. </a:t>
            </a:r>
          </a:p>
          <a:p>
            <a:pPr marL="355600">
              <a:spcBef>
                <a:spcPts val="600"/>
              </a:spcBef>
            </a:pPr>
            <a:r>
              <a:rPr lang="en-US" sz="1600" b="1" dirty="0"/>
              <a:t>Cons: </a:t>
            </a:r>
          </a:p>
          <a:p>
            <a:pPr marL="1179513" indent="-285750">
              <a:spcBef>
                <a:spcPts val="600"/>
              </a:spcBef>
              <a:buFont typeface="Arial" panose="020B0604020202020204" pitchFamily="34" charset="0"/>
              <a:buChar char="•"/>
            </a:pPr>
            <a:r>
              <a:rPr lang="en-US" sz="1400" b="1" dirty="0"/>
              <a:t>I/O are highly regulated</a:t>
            </a:r>
            <a:r>
              <a:rPr lang="en-US" sz="1400" dirty="0"/>
              <a:t>, if the function requires many pre-defined variables, it is cumbersome to pass in and out of the function – a script m-file is more convenient </a:t>
            </a:r>
          </a:p>
          <a:p>
            <a:pPr marL="285750" indent="-285750">
              <a:spcBef>
                <a:spcPts val="600"/>
              </a:spcBef>
              <a:buFont typeface="Wingdings" panose="05000000000000000000" pitchFamily="2" charset="2"/>
              <a:buChar char="ü"/>
            </a:pPr>
            <a:endParaRPr lang="en-US" sz="1600" dirty="0"/>
          </a:p>
        </p:txBody>
      </p:sp>
      <p:grpSp>
        <p:nvGrpSpPr>
          <p:cNvPr id="3" name="Group 2">
            <a:extLst>
              <a:ext uri="{FF2B5EF4-FFF2-40B4-BE49-F238E27FC236}">
                <a16:creationId xmlns:a16="http://schemas.microsoft.com/office/drawing/2014/main" id="{48C33416-D5DA-4659-962D-777659C176DC}"/>
              </a:ext>
            </a:extLst>
          </p:cNvPr>
          <p:cNvGrpSpPr/>
          <p:nvPr/>
        </p:nvGrpSpPr>
        <p:grpSpPr>
          <a:xfrm>
            <a:off x="7436685" y="1772231"/>
            <a:ext cx="4394791" cy="3253576"/>
            <a:chOff x="7436685" y="1772231"/>
            <a:chExt cx="4394791" cy="3253576"/>
          </a:xfrm>
        </p:grpSpPr>
        <p:sp>
          <p:nvSpPr>
            <p:cNvPr id="7" name="TextBox 6">
              <a:extLst>
                <a:ext uri="{FF2B5EF4-FFF2-40B4-BE49-F238E27FC236}">
                  <a16:creationId xmlns:a16="http://schemas.microsoft.com/office/drawing/2014/main" id="{877D8A86-D648-4299-8765-EAA4D557920A}"/>
                </a:ext>
              </a:extLst>
            </p:cNvPr>
            <p:cNvSpPr txBox="1"/>
            <p:nvPr/>
          </p:nvSpPr>
          <p:spPr>
            <a:xfrm>
              <a:off x="7826119" y="2224720"/>
              <a:ext cx="3615921" cy="2801087"/>
            </a:xfrm>
            <a:prstGeom prst="rect">
              <a:avLst/>
            </a:prstGeom>
            <a:noFill/>
          </p:spPr>
          <p:txBody>
            <a:bodyPr wrap="square" lIns="0" tIns="0" rIns="0" bIns="0" rtlCol="0">
              <a:noAutofit/>
            </a:bodyPr>
            <a:lstStyle/>
            <a:p>
              <a:pPr algn="ctr">
                <a:spcBef>
                  <a:spcPts val="900"/>
                </a:spcBef>
              </a:pPr>
              <a:r>
                <a:rPr lang="it-IT" sz="3500" b="1" dirty="0" err="1">
                  <a:solidFill>
                    <a:srgbClr val="3C3CEA"/>
                  </a:solidFill>
                  <a:effectLst>
                    <a:outerShdw blurRad="38100" dist="38100" dir="2700000" algn="tl">
                      <a:srgbClr val="000000">
                        <a:alpha val="43137"/>
                      </a:srgbClr>
                    </a:outerShdw>
                  </a:effectLst>
                  <a:latin typeface="Ink Free" panose="03080402000500000000" pitchFamily="66" charset="0"/>
                </a:rPr>
                <a:t>Tip</a:t>
              </a:r>
              <a:r>
                <a:rPr lang="it-IT" sz="3500" b="1" dirty="0">
                  <a:solidFill>
                    <a:srgbClr val="3C3CEA"/>
                  </a:solidFill>
                  <a:effectLst>
                    <a:outerShdw blurRad="38100" dist="38100" dir="2700000" algn="tl">
                      <a:srgbClr val="000000">
                        <a:alpha val="43137"/>
                      </a:srgbClr>
                    </a:outerShdw>
                  </a:effectLst>
                  <a:latin typeface="Ink Free" panose="03080402000500000000" pitchFamily="66" charset="0"/>
                </a:rPr>
                <a:t>:</a:t>
              </a:r>
            </a:p>
            <a:p>
              <a:pPr algn="ctr">
                <a:spcBef>
                  <a:spcPts val="900"/>
                </a:spcBef>
              </a:pPr>
              <a:r>
                <a:rPr lang="it-IT" sz="2300" b="1" dirty="0">
                  <a:solidFill>
                    <a:schemeClr val="tx1">
                      <a:lumMod val="75000"/>
                      <a:lumOff val="25000"/>
                    </a:schemeClr>
                  </a:solidFill>
                  <a:latin typeface="Ink Free" panose="03080402000500000000" pitchFamily="66" charset="0"/>
                </a:rPr>
                <a:t>Use a </a:t>
              </a:r>
              <a:r>
                <a:rPr lang="it-IT" sz="2300" b="1" dirty="0">
                  <a:solidFill>
                    <a:srgbClr val="00B050"/>
                  </a:solidFill>
                  <a:latin typeface="Ink Free" panose="03080402000500000000" pitchFamily="66" charset="0"/>
                </a:rPr>
                <a:t>script</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as</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your</a:t>
              </a:r>
              <a:r>
                <a:rPr lang="it-IT" sz="2300" b="1" dirty="0">
                  <a:solidFill>
                    <a:schemeClr val="tx1">
                      <a:lumMod val="75000"/>
                      <a:lumOff val="25000"/>
                    </a:schemeClr>
                  </a:solidFill>
                  <a:latin typeface="Ink Free" panose="03080402000500000000" pitchFamily="66" charset="0"/>
                </a:rPr>
                <a:t> ‘</a:t>
              </a:r>
              <a:r>
                <a:rPr lang="it-IT" sz="2300" b="1" dirty="0" err="1">
                  <a:solidFill>
                    <a:srgbClr val="00B050"/>
                  </a:solidFill>
                  <a:latin typeface="Ink Free" panose="03080402000500000000" pitchFamily="66" charset="0"/>
                </a:rPr>
                <a:t>main</a:t>
              </a:r>
              <a:r>
                <a:rPr lang="it-IT" sz="2300" b="1" dirty="0">
                  <a:solidFill>
                    <a:schemeClr val="tx1">
                      <a:lumMod val="75000"/>
                      <a:lumOff val="25000"/>
                    </a:schemeClr>
                  </a:solidFill>
                  <a:latin typeface="Ink Free" panose="03080402000500000000" pitchFamily="66" charset="0"/>
                </a:rPr>
                <a:t>’ file, and </a:t>
              </a:r>
              <a:r>
                <a:rPr lang="it-IT" sz="2300" b="1" dirty="0" err="1">
                  <a:solidFill>
                    <a:schemeClr val="tx1">
                      <a:lumMod val="75000"/>
                      <a:lumOff val="25000"/>
                    </a:schemeClr>
                  </a:solidFill>
                  <a:latin typeface="Ink Free" panose="03080402000500000000" pitchFamily="66" charset="0"/>
                </a:rPr>
                <a:t>refactor</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as</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much</a:t>
              </a:r>
              <a:r>
                <a:rPr lang="it-IT" sz="2300" b="1" dirty="0">
                  <a:solidFill>
                    <a:schemeClr val="tx1">
                      <a:lumMod val="75000"/>
                      <a:lumOff val="25000"/>
                    </a:schemeClr>
                  </a:solidFill>
                  <a:latin typeface="Ink Free" panose="03080402000500000000" pitchFamily="66" charset="0"/>
                </a:rPr>
                <a:t> code </a:t>
              </a:r>
              <a:r>
                <a:rPr lang="it-IT" sz="2300" b="1" dirty="0" err="1">
                  <a:solidFill>
                    <a:schemeClr val="tx1">
                      <a:lumMod val="75000"/>
                      <a:lumOff val="25000"/>
                    </a:schemeClr>
                  </a:solidFill>
                  <a:latin typeface="Ink Free" panose="03080402000500000000" pitchFamily="66" charset="0"/>
                </a:rPr>
                <a:t>as</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possible</a:t>
              </a:r>
              <a:r>
                <a:rPr lang="it-IT" sz="2300" b="1" dirty="0">
                  <a:solidFill>
                    <a:schemeClr val="tx1">
                      <a:lumMod val="75000"/>
                      <a:lumOff val="25000"/>
                    </a:schemeClr>
                  </a:solidFill>
                  <a:latin typeface="Ink Free" panose="03080402000500000000" pitchFamily="66" charset="0"/>
                </a:rPr>
                <a:t> </a:t>
              </a:r>
              <a:r>
                <a:rPr lang="it-IT" sz="2300" b="1" dirty="0" err="1">
                  <a:solidFill>
                    <a:schemeClr val="tx1">
                      <a:lumMod val="75000"/>
                      <a:lumOff val="25000"/>
                    </a:schemeClr>
                  </a:solidFill>
                  <a:latin typeface="Ink Free" panose="03080402000500000000" pitchFamily="66" charset="0"/>
                </a:rPr>
                <a:t>into</a:t>
              </a:r>
              <a:r>
                <a:rPr lang="it-IT" sz="2300" b="1" dirty="0">
                  <a:solidFill>
                    <a:schemeClr val="tx1">
                      <a:lumMod val="75000"/>
                      <a:lumOff val="25000"/>
                    </a:schemeClr>
                  </a:solidFill>
                  <a:latin typeface="Ink Free" panose="03080402000500000000" pitchFamily="66" charset="0"/>
                </a:rPr>
                <a:t> </a:t>
              </a:r>
              <a:r>
                <a:rPr lang="it-IT" sz="2300" b="1" dirty="0" err="1">
                  <a:solidFill>
                    <a:srgbClr val="3C3CEA"/>
                  </a:solidFill>
                  <a:latin typeface="Ink Free" panose="03080402000500000000" pitchFamily="66" charset="0"/>
                </a:rPr>
                <a:t>as</a:t>
              </a:r>
              <a:r>
                <a:rPr lang="it-IT" sz="2300" b="1" dirty="0">
                  <a:solidFill>
                    <a:srgbClr val="3C3CEA"/>
                  </a:solidFill>
                  <a:latin typeface="Ink Free" panose="03080402000500000000" pitchFamily="66" charset="0"/>
                </a:rPr>
                <a:t> small </a:t>
              </a:r>
              <a:r>
                <a:rPr lang="it-IT" sz="2300" b="1" dirty="0" err="1">
                  <a:solidFill>
                    <a:srgbClr val="3C3CEA"/>
                  </a:solidFill>
                  <a:latin typeface="Ink Free" panose="03080402000500000000" pitchFamily="66" charset="0"/>
                </a:rPr>
                <a:t>as</a:t>
              </a:r>
              <a:r>
                <a:rPr lang="it-IT" sz="2300" b="1" dirty="0">
                  <a:solidFill>
                    <a:srgbClr val="3C3CEA"/>
                  </a:solidFill>
                  <a:latin typeface="Ink Free" panose="03080402000500000000" pitchFamily="66" charset="0"/>
                </a:rPr>
                <a:t> </a:t>
              </a:r>
              <a:r>
                <a:rPr lang="it-IT" sz="2300" b="1" dirty="0" err="1">
                  <a:solidFill>
                    <a:srgbClr val="3C3CEA"/>
                  </a:solidFill>
                  <a:latin typeface="Ink Free" panose="03080402000500000000" pitchFamily="66" charset="0"/>
                </a:rPr>
                <a:t>possible</a:t>
              </a:r>
              <a:r>
                <a:rPr lang="it-IT" sz="2300" b="1" dirty="0">
                  <a:solidFill>
                    <a:srgbClr val="3C3CEA"/>
                  </a:solidFill>
                  <a:latin typeface="Ink Free" panose="03080402000500000000" pitchFamily="66" charset="0"/>
                </a:rPr>
                <a:t> </a:t>
              </a:r>
              <a:r>
                <a:rPr lang="it-IT" sz="2300" b="1" dirty="0" err="1">
                  <a:solidFill>
                    <a:srgbClr val="3C3CEA"/>
                  </a:solidFill>
                  <a:latin typeface="Ink Free" panose="03080402000500000000" pitchFamily="66" charset="0"/>
                </a:rPr>
                <a:t>functions</a:t>
              </a:r>
              <a:endParaRPr lang="en-US" sz="2300" b="1" dirty="0">
                <a:solidFill>
                  <a:srgbClr val="3C3CEA"/>
                </a:solidFill>
                <a:latin typeface="Ink Free" panose="03080402000500000000" pitchFamily="66" charset="0"/>
              </a:endParaRPr>
            </a:p>
          </p:txBody>
        </p:sp>
        <p:sp>
          <p:nvSpPr>
            <p:cNvPr id="10" name="Donut 6">
              <a:extLst>
                <a:ext uri="{FF2B5EF4-FFF2-40B4-BE49-F238E27FC236}">
                  <a16:creationId xmlns:a16="http://schemas.microsoft.com/office/drawing/2014/main" id="{560FF2D9-A479-4DF6-97C7-41F4BEE9393D}"/>
                </a:ext>
              </a:extLst>
            </p:cNvPr>
            <p:cNvSpPr/>
            <p:nvPr/>
          </p:nvSpPr>
          <p:spPr>
            <a:xfrm>
              <a:off x="7436685" y="1772231"/>
              <a:ext cx="4394791" cy="3226391"/>
            </a:xfrm>
            <a:custGeom>
              <a:avLst/>
              <a:gdLst>
                <a:gd name="connsiteX0" fmla="*/ 0 w 4394791"/>
                <a:gd name="connsiteY0" fmla="*/ 1613196 h 3226391"/>
                <a:gd name="connsiteX1" fmla="*/ 2197396 w 4394791"/>
                <a:gd name="connsiteY1" fmla="*/ 0 h 3226391"/>
                <a:gd name="connsiteX2" fmla="*/ 4394792 w 4394791"/>
                <a:gd name="connsiteY2" fmla="*/ 1613196 h 3226391"/>
                <a:gd name="connsiteX3" fmla="*/ 2197396 w 4394791"/>
                <a:gd name="connsiteY3" fmla="*/ 3226392 h 3226391"/>
                <a:gd name="connsiteX4" fmla="*/ 0 w 4394791"/>
                <a:gd name="connsiteY4" fmla="*/ 1613196 h 3226391"/>
                <a:gd name="connsiteX5" fmla="*/ 95533 w 4394791"/>
                <a:gd name="connsiteY5" fmla="*/ 1613196 h 3226391"/>
                <a:gd name="connsiteX6" fmla="*/ 2197395 w 4394791"/>
                <a:gd name="connsiteY6" fmla="*/ 3130858 h 3226391"/>
                <a:gd name="connsiteX7" fmla="*/ 4299257 w 4394791"/>
                <a:gd name="connsiteY7" fmla="*/ 1613196 h 3226391"/>
                <a:gd name="connsiteX8" fmla="*/ 2197395 w 4394791"/>
                <a:gd name="connsiteY8" fmla="*/ 95534 h 3226391"/>
                <a:gd name="connsiteX9" fmla="*/ 95533 w 4394791"/>
                <a:gd name="connsiteY9" fmla="*/ 1613196 h 322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94791" h="3226391" fill="none" extrusionOk="0">
                  <a:moveTo>
                    <a:pt x="0" y="1613196"/>
                  </a:moveTo>
                  <a:cubicBezTo>
                    <a:pt x="-7154" y="956548"/>
                    <a:pt x="1097572" y="-229522"/>
                    <a:pt x="2197396" y="0"/>
                  </a:cubicBezTo>
                  <a:cubicBezTo>
                    <a:pt x="3380236" y="159255"/>
                    <a:pt x="4401153" y="647138"/>
                    <a:pt x="4394792" y="1613196"/>
                  </a:cubicBezTo>
                  <a:cubicBezTo>
                    <a:pt x="4615078" y="2587125"/>
                    <a:pt x="3383737" y="3261751"/>
                    <a:pt x="2197396" y="3226392"/>
                  </a:cubicBezTo>
                  <a:cubicBezTo>
                    <a:pt x="1056999" y="3156812"/>
                    <a:pt x="11712" y="2477572"/>
                    <a:pt x="0" y="1613196"/>
                  </a:cubicBezTo>
                  <a:close/>
                  <a:moveTo>
                    <a:pt x="95533" y="1613196"/>
                  </a:moveTo>
                  <a:cubicBezTo>
                    <a:pt x="275844" y="2548413"/>
                    <a:pt x="1211666" y="3288488"/>
                    <a:pt x="2197395" y="3130858"/>
                  </a:cubicBezTo>
                  <a:cubicBezTo>
                    <a:pt x="3390876" y="3081685"/>
                    <a:pt x="4271204" y="2393664"/>
                    <a:pt x="4299257" y="1613196"/>
                  </a:cubicBezTo>
                  <a:cubicBezTo>
                    <a:pt x="4266753" y="839778"/>
                    <a:pt x="3225735" y="316350"/>
                    <a:pt x="2197395" y="95534"/>
                  </a:cubicBezTo>
                  <a:cubicBezTo>
                    <a:pt x="1204043" y="215126"/>
                    <a:pt x="259983" y="702175"/>
                    <a:pt x="95533" y="1613196"/>
                  </a:cubicBezTo>
                  <a:close/>
                </a:path>
                <a:path w="4394791" h="3226391" stroke="0" extrusionOk="0">
                  <a:moveTo>
                    <a:pt x="0" y="1613196"/>
                  </a:moveTo>
                  <a:cubicBezTo>
                    <a:pt x="-90818" y="876838"/>
                    <a:pt x="1092306" y="58621"/>
                    <a:pt x="2197396" y="0"/>
                  </a:cubicBezTo>
                  <a:cubicBezTo>
                    <a:pt x="3241174" y="-62112"/>
                    <a:pt x="4388340" y="691900"/>
                    <a:pt x="4394792" y="1613196"/>
                  </a:cubicBezTo>
                  <a:cubicBezTo>
                    <a:pt x="4182514" y="2484166"/>
                    <a:pt x="3481608" y="3089287"/>
                    <a:pt x="2197396" y="3226392"/>
                  </a:cubicBezTo>
                  <a:cubicBezTo>
                    <a:pt x="1068099" y="3163923"/>
                    <a:pt x="-151520" y="2418602"/>
                    <a:pt x="0" y="1613196"/>
                  </a:cubicBezTo>
                  <a:close/>
                  <a:moveTo>
                    <a:pt x="95533" y="1613196"/>
                  </a:moveTo>
                  <a:cubicBezTo>
                    <a:pt x="79038" y="2648350"/>
                    <a:pt x="836422" y="3133800"/>
                    <a:pt x="2197395" y="3130858"/>
                  </a:cubicBezTo>
                  <a:cubicBezTo>
                    <a:pt x="3325300" y="3119569"/>
                    <a:pt x="4218176" y="2607543"/>
                    <a:pt x="4299257" y="1613196"/>
                  </a:cubicBezTo>
                  <a:cubicBezTo>
                    <a:pt x="4365712" y="495236"/>
                    <a:pt x="3384338" y="128151"/>
                    <a:pt x="2197395" y="95534"/>
                  </a:cubicBezTo>
                  <a:cubicBezTo>
                    <a:pt x="1154635" y="-5960"/>
                    <a:pt x="122050" y="754670"/>
                    <a:pt x="95533" y="1613196"/>
                  </a:cubicBezTo>
                  <a:close/>
                </a:path>
              </a:pathLst>
            </a:custGeom>
            <a:solidFill>
              <a:srgbClr val="3366FF"/>
            </a:solidFill>
            <a:ln w="12700">
              <a:solidFill>
                <a:srgbClr val="3C3CEA"/>
              </a:solidFill>
              <a:extLst>
                <a:ext uri="{C807C97D-BFC1-408E-A445-0C87EB9F89A2}">
                  <ask:lineSketchStyleProps xmlns:ask="http://schemas.microsoft.com/office/drawing/2018/sketchyshapes" sd="2173784308">
                    <a:prstGeom prst="donut">
                      <a:avLst>
                        <a:gd name="adj" fmla="val 2961"/>
                      </a:avLst>
                    </a:prstGeom>
                    <ask:type>
                      <ask:lineSketchFreehand/>
                    </ask:type>
                  </ask:lineSketchStyleProps>
                </a:ext>
              </a:extLs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0929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Standard editor</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55</a:t>
            </a:fld>
            <a:endParaRPr lang="en-US" dirty="0"/>
          </a:p>
        </p:txBody>
      </p:sp>
      <p:sp>
        <p:nvSpPr>
          <p:cNvPr id="14" name="Text Placeholder 13">
            <a:extLst>
              <a:ext uri="{FF2B5EF4-FFF2-40B4-BE49-F238E27FC236}">
                <a16:creationId xmlns:a16="http://schemas.microsoft.com/office/drawing/2014/main" id="{5FEB5045-25EF-4830-A495-34872E3195C2}"/>
              </a:ext>
            </a:extLst>
          </p:cNvPr>
          <p:cNvSpPr>
            <a:spLocks noGrp="1"/>
          </p:cNvSpPr>
          <p:nvPr>
            <p:ph type="body" sz="quarter" idx="13"/>
          </p:nvPr>
        </p:nvSpPr>
        <p:spPr/>
        <p:txBody>
          <a:bodyPr/>
          <a:lstStyle/>
          <a:p>
            <a:r>
              <a:rPr lang="it-IT" dirty="0" err="1"/>
              <a:t>Tips</a:t>
            </a:r>
            <a:r>
              <a:rPr lang="it-IT" dirty="0"/>
              <a:t> and </a:t>
            </a:r>
            <a:r>
              <a:rPr lang="it-IT" dirty="0" err="1"/>
              <a:t>tricks</a:t>
            </a:r>
            <a:endParaRPr lang="en-US" dirty="0"/>
          </a:p>
        </p:txBody>
      </p:sp>
      <p:sp>
        <p:nvSpPr>
          <p:cNvPr id="21" name="Content Placeholder 2">
            <a:extLst>
              <a:ext uri="{FF2B5EF4-FFF2-40B4-BE49-F238E27FC236}">
                <a16:creationId xmlns:a16="http://schemas.microsoft.com/office/drawing/2014/main" id="{E65AC8E7-3735-4CB4-BD31-63D650F5E3C4}"/>
              </a:ext>
            </a:extLst>
          </p:cNvPr>
          <p:cNvSpPr>
            <a:spLocks noGrp="1"/>
          </p:cNvSpPr>
          <p:nvPr>
            <p:ph idx="1"/>
          </p:nvPr>
        </p:nvSpPr>
        <p:spPr>
          <a:xfrm>
            <a:off x="1665513" y="1656080"/>
            <a:ext cx="9832803" cy="1452880"/>
          </a:xfrm>
        </p:spPr>
        <p:txBody>
          <a:bodyPr>
            <a:normAutofit/>
          </a:bodyPr>
          <a:lstStyle/>
          <a:p>
            <a:pPr>
              <a:buNone/>
            </a:pPr>
            <a:r>
              <a:rPr lang="en-US" b="1" dirty="0">
                <a:solidFill>
                  <a:srgbClr val="3C3CEA"/>
                </a:solidFill>
              </a:rPr>
              <a:t>Automatic code checking and programming tips</a:t>
            </a:r>
          </a:p>
          <a:p>
            <a:pPr algn="just"/>
            <a:r>
              <a:rPr lang="en-US" sz="1600" dirty="0"/>
              <a:t>You can view </a:t>
            </a:r>
            <a:r>
              <a:rPr lang="en-US" sz="1600" b="1" dirty="0"/>
              <a:t>warning and error messages about your code</a:t>
            </a:r>
            <a:r>
              <a:rPr lang="en-US" sz="1600" dirty="0"/>
              <a:t>, and modify your file based on the messages. The </a:t>
            </a:r>
            <a:r>
              <a:rPr lang="en-US" sz="1600" b="1" dirty="0"/>
              <a:t>messages update automatically and continuously </a:t>
            </a:r>
            <a:r>
              <a:rPr lang="en-US" sz="1600" dirty="0"/>
              <a:t>so you can see if your changes addressed the issues noted in the messages. </a:t>
            </a:r>
            <a:endParaRPr lang="en-US" dirty="0"/>
          </a:p>
        </p:txBody>
      </p:sp>
      <p:pic>
        <p:nvPicPr>
          <p:cNvPr id="1026" name="Picture 2">
            <a:extLst>
              <a:ext uri="{FF2B5EF4-FFF2-40B4-BE49-F238E27FC236}">
                <a16:creationId xmlns:a16="http://schemas.microsoft.com/office/drawing/2014/main" id="{1AE51446-0808-4818-93BA-A07164458D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05" y="3429000"/>
            <a:ext cx="4131122" cy="24237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4E29468-7FA6-49CE-8F14-284AFB11BE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6746" y="3193533"/>
            <a:ext cx="5343525"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29F3F37-FC8D-4EF9-BE6B-1F22BA996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4214" y="4501038"/>
            <a:ext cx="52387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9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Standard editor</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56</a:t>
            </a:fld>
            <a:endParaRPr lang="en-US" dirty="0"/>
          </a:p>
        </p:txBody>
      </p:sp>
      <p:sp>
        <p:nvSpPr>
          <p:cNvPr id="14" name="Text Placeholder 13">
            <a:extLst>
              <a:ext uri="{FF2B5EF4-FFF2-40B4-BE49-F238E27FC236}">
                <a16:creationId xmlns:a16="http://schemas.microsoft.com/office/drawing/2014/main" id="{5FEB5045-25EF-4830-A495-34872E3195C2}"/>
              </a:ext>
            </a:extLst>
          </p:cNvPr>
          <p:cNvSpPr>
            <a:spLocks noGrp="1"/>
          </p:cNvSpPr>
          <p:nvPr>
            <p:ph type="body" sz="quarter" idx="13"/>
          </p:nvPr>
        </p:nvSpPr>
        <p:spPr/>
        <p:txBody>
          <a:bodyPr/>
          <a:lstStyle/>
          <a:p>
            <a:r>
              <a:rPr lang="it-IT" dirty="0" err="1"/>
              <a:t>Tips</a:t>
            </a:r>
            <a:r>
              <a:rPr lang="it-IT" dirty="0"/>
              <a:t> and </a:t>
            </a:r>
            <a:r>
              <a:rPr lang="it-IT" dirty="0" err="1"/>
              <a:t>tricks</a:t>
            </a:r>
            <a:endParaRPr lang="en-US" dirty="0"/>
          </a:p>
        </p:txBody>
      </p:sp>
      <p:sp>
        <p:nvSpPr>
          <p:cNvPr id="21" name="Content Placeholder 2">
            <a:extLst>
              <a:ext uri="{FF2B5EF4-FFF2-40B4-BE49-F238E27FC236}">
                <a16:creationId xmlns:a16="http://schemas.microsoft.com/office/drawing/2014/main" id="{E65AC8E7-3735-4CB4-BD31-63D650F5E3C4}"/>
              </a:ext>
            </a:extLst>
          </p:cNvPr>
          <p:cNvSpPr>
            <a:spLocks noGrp="1"/>
          </p:cNvSpPr>
          <p:nvPr>
            <p:ph idx="1"/>
          </p:nvPr>
        </p:nvSpPr>
        <p:spPr>
          <a:xfrm>
            <a:off x="1665514" y="1656080"/>
            <a:ext cx="9677400" cy="1835150"/>
          </a:xfrm>
        </p:spPr>
        <p:txBody>
          <a:bodyPr>
            <a:normAutofit/>
          </a:bodyPr>
          <a:lstStyle/>
          <a:p>
            <a:pPr>
              <a:buNone/>
            </a:pPr>
            <a:r>
              <a:rPr lang="en-US" b="1" dirty="0">
                <a:solidFill>
                  <a:srgbClr val="3C3CEA"/>
                </a:solidFill>
              </a:rPr>
              <a:t>Interactive debugging</a:t>
            </a:r>
          </a:p>
          <a:p>
            <a:r>
              <a:rPr lang="en-US" sz="1600" dirty="0"/>
              <a:t>To run piece of code: Highlight it  &amp; press F9: </a:t>
            </a:r>
          </a:p>
          <a:p>
            <a:endParaRPr lang="en-US" dirty="0"/>
          </a:p>
        </p:txBody>
      </p:sp>
      <p:pic>
        <p:nvPicPr>
          <p:cNvPr id="2050" name="Picture 2">
            <a:extLst>
              <a:ext uri="{FF2B5EF4-FFF2-40B4-BE49-F238E27FC236}">
                <a16:creationId xmlns:a16="http://schemas.microsoft.com/office/drawing/2014/main" id="{608AB782-A4A6-4D92-B46F-EF58AAA76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514" y="2922080"/>
            <a:ext cx="565785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5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Standard editor</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57</a:t>
            </a:fld>
            <a:endParaRPr lang="en-US" dirty="0"/>
          </a:p>
        </p:txBody>
      </p:sp>
      <p:sp>
        <p:nvSpPr>
          <p:cNvPr id="14" name="Text Placeholder 13">
            <a:extLst>
              <a:ext uri="{FF2B5EF4-FFF2-40B4-BE49-F238E27FC236}">
                <a16:creationId xmlns:a16="http://schemas.microsoft.com/office/drawing/2014/main" id="{5FEB5045-25EF-4830-A495-34872E3195C2}"/>
              </a:ext>
            </a:extLst>
          </p:cNvPr>
          <p:cNvSpPr>
            <a:spLocks noGrp="1"/>
          </p:cNvSpPr>
          <p:nvPr>
            <p:ph type="body" sz="quarter" idx="13"/>
          </p:nvPr>
        </p:nvSpPr>
        <p:spPr/>
        <p:txBody>
          <a:bodyPr/>
          <a:lstStyle/>
          <a:p>
            <a:r>
              <a:rPr lang="it-IT" dirty="0" err="1"/>
              <a:t>Tips</a:t>
            </a:r>
            <a:r>
              <a:rPr lang="it-IT" dirty="0"/>
              <a:t> and </a:t>
            </a:r>
            <a:r>
              <a:rPr lang="it-IT" dirty="0" err="1"/>
              <a:t>tricks</a:t>
            </a:r>
            <a:endParaRPr lang="en-US" dirty="0"/>
          </a:p>
        </p:txBody>
      </p:sp>
      <p:sp>
        <p:nvSpPr>
          <p:cNvPr id="21" name="Content Placeholder 2">
            <a:extLst>
              <a:ext uri="{FF2B5EF4-FFF2-40B4-BE49-F238E27FC236}">
                <a16:creationId xmlns:a16="http://schemas.microsoft.com/office/drawing/2014/main" id="{E65AC8E7-3735-4CB4-BD31-63D650F5E3C4}"/>
              </a:ext>
            </a:extLst>
          </p:cNvPr>
          <p:cNvSpPr>
            <a:spLocks noGrp="1"/>
          </p:cNvSpPr>
          <p:nvPr>
            <p:ph idx="1"/>
          </p:nvPr>
        </p:nvSpPr>
        <p:spPr>
          <a:xfrm>
            <a:off x="624939" y="2042905"/>
            <a:ext cx="9677400" cy="583883"/>
          </a:xfrm>
        </p:spPr>
        <p:txBody>
          <a:bodyPr>
            <a:normAutofit/>
          </a:bodyPr>
          <a:lstStyle/>
          <a:p>
            <a:pPr>
              <a:buNone/>
            </a:pPr>
            <a:r>
              <a:rPr lang="en-US" b="1" dirty="0">
                <a:solidFill>
                  <a:srgbClr val="3C3CEA"/>
                </a:solidFill>
              </a:rPr>
              <a:t>‘PROPER’ debugging functionalities</a:t>
            </a:r>
          </a:p>
        </p:txBody>
      </p:sp>
      <p:pic>
        <p:nvPicPr>
          <p:cNvPr id="3074" name="Picture 2">
            <a:extLst>
              <a:ext uri="{FF2B5EF4-FFF2-40B4-BE49-F238E27FC236}">
                <a16:creationId xmlns:a16="http://schemas.microsoft.com/office/drawing/2014/main" id="{EFC28101-943E-4AC7-BA79-DB0CB936F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1213" y="2279884"/>
            <a:ext cx="6545265" cy="20802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4F85544-C14F-4AF5-8E2C-7CCEA71E7153}"/>
              </a:ext>
            </a:extLst>
          </p:cNvPr>
          <p:cNvSpPr/>
          <p:nvPr/>
        </p:nvSpPr>
        <p:spPr>
          <a:xfrm>
            <a:off x="624939" y="2756321"/>
            <a:ext cx="4348480" cy="2246769"/>
          </a:xfrm>
          <a:prstGeom prst="rect">
            <a:avLst/>
          </a:prstGeom>
        </p:spPr>
        <p:txBody>
          <a:bodyPr wrap="square">
            <a:spAutoFit/>
          </a:bodyPr>
          <a:lstStyle/>
          <a:p>
            <a:pPr marL="342900" indent="-342900" algn="just">
              <a:buFont typeface="+mj-lt"/>
              <a:buAutoNum type="arabicPeriod"/>
            </a:pPr>
            <a:r>
              <a:rPr lang="en-US" sz="1400" b="1" dirty="0"/>
              <a:t>Set breakpoints </a:t>
            </a:r>
            <a:r>
              <a:rPr lang="en-US" sz="1400" dirty="0"/>
              <a:t>to pause the execution of a MATLAB file so you can examine the value or variables where you think a problem could be. </a:t>
            </a:r>
          </a:p>
          <a:p>
            <a:pPr marL="342900" indent="-342900" algn="just">
              <a:buFont typeface="+mj-lt"/>
              <a:buAutoNum type="arabicPeriod"/>
            </a:pPr>
            <a:r>
              <a:rPr lang="en-US" sz="1400" b="1" dirty="0"/>
              <a:t>Run the file.</a:t>
            </a:r>
          </a:p>
          <a:p>
            <a:pPr marL="342900" indent="-342900" algn="just">
              <a:buFont typeface="+mj-lt"/>
              <a:buAutoNum type="arabicPeriod"/>
            </a:pPr>
            <a:r>
              <a:rPr lang="en-US" sz="1400" dirty="0"/>
              <a:t>MATLAB </a:t>
            </a:r>
            <a:r>
              <a:rPr lang="en-US" sz="1400" b="1" dirty="0"/>
              <a:t>pauses at the first breakpoint</a:t>
            </a:r>
            <a:r>
              <a:rPr lang="en-US" sz="1400" dirty="0"/>
              <a:t> in the program. </a:t>
            </a:r>
          </a:p>
          <a:p>
            <a:pPr marL="342900" indent="-342900" algn="just">
              <a:buFont typeface="+mj-lt"/>
              <a:buAutoNum type="arabicPeriod"/>
            </a:pPr>
            <a:r>
              <a:rPr lang="en-US" sz="1400" dirty="0"/>
              <a:t>While your code is paused, you can </a:t>
            </a:r>
            <a:r>
              <a:rPr lang="en-US" sz="1400" b="1" dirty="0"/>
              <a:t>view or change the values of variables</a:t>
            </a:r>
            <a:r>
              <a:rPr lang="en-US" sz="1400" dirty="0"/>
              <a:t>, or you can </a:t>
            </a:r>
            <a:r>
              <a:rPr lang="en-US" sz="1400" b="1" dirty="0"/>
              <a:t>modify the code</a:t>
            </a:r>
            <a:r>
              <a:rPr lang="en-US" sz="1400" dirty="0"/>
              <a:t>.</a:t>
            </a:r>
          </a:p>
          <a:p>
            <a:pPr marL="342900" indent="-342900" algn="just">
              <a:buFont typeface="+mj-lt"/>
              <a:buAutoNum type="arabicPeriod"/>
            </a:pPr>
            <a:r>
              <a:rPr lang="en-US" sz="1400" dirty="0"/>
              <a:t>Press </a:t>
            </a:r>
            <a:r>
              <a:rPr lang="en-US" sz="1400" b="1" dirty="0"/>
              <a:t>Continue</a:t>
            </a:r>
            <a:r>
              <a:rPr lang="en-US" sz="1400" dirty="0"/>
              <a:t>  to run the next line of code.</a:t>
            </a:r>
          </a:p>
        </p:txBody>
      </p:sp>
      <p:pic>
        <p:nvPicPr>
          <p:cNvPr id="3076" name="Picture 4">
            <a:extLst>
              <a:ext uri="{FF2B5EF4-FFF2-40B4-BE49-F238E27FC236}">
                <a16:creationId xmlns:a16="http://schemas.microsoft.com/office/drawing/2014/main" id="{0A927A46-9FA9-4062-A69A-B4D2472B8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1213" y="4737009"/>
            <a:ext cx="3894176" cy="45664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60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Standard editor</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58</a:t>
            </a:fld>
            <a:endParaRPr lang="en-US" dirty="0"/>
          </a:p>
        </p:txBody>
      </p:sp>
      <p:sp>
        <p:nvSpPr>
          <p:cNvPr id="14" name="Text Placeholder 13">
            <a:extLst>
              <a:ext uri="{FF2B5EF4-FFF2-40B4-BE49-F238E27FC236}">
                <a16:creationId xmlns:a16="http://schemas.microsoft.com/office/drawing/2014/main" id="{5FEB5045-25EF-4830-A495-34872E3195C2}"/>
              </a:ext>
            </a:extLst>
          </p:cNvPr>
          <p:cNvSpPr>
            <a:spLocks noGrp="1"/>
          </p:cNvSpPr>
          <p:nvPr>
            <p:ph type="body" sz="quarter" idx="13"/>
          </p:nvPr>
        </p:nvSpPr>
        <p:spPr/>
        <p:txBody>
          <a:bodyPr/>
          <a:lstStyle/>
          <a:p>
            <a:r>
              <a:rPr lang="it-IT" dirty="0" err="1"/>
              <a:t>Tips</a:t>
            </a:r>
            <a:r>
              <a:rPr lang="it-IT" dirty="0"/>
              <a:t> and </a:t>
            </a:r>
            <a:r>
              <a:rPr lang="it-IT" dirty="0" err="1"/>
              <a:t>tricks</a:t>
            </a:r>
            <a:endParaRPr lang="en-US" dirty="0"/>
          </a:p>
        </p:txBody>
      </p:sp>
      <p:sp>
        <p:nvSpPr>
          <p:cNvPr id="21" name="Content Placeholder 2">
            <a:extLst>
              <a:ext uri="{FF2B5EF4-FFF2-40B4-BE49-F238E27FC236}">
                <a16:creationId xmlns:a16="http://schemas.microsoft.com/office/drawing/2014/main" id="{E65AC8E7-3735-4CB4-BD31-63D650F5E3C4}"/>
              </a:ext>
            </a:extLst>
          </p:cNvPr>
          <p:cNvSpPr>
            <a:spLocks noGrp="1"/>
          </p:cNvSpPr>
          <p:nvPr>
            <p:ph idx="1"/>
          </p:nvPr>
        </p:nvSpPr>
        <p:spPr>
          <a:xfrm>
            <a:off x="1665514" y="1656080"/>
            <a:ext cx="9677400" cy="1669295"/>
          </a:xfrm>
        </p:spPr>
        <p:txBody>
          <a:bodyPr>
            <a:normAutofit/>
          </a:bodyPr>
          <a:lstStyle/>
          <a:p>
            <a:r>
              <a:rPr lang="en-US" b="1" dirty="0">
                <a:solidFill>
                  <a:srgbClr val="3C3CEA"/>
                </a:solidFill>
              </a:rPr>
              <a:t>‘Use “cell mode” to improve code readability!</a:t>
            </a:r>
          </a:p>
          <a:p>
            <a:pPr marL="292100" lvl="1" indent="-285750">
              <a:buFont typeface="Arial" panose="020B0604020202020204" pitchFamily="34" charset="0"/>
              <a:buChar char="•"/>
            </a:pPr>
            <a:r>
              <a:rPr lang="en-US" dirty="0"/>
              <a:t>Inserting </a:t>
            </a:r>
            <a:r>
              <a:rPr lang="en-US" sz="2000" b="1" dirty="0">
                <a:solidFill>
                  <a:srgbClr val="DB0775"/>
                </a:solidFill>
              </a:rPr>
              <a:t>%%</a:t>
            </a:r>
            <a:r>
              <a:rPr lang="en-US" dirty="0"/>
              <a:t> at the beginning of a line creates a cell, which is a block of code, within a script or a function</a:t>
            </a:r>
          </a:p>
          <a:p>
            <a:pPr marL="292100" lvl="1" indent="-285750">
              <a:buFont typeface="Arial" panose="020B0604020202020204" pitchFamily="34" charset="0"/>
              <a:buChar char="•"/>
            </a:pPr>
            <a:r>
              <a:rPr lang="en-US" dirty="0"/>
              <a:t>If you execute the whole file, cells will be ignored (they are NOT breakpoint)</a:t>
            </a:r>
          </a:p>
          <a:p>
            <a:pPr marL="292100" lvl="1" indent="-285750">
              <a:buFont typeface="Arial" panose="020B0604020202020204" pitchFamily="34" charset="0"/>
              <a:buChar char="•"/>
            </a:pPr>
            <a:r>
              <a:rPr lang="en-US" dirty="0"/>
              <a:t>But you can decide to evaluate just a single cell, and then jump to the next one (like F9 to evaluate a single line, but on steroids!)</a:t>
            </a:r>
          </a:p>
          <a:p>
            <a:pPr>
              <a:buNone/>
            </a:pPr>
            <a:endParaRPr lang="en-US" b="1" dirty="0">
              <a:solidFill>
                <a:srgbClr val="3C3CEA"/>
              </a:solidFill>
            </a:endParaRPr>
          </a:p>
        </p:txBody>
      </p:sp>
      <p:pic>
        <p:nvPicPr>
          <p:cNvPr id="11" name="Picture 10" descr="cell_mode_ex.tiff">
            <a:extLst>
              <a:ext uri="{FF2B5EF4-FFF2-40B4-BE49-F238E27FC236}">
                <a16:creationId xmlns:a16="http://schemas.microsoft.com/office/drawing/2014/main" id="{AC8AD1EA-7C77-46CC-9CF7-3951F6AF98B2}"/>
              </a:ext>
            </a:extLst>
          </p:cNvPr>
          <p:cNvPicPr>
            <a:picLocks noChangeAspect="1"/>
          </p:cNvPicPr>
          <p:nvPr/>
        </p:nvPicPr>
        <p:blipFill rotWithShape="1">
          <a:blip r:embed="rId3"/>
          <a:srcRect l="1895" r="18362" b="4381"/>
          <a:stretch/>
        </p:blipFill>
        <p:spPr>
          <a:xfrm>
            <a:off x="2534016" y="3735546"/>
            <a:ext cx="7123968" cy="2034420"/>
          </a:xfrm>
          <a:prstGeom prst="rect">
            <a:avLst/>
          </a:prstGeom>
          <a:ln>
            <a:solidFill>
              <a:schemeClr val="tx1"/>
            </a:solidFill>
          </a:ln>
        </p:spPr>
      </p:pic>
    </p:spTree>
    <p:extLst>
      <p:ext uri="{BB962C8B-B14F-4D97-AF65-F5344CB8AC3E}">
        <p14:creationId xmlns:p14="http://schemas.microsoft.com/office/powerpoint/2010/main" val="660212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E5D07EF-4895-4096-85F4-88ECD1EC711E}"/>
              </a:ext>
            </a:extLst>
          </p:cNvPr>
          <p:cNvPicPr>
            <a:picLocks noChangeAspect="1"/>
          </p:cNvPicPr>
          <p:nvPr/>
        </p:nvPicPr>
        <p:blipFill>
          <a:blip r:embed="rId3"/>
          <a:stretch>
            <a:fillRect/>
          </a:stretch>
        </p:blipFill>
        <p:spPr>
          <a:xfrm>
            <a:off x="1361143" y="1024311"/>
            <a:ext cx="9167150" cy="4984638"/>
          </a:xfrm>
          <a:prstGeom prst="rect">
            <a:avLst/>
          </a:prstGeom>
        </p:spPr>
      </p:pic>
      <p:sp>
        <p:nvSpPr>
          <p:cNvPr id="2" name="Title 1"/>
          <p:cNvSpPr>
            <a:spLocks noGrp="1"/>
          </p:cNvSpPr>
          <p:nvPr>
            <p:ph type="title"/>
          </p:nvPr>
        </p:nvSpPr>
        <p:spPr/>
        <p:txBody>
          <a:bodyPr/>
          <a:lstStyle/>
          <a:p>
            <a:r>
              <a:rPr lang="en-US" dirty="0"/>
              <a:t>MATLAB’s Graphical User Interface (GUI)</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59</a:t>
            </a:fld>
            <a:endParaRPr lang="en-US" dirty="0"/>
          </a:p>
        </p:txBody>
      </p:sp>
      <p:cxnSp>
        <p:nvCxnSpPr>
          <p:cNvPr id="7" name="Straight Arrow Connector 6">
            <a:extLst>
              <a:ext uri="{FF2B5EF4-FFF2-40B4-BE49-F238E27FC236}">
                <a16:creationId xmlns:a16="http://schemas.microsoft.com/office/drawing/2014/main" id="{1B84953A-ACBA-4662-A2B1-ED09C80F747E}"/>
              </a:ext>
            </a:extLst>
          </p:cNvPr>
          <p:cNvCxnSpPr/>
          <p:nvPr/>
        </p:nvCxnSpPr>
        <p:spPr>
          <a:xfrm flipV="1">
            <a:off x="893355" y="1524000"/>
            <a:ext cx="772160" cy="568960"/>
          </a:xfrm>
          <a:prstGeom prst="straightConnector1">
            <a:avLst/>
          </a:prstGeom>
          <a:ln w="76200">
            <a:solidFill>
              <a:srgbClr val="DB077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949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6</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2604976"/>
            <a:ext cx="7937919" cy="3217089"/>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20342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Live editor</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60</a:t>
            </a:fld>
            <a:endParaRPr lang="en-US" dirty="0"/>
          </a:p>
        </p:txBody>
      </p:sp>
      <p:sp>
        <p:nvSpPr>
          <p:cNvPr id="11" name="Content Placeholder 10">
            <a:extLst>
              <a:ext uri="{FF2B5EF4-FFF2-40B4-BE49-F238E27FC236}">
                <a16:creationId xmlns:a16="http://schemas.microsoft.com/office/drawing/2014/main" id="{2CE82624-F191-465C-9CF8-F454A247EF55}"/>
              </a:ext>
            </a:extLst>
          </p:cNvPr>
          <p:cNvSpPr>
            <a:spLocks noGrp="1"/>
          </p:cNvSpPr>
          <p:nvPr>
            <p:ph idx="1"/>
          </p:nvPr>
        </p:nvSpPr>
        <p:spPr>
          <a:xfrm>
            <a:off x="1665515" y="1457273"/>
            <a:ext cx="8903524" cy="876225"/>
          </a:xfrm>
        </p:spPr>
        <p:txBody>
          <a:bodyPr/>
          <a:lstStyle/>
          <a:p>
            <a:r>
              <a:rPr lang="en-US" sz="1600" dirty="0"/>
              <a:t>MATLAB live scripts and live functions are </a:t>
            </a:r>
            <a:r>
              <a:rPr lang="en-US" sz="1600" b="1" dirty="0">
                <a:solidFill>
                  <a:srgbClr val="00B050"/>
                </a:solidFill>
              </a:rPr>
              <a:t>interactive documents </a:t>
            </a:r>
            <a:r>
              <a:rPr lang="en-US" sz="1600" dirty="0"/>
              <a:t>that combine MATLAB code with formatted text, equations, and images in a single environment called the Live Editor. In addition, live scripts </a:t>
            </a:r>
            <a:r>
              <a:rPr lang="en-US" sz="1600" b="1" dirty="0">
                <a:solidFill>
                  <a:srgbClr val="3C3CEA"/>
                </a:solidFill>
              </a:rPr>
              <a:t>store and display output alongside the code that creates it</a:t>
            </a:r>
            <a:r>
              <a:rPr lang="en-US" sz="1600" dirty="0"/>
              <a:t>. </a:t>
            </a:r>
          </a:p>
        </p:txBody>
      </p:sp>
      <p:pic>
        <p:nvPicPr>
          <p:cNvPr id="4100" name="Picture 4">
            <a:extLst>
              <a:ext uri="{FF2B5EF4-FFF2-40B4-BE49-F238E27FC236}">
                <a16:creationId xmlns:a16="http://schemas.microsoft.com/office/drawing/2014/main" id="{A1B4EF46-7FE3-4CDB-8410-EA1A8C70D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 y="2649398"/>
            <a:ext cx="5001260" cy="278239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6B67EBE-6BB1-4966-B85B-5D807282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850" y="2649397"/>
            <a:ext cx="5685319" cy="27823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7AB0E4-B5D1-4CD7-A9C3-0B8CB19471E1}"/>
              </a:ext>
            </a:extLst>
          </p:cNvPr>
          <p:cNvSpPr/>
          <p:nvPr/>
        </p:nvSpPr>
        <p:spPr>
          <a:xfrm>
            <a:off x="1665514" y="5641783"/>
            <a:ext cx="9062720" cy="369332"/>
          </a:xfrm>
          <a:prstGeom prst="rect">
            <a:avLst/>
          </a:prstGeom>
        </p:spPr>
        <p:txBody>
          <a:bodyPr wrap="square">
            <a:spAutoFit/>
          </a:bodyPr>
          <a:lstStyle/>
          <a:p>
            <a:r>
              <a:rPr lang="en-US" dirty="0">
                <a:solidFill>
                  <a:srgbClr val="DB0775"/>
                </a:solidFill>
                <a:latin typeface="Ink Free" panose="03080402000500000000" pitchFamily="66" charset="0"/>
              </a:rPr>
              <a:t>Live scripts can be exported to </a:t>
            </a:r>
            <a:r>
              <a:rPr lang="en-US" b="1" dirty="0">
                <a:solidFill>
                  <a:srgbClr val="DB0775"/>
                </a:solidFill>
                <a:latin typeface="Ink Free" panose="03080402000500000000" pitchFamily="66" charset="0"/>
              </a:rPr>
              <a:t>PDF, Microsoft</a:t>
            </a:r>
            <a:r>
              <a:rPr lang="en-US" b="1" baseline="30000" dirty="0">
                <a:solidFill>
                  <a:srgbClr val="DB0775"/>
                </a:solidFill>
                <a:latin typeface="Ink Free" panose="03080402000500000000" pitchFamily="66" charset="0"/>
              </a:rPr>
              <a:t>®</a:t>
            </a:r>
            <a:r>
              <a:rPr lang="en-US" b="1" dirty="0">
                <a:solidFill>
                  <a:srgbClr val="DB0775"/>
                </a:solidFill>
                <a:latin typeface="Ink Free" panose="03080402000500000000" pitchFamily="66" charset="0"/>
              </a:rPr>
              <a:t> Word, HTML, or LaTeX</a:t>
            </a:r>
            <a:r>
              <a:rPr lang="en-US" dirty="0">
                <a:solidFill>
                  <a:srgbClr val="DB0775"/>
                </a:solidFill>
                <a:latin typeface="Ink Free" panose="03080402000500000000" pitchFamily="66" charset="0"/>
              </a:rPr>
              <a:t>.</a:t>
            </a:r>
          </a:p>
        </p:txBody>
      </p:sp>
    </p:spTree>
    <p:extLst>
      <p:ext uri="{BB962C8B-B14F-4D97-AF65-F5344CB8AC3E}">
        <p14:creationId xmlns:p14="http://schemas.microsoft.com/office/powerpoint/2010/main" val="267217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MATLAB’s EDITOR – Live editor</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61</a:t>
            </a:fld>
            <a:endParaRPr lang="en-US" dirty="0"/>
          </a:p>
        </p:txBody>
      </p:sp>
      <p:sp>
        <p:nvSpPr>
          <p:cNvPr id="11" name="Content Placeholder 10">
            <a:extLst>
              <a:ext uri="{FF2B5EF4-FFF2-40B4-BE49-F238E27FC236}">
                <a16:creationId xmlns:a16="http://schemas.microsoft.com/office/drawing/2014/main" id="{2CE82624-F191-465C-9CF8-F454A247EF55}"/>
              </a:ext>
            </a:extLst>
          </p:cNvPr>
          <p:cNvSpPr>
            <a:spLocks noGrp="1"/>
          </p:cNvSpPr>
          <p:nvPr>
            <p:ph idx="1"/>
          </p:nvPr>
        </p:nvSpPr>
        <p:spPr>
          <a:xfrm>
            <a:off x="1665515" y="1457273"/>
            <a:ext cx="8903524" cy="876225"/>
          </a:xfrm>
        </p:spPr>
        <p:txBody>
          <a:bodyPr/>
          <a:lstStyle/>
          <a:p>
            <a:r>
              <a:rPr lang="en-US" sz="1600" dirty="0"/>
              <a:t>MATLAB live scripts and live functions are </a:t>
            </a:r>
            <a:r>
              <a:rPr lang="en-US" sz="1600" b="1" dirty="0">
                <a:solidFill>
                  <a:srgbClr val="00B050"/>
                </a:solidFill>
              </a:rPr>
              <a:t>interactive documents </a:t>
            </a:r>
            <a:r>
              <a:rPr lang="en-US" sz="1600" dirty="0"/>
              <a:t>that combine MATLAB code with formatted text, equations, and images in a single environment called the Live Editor. In addition, live scripts </a:t>
            </a:r>
            <a:r>
              <a:rPr lang="en-US" sz="1600" b="1" dirty="0">
                <a:solidFill>
                  <a:srgbClr val="3C3CEA"/>
                </a:solidFill>
              </a:rPr>
              <a:t>store and display output alongside the code that creates it</a:t>
            </a:r>
            <a:r>
              <a:rPr lang="en-US" sz="1600" dirty="0"/>
              <a:t>. </a:t>
            </a:r>
          </a:p>
        </p:txBody>
      </p:sp>
      <p:pic>
        <p:nvPicPr>
          <p:cNvPr id="4100" name="Picture 4">
            <a:extLst>
              <a:ext uri="{FF2B5EF4-FFF2-40B4-BE49-F238E27FC236}">
                <a16:creationId xmlns:a16="http://schemas.microsoft.com/office/drawing/2014/main" id="{A1B4EF46-7FE3-4CDB-8410-EA1A8C70D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 y="2649398"/>
            <a:ext cx="5001260" cy="278239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6B67EBE-6BB1-4966-B85B-5D8072823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7850" y="2649397"/>
            <a:ext cx="5685319" cy="27823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7AB0E4-B5D1-4CD7-A9C3-0B8CB19471E1}"/>
              </a:ext>
            </a:extLst>
          </p:cNvPr>
          <p:cNvSpPr/>
          <p:nvPr/>
        </p:nvSpPr>
        <p:spPr>
          <a:xfrm>
            <a:off x="1665514" y="5641783"/>
            <a:ext cx="9062720" cy="369332"/>
          </a:xfrm>
          <a:prstGeom prst="rect">
            <a:avLst/>
          </a:prstGeom>
        </p:spPr>
        <p:txBody>
          <a:bodyPr wrap="square">
            <a:spAutoFit/>
          </a:bodyPr>
          <a:lstStyle/>
          <a:p>
            <a:r>
              <a:rPr lang="en-US" dirty="0">
                <a:solidFill>
                  <a:srgbClr val="DB0775"/>
                </a:solidFill>
                <a:latin typeface="Ink Free" panose="03080402000500000000" pitchFamily="66" charset="0"/>
              </a:rPr>
              <a:t>Live scripts can be exported to </a:t>
            </a:r>
            <a:r>
              <a:rPr lang="en-US" b="1" dirty="0">
                <a:solidFill>
                  <a:srgbClr val="DB0775"/>
                </a:solidFill>
                <a:latin typeface="Ink Free" panose="03080402000500000000" pitchFamily="66" charset="0"/>
              </a:rPr>
              <a:t>PDF, Microsoft</a:t>
            </a:r>
            <a:r>
              <a:rPr lang="en-US" b="1" baseline="30000" dirty="0">
                <a:solidFill>
                  <a:srgbClr val="DB0775"/>
                </a:solidFill>
                <a:latin typeface="Ink Free" panose="03080402000500000000" pitchFamily="66" charset="0"/>
              </a:rPr>
              <a:t>®</a:t>
            </a:r>
            <a:r>
              <a:rPr lang="en-US" b="1" dirty="0">
                <a:solidFill>
                  <a:srgbClr val="DB0775"/>
                </a:solidFill>
                <a:latin typeface="Ink Free" panose="03080402000500000000" pitchFamily="66" charset="0"/>
              </a:rPr>
              <a:t> Word, HTML, or LaTeX</a:t>
            </a:r>
            <a:r>
              <a:rPr lang="en-US" dirty="0">
                <a:solidFill>
                  <a:srgbClr val="DB0775"/>
                </a:solidFill>
                <a:latin typeface="Ink Free" panose="03080402000500000000" pitchFamily="66" charset="0"/>
              </a:rPr>
              <a:t>.</a:t>
            </a:r>
          </a:p>
        </p:txBody>
      </p:sp>
      <p:grpSp>
        <p:nvGrpSpPr>
          <p:cNvPr id="8" name="Group 7">
            <a:extLst>
              <a:ext uri="{FF2B5EF4-FFF2-40B4-BE49-F238E27FC236}">
                <a16:creationId xmlns:a16="http://schemas.microsoft.com/office/drawing/2014/main" id="{34659DC7-F822-4315-BA86-BBC6E9C51793}"/>
              </a:ext>
            </a:extLst>
          </p:cNvPr>
          <p:cNvGrpSpPr/>
          <p:nvPr/>
        </p:nvGrpSpPr>
        <p:grpSpPr>
          <a:xfrm>
            <a:off x="4106315" y="2316914"/>
            <a:ext cx="2719529" cy="3086098"/>
            <a:chOff x="4525307" y="2076716"/>
            <a:chExt cx="2333317" cy="2704568"/>
          </a:xfrm>
        </p:grpSpPr>
        <p:sp>
          <p:nvSpPr>
            <p:cNvPr id="7" name="Rectangle 6">
              <a:extLst>
                <a:ext uri="{FF2B5EF4-FFF2-40B4-BE49-F238E27FC236}">
                  <a16:creationId xmlns:a16="http://schemas.microsoft.com/office/drawing/2014/main" id="{B592D70A-E2A2-434B-8419-3195BDBB42CE}"/>
                </a:ext>
              </a:extLst>
            </p:cNvPr>
            <p:cNvSpPr/>
            <p:nvPr/>
          </p:nvSpPr>
          <p:spPr>
            <a:xfrm>
              <a:off x="4525307" y="2076716"/>
              <a:ext cx="2333317" cy="27045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4098" name="Picture 2" descr="Risultato immagini per jupyter notebooks">
              <a:extLst>
                <a:ext uri="{FF2B5EF4-FFF2-40B4-BE49-F238E27FC236}">
                  <a16:creationId xmlns:a16="http://schemas.microsoft.com/office/drawing/2014/main" id="{DC074F07-306F-4AFB-965A-12D3EDF06B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5307" y="2076716"/>
              <a:ext cx="2333317" cy="270456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9" name="Cross 8">
            <a:extLst>
              <a:ext uri="{FF2B5EF4-FFF2-40B4-BE49-F238E27FC236}">
                <a16:creationId xmlns:a16="http://schemas.microsoft.com/office/drawing/2014/main" id="{B3E10491-07E9-4614-9AF4-9F19CF5FC553}"/>
              </a:ext>
            </a:extLst>
          </p:cNvPr>
          <p:cNvSpPr/>
          <p:nvPr/>
        </p:nvSpPr>
        <p:spPr>
          <a:xfrm rot="2917065">
            <a:off x="2957102" y="1358062"/>
            <a:ext cx="5073157" cy="5003803"/>
          </a:xfrm>
          <a:prstGeom prst="plus">
            <a:avLst>
              <a:gd name="adj" fmla="val 49147"/>
            </a:avLst>
          </a:prstGeom>
          <a:solidFill>
            <a:srgbClr val="DB077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414140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62</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4433777"/>
            <a:ext cx="7937919" cy="1388288"/>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48102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63</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4887303"/>
            <a:ext cx="7937919" cy="934762"/>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33300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64</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CURVES</a:t>
            </a:r>
            <a:endParaRPr lang="en-US" dirty="0"/>
          </a:p>
        </p:txBody>
      </p:sp>
      <p:pic>
        <p:nvPicPr>
          <p:cNvPr id="3" name="Picture 2">
            <a:extLst>
              <a:ext uri="{FF2B5EF4-FFF2-40B4-BE49-F238E27FC236}">
                <a16:creationId xmlns:a16="http://schemas.microsoft.com/office/drawing/2014/main" id="{C74FC623-3489-486D-AF7C-CAD1E46D6AF6}"/>
              </a:ext>
            </a:extLst>
          </p:cNvPr>
          <p:cNvPicPr>
            <a:picLocks noChangeAspect="1"/>
          </p:cNvPicPr>
          <p:nvPr/>
        </p:nvPicPr>
        <p:blipFill>
          <a:blip r:embed="rId3"/>
          <a:stretch>
            <a:fillRect/>
          </a:stretch>
        </p:blipFill>
        <p:spPr>
          <a:xfrm>
            <a:off x="689002" y="1409537"/>
            <a:ext cx="10655273" cy="4624521"/>
          </a:xfrm>
          <a:prstGeom prst="rect">
            <a:avLst/>
          </a:prstGeom>
        </p:spPr>
      </p:pic>
      <p:cxnSp>
        <p:nvCxnSpPr>
          <p:cNvPr id="9" name="Straight Arrow Connector 8">
            <a:extLst>
              <a:ext uri="{FF2B5EF4-FFF2-40B4-BE49-F238E27FC236}">
                <a16:creationId xmlns:a16="http://schemas.microsoft.com/office/drawing/2014/main" id="{49D8D4B7-4C2B-4014-ADC1-61C61E247743}"/>
              </a:ext>
            </a:extLst>
          </p:cNvPr>
          <p:cNvCxnSpPr>
            <a:cxnSpLocks/>
          </p:cNvCxnSpPr>
          <p:nvPr/>
        </p:nvCxnSpPr>
        <p:spPr>
          <a:xfrm flipV="1">
            <a:off x="446567" y="3526392"/>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158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65</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CURVES</a:t>
            </a:r>
            <a:endParaRPr lang="en-US" dirty="0"/>
          </a:p>
        </p:txBody>
      </p:sp>
      <p:pic>
        <p:nvPicPr>
          <p:cNvPr id="7" name="Picture 6">
            <a:extLst>
              <a:ext uri="{FF2B5EF4-FFF2-40B4-BE49-F238E27FC236}">
                <a16:creationId xmlns:a16="http://schemas.microsoft.com/office/drawing/2014/main" id="{C569AD6A-F716-4023-9896-467D57488E88}"/>
              </a:ext>
            </a:extLst>
          </p:cNvPr>
          <p:cNvPicPr>
            <a:picLocks noChangeAspect="1"/>
          </p:cNvPicPr>
          <p:nvPr/>
        </p:nvPicPr>
        <p:blipFill>
          <a:blip r:embed="rId3"/>
          <a:stretch>
            <a:fillRect/>
          </a:stretch>
        </p:blipFill>
        <p:spPr>
          <a:xfrm>
            <a:off x="722419" y="1609726"/>
            <a:ext cx="10066338" cy="4232122"/>
          </a:xfrm>
          <a:prstGeom prst="rect">
            <a:avLst/>
          </a:prstGeom>
        </p:spPr>
      </p:pic>
      <p:cxnSp>
        <p:nvCxnSpPr>
          <p:cNvPr id="9" name="Straight Arrow Connector 8">
            <a:extLst>
              <a:ext uri="{FF2B5EF4-FFF2-40B4-BE49-F238E27FC236}">
                <a16:creationId xmlns:a16="http://schemas.microsoft.com/office/drawing/2014/main" id="{2F50E09A-9C85-486C-BD8D-C79EE482B3C2}"/>
              </a:ext>
            </a:extLst>
          </p:cNvPr>
          <p:cNvCxnSpPr>
            <a:cxnSpLocks/>
          </p:cNvCxnSpPr>
          <p:nvPr/>
        </p:nvCxnSpPr>
        <p:spPr>
          <a:xfrm flipV="1">
            <a:off x="499731" y="3483860"/>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590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66</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CURVES</a:t>
            </a:r>
            <a:endParaRPr lang="en-US" dirty="0"/>
          </a:p>
        </p:txBody>
      </p:sp>
      <p:pic>
        <p:nvPicPr>
          <p:cNvPr id="3" name="Picture 2">
            <a:extLst>
              <a:ext uri="{FF2B5EF4-FFF2-40B4-BE49-F238E27FC236}">
                <a16:creationId xmlns:a16="http://schemas.microsoft.com/office/drawing/2014/main" id="{D4530AC2-6DE1-4E1C-84D6-5B27BA7E8C8E}"/>
              </a:ext>
            </a:extLst>
          </p:cNvPr>
          <p:cNvPicPr>
            <a:picLocks noChangeAspect="1"/>
          </p:cNvPicPr>
          <p:nvPr/>
        </p:nvPicPr>
        <p:blipFill>
          <a:blip r:embed="rId3"/>
          <a:stretch>
            <a:fillRect/>
          </a:stretch>
        </p:blipFill>
        <p:spPr>
          <a:xfrm>
            <a:off x="669263" y="1508593"/>
            <a:ext cx="10721367" cy="4333255"/>
          </a:xfrm>
          <a:prstGeom prst="rect">
            <a:avLst/>
          </a:prstGeom>
        </p:spPr>
      </p:pic>
      <p:cxnSp>
        <p:nvCxnSpPr>
          <p:cNvPr id="9" name="Straight Arrow Connector 8">
            <a:extLst>
              <a:ext uri="{FF2B5EF4-FFF2-40B4-BE49-F238E27FC236}">
                <a16:creationId xmlns:a16="http://schemas.microsoft.com/office/drawing/2014/main" id="{AE28AA64-63D1-4EA4-BA60-8D2839EB27D2}"/>
              </a:ext>
            </a:extLst>
          </p:cNvPr>
          <p:cNvCxnSpPr>
            <a:cxnSpLocks/>
          </p:cNvCxnSpPr>
          <p:nvPr/>
        </p:nvCxnSpPr>
        <p:spPr>
          <a:xfrm flipV="1">
            <a:off x="401041" y="3768340"/>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4222671-0BF9-4D8F-9EF6-CE05E58EA2F2}"/>
              </a:ext>
            </a:extLst>
          </p:cNvPr>
          <p:cNvCxnSpPr>
            <a:cxnSpLocks/>
          </p:cNvCxnSpPr>
          <p:nvPr/>
        </p:nvCxnSpPr>
        <p:spPr>
          <a:xfrm flipV="1">
            <a:off x="401041" y="4161352"/>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FFCD53D-AAC4-4820-8C06-35DF1EBAAB23}"/>
              </a:ext>
            </a:extLst>
          </p:cNvPr>
          <p:cNvCxnSpPr>
            <a:cxnSpLocks/>
          </p:cNvCxnSpPr>
          <p:nvPr/>
        </p:nvCxnSpPr>
        <p:spPr>
          <a:xfrm flipV="1">
            <a:off x="390408" y="4412124"/>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27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67</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CURVES</a:t>
            </a:r>
            <a:endParaRPr lang="en-US" dirty="0"/>
          </a:p>
        </p:txBody>
      </p:sp>
      <p:pic>
        <p:nvPicPr>
          <p:cNvPr id="3" name="Picture 2">
            <a:extLst>
              <a:ext uri="{FF2B5EF4-FFF2-40B4-BE49-F238E27FC236}">
                <a16:creationId xmlns:a16="http://schemas.microsoft.com/office/drawing/2014/main" id="{FA4F4B26-B0A0-4E0E-B38A-8013F04163E4}"/>
              </a:ext>
            </a:extLst>
          </p:cNvPr>
          <p:cNvPicPr>
            <a:picLocks noChangeAspect="1"/>
          </p:cNvPicPr>
          <p:nvPr/>
        </p:nvPicPr>
        <p:blipFill>
          <a:blip r:embed="rId3"/>
          <a:stretch>
            <a:fillRect/>
          </a:stretch>
        </p:blipFill>
        <p:spPr>
          <a:xfrm>
            <a:off x="851127" y="1424754"/>
            <a:ext cx="10009354" cy="4550443"/>
          </a:xfrm>
          <a:prstGeom prst="rect">
            <a:avLst/>
          </a:prstGeom>
        </p:spPr>
      </p:pic>
      <p:cxnSp>
        <p:nvCxnSpPr>
          <p:cNvPr id="9" name="Straight Arrow Connector 8">
            <a:extLst>
              <a:ext uri="{FF2B5EF4-FFF2-40B4-BE49-F238E27FC236}">
                <a16:creationId xmlns:a16="http://schemas.microsoft.com/office/drawing/2014/main" id="{A63A4A18-1E93-4AFD-90C0-2C5B1CBBF9FA}"/>
              </a:ext>
            </a:extLst>
          </p:cNvPr>
          <p:cNvCxnSpPr>
            <a:cxnSpLocks/>
          </p:cNvCxnSpPr>
          <p:nvPr/>
        </p:nvCxnSpPr>
        <p:spPr>
          <a:xfrm flipV="1">
            <a:off x="627733" y="4132447"/>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473425-F08B-4399-B52B-9AAE0A222075}"/>
              </a:ext>
            </a:extLst>
          </p:cNvPr>
          <p:cNvCxnSpPr>
            <a:cxnSpLocks/>
          </p:cNvCxnSpPr>
          <p:nvPr/>
        </p:nvCxnSpPr>
        <p:spPr>
          <a:xfrm flipV="1">
            <a:off x="627733" y="4726810"/>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72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68</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3d datasets</a:t>
            </a:r>
            <a:endParaRPr lang="en-US" dirty="0"/>
          </a:p>
        </p:txBody>
      </p:sp>
      <p:pic>
        <p:nvPicPr>
          <p:cNvPr id="7" name="Picture 6">
            <a:extLst>
              <a:ext uri="{FF2B5EF4-FFF2-40B4-BE49-F238E27FC236}">
                <a16:creationId xmlns:a16="http://schemas.microsoft.com/office/drawing/2014/main" id="{38A359CC-B2BF-49DE-A018-65033682A6CB}"/>
              </a:ext>
            </a:extLst>
          </p:cNvPr>
          <p:cNvPicPr>
            <a:picLocks noChangeAspect="1"/>
          </p:cNvPicPr>
          <p:nvPr/>
        </p:nvPicPr>
        <p:blipFill>
          <a:blip r:embed="rId3"/>
          <a:stretch>
            <a:fillRect/>
          </a:stretch>
        </p:blipFill>
        <p:spPr>
          <a:xfrm>
            <a:off x="522610" y="1706730"/>
            <a:ext cx="10612251" cy="4135118"/>
          </a:xfrm>
          <a:prstGeom prst="rect">
            <a:avLst/>
          </a:prstGeom>
        </p:spPr>
      </p:pic>
      <p:cxnSp>
        <p:nvCxnSpPr>
          <p:cNvPr id="9" name="Straight Arrow Connector 8">
            <a:extLst>
              <a:ext uri="{FF2B5EF4-FFF2-40B4-BE49-F238E27FC236}">
                <a16:creationId xmlns:a16="http://schemas.microsoft.com/office/drawing/2014/main" id="{DD6647DF-E096-44E0-9F43-52C9CB740DD1}"/>
              </a:ext>
            </a:extLst>
          </p:cNvPr>
          <p:cNvCxnSpPr>
            <a:cxnSpLocks/>
          </p:cNvCxnSpPr>
          <p:nvPr/>
        </p:nvCxnSpPr>
        <p:spPr>
          <a:xfrm flipV="1">
            <a:off x="350870" y="3239309"/>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2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69</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DATA / HISTOGRAMS / BARPLOTS</a:t>
            </a:r>
            <a:endParaRPr lang="en-US" dirty="0"/>
          </a:p>
        </p:txBody>
      </p:sp>
      <p:pic>
        <p:nvPicPr>
          <p:cNvPr id="7" name="Picture 6">
            <a:extLst>
              <a:ext uri="{FF2B5EF4-FFF2-40B4-BE49-F238E27FC236}">
                <a16:creationId xmlns:a16="http://schemas.microsoft.com/office/drawing/2014/main" id="{A97157F4-8E94-47E8-A3E9-FB0E74F8D222}"/>
              </a:ext>
            </a:extLst>
          </p:cNvPr>
          <p:cNvPicPr>
            <a:picLocks noChangeAspect="1"/>
          </p:cNvPicPr>
          <p:nvPr/>
        </p:nvPicPr>
        <p:blipFill>
          <a:blip r:embed="rId3"/>
          <a:stretch>
            <a:fillRect/>
          </a:stretch>
        </p:blipFill>
        <p:spPr>
          <a:xfrm>
            <a:off x="627132" y="1485900"/>
            <a:ext cx="10389897" cy="4498975"/>
          </a:xfrm>
          <a:prstGeom prst="rect">
            <a:avLst/>
          </a:prstGeom>
        </p:spPr>
      </p:pic>
      <p:cxnSp>
        <p:nvCxnSpPr>
          <p:cNvPr id="9" name="Straight Arrow Connector 8">
            <a:extLst>
              <a:ext uri="{FF2B5EF4-FFF2-40B4-BE49-F238E27FC236}">
                <a16:creationId xmlns:a16="http://schemas.microsoft.com/office/drawing/2014/main" id="{3DB4E30A-587C-49E2-A1E3-169A82E16368}"/>
              </a:ext>
            </a:extLst>
          </p:cNvPr>
          <p:cNvCxnSpPr>
            <a:cxnSpLocks/>
          </p:cNvCxnSpPr>
          <p:nvPr/>
        </p:nvCxnSpPr>
        <p:spPr>
          <a:xfrm flipV="1">
            <a:off x="340242" y="3494493"/>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77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7</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3072809"/>
            <a:ext cx="7937919" cy="274925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73740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70</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Plotting</a:t>
            </a:r>
            <a:r>
              <a:rPr lang="it-IT" dirty="0"/>
              <a:t> DATA / HISTOGRAMS / BARPLOTS</a:t>
            </a:r>
            <a:endParaRPr lang="en-US" dirty="0"/>
          </a:p>
        </p:txBody>
      </p:sp>
      <p:pic>
        <p:nvPicPr>
          <p:cNvPr id="3" name="Picture 2">
            <a:extLst>
              <a:ext uri="{FF2B5EF4-FFF2-40B4-BE49-F238E27FC236}">
                <a16:creationId xmlns:a16="http://schemas.microsoft.com/office/drawing/2014/main" id="{4B142032-A1D3-48CA-B80B-3603FCA75529}"/>
              </a:ext>
            </a:extLst>
          </p:cNvPr>
          <p:cNvPicPr>
            <a:picLocks noChangeAspect="1"/>
          </p:cNvPicPr>
          <p:nvPr/>
        </p:nvPicPr>
        <p:blipFill>
          <a:blip r:embed="rId3"/>
          <a:stretch>
            <a:fillRect/>
          </a:stretch>
        </p:blipFill>
        <p:spPr>
          <a:xfrm>
            <a:off x="651067" y="1742280"/>
            <a:ext cx="10889865" cy="4214019"/>
          </a:xfrm>
          <a:prstGeom prst="rect">
            <a:avLst/>
          </a:prstGeom>
        </p:spPr>
      </p:pic>
      <p:cxnSp>
        <p:nvCxnSpPr>
          <p:cNvPr id="9" name="Straight Arrow Connector 8">
            <a:extLst>
              <a:ext uri="{FF2B5EF4-FFF2-40B4-BE49-F238E27FC236}">
                <a16:creationId xmlns:a16="http://schemas.microsoft.com/office/drawing/2014/main" id="{B92498EE-5598-422E-B16E-39A5E0F525BB}"/>
              </a:ext>
            </a:extLst>
          </p:cNvPr>
          <p:cNvCxnSpPr>
            <a:cxnSpLocks/>
          </p:cNvCxnSpPr>
          <p:nvPr/>
        </p:nvCxnSpPr>
        <p:spPr>
          <a:xfrm flipV="1">
            <a:off x="395885" y="4026122"/>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781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71</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Showing</a:t>
            </a:r>
            <a:r>
              <a:rPr lang="it-IT" dirty="0"/>
              <a:t> Tabular data </a:t>
            </a:r>
            <a:r>
              <a:rPr lang="it-IT" dirty="0" err="1"/>
              <a:t>as</a:t>
            </a:r>
            <a:r>
              <a:rPr lang="it-IT" dirty="0"/>
              <a:t> </a:t>
            </a:r>
            <a:r>
              <a:rPr lang="it-IT" dirty="0" err="1"/>
              <a:t>heatmaps</a:t>
            </a:r>
            <a:endParaRPr lang="en-US" dirty="0"/>
          </a:p>
        </p:txBody>
      </p:sp>
      <p:pic>
        <p:nvPicPr>
          <p:cNvPr id="8" name="Picture 7">
            <a:extLst>
              <a:ext uri="{FF2B5EF4-FFF2-40B4-BE49-F238E27FC236}">
                <a16:creationId xmlns:a16="http://schemas.microsoft.com/office/drawing/2014/main" id="{19E326F4-C78F-41A8-A915-42E6EDBC4D09}"/>
              </a:ext>
            </a:extLst>
          </p:cNvPr>
          <p:cNvPicPr>
            <a:picLocks noChangeAspect="1"/>
          </p:cNvPicPr>
          <p:nvPr/>
        </p:nvPicPr>
        <p:blipFill>
          <a:blip r:embed="rId3"/>
          <a:stretch>
            <a:fillRect/>
          </a:stretch>
        </p:blipFill>
        <p:spPr>
          <a:xfrm>
            <a:off x="866047" y="1862154"/>
            <a:ext cx="10459905" cy="3979694"/>
          </a:xfrm>
          <a:prstGeom prst="rect">
            <a:avLst/>
          </a:prstGeom>
        </p:spPr>
      </p:pic>
      <p:cxnSp>
        <p:nvCxnSpPr>
          <p:cNvPr id="10" name="Straight Arrow Connector 9">
            <a:extLst>
              <a:ext uri="{FF2B5EF4-FFF2-40B4-BE49-F238E27FC236}">
                <a16:creationId xmlns:a16="http://schemas.microsoft.com/office/drawing/2014/main" id="{88834774-43AD-4558-BAD0-4F6B0293206B}"/>
              </a:ext>
            </a:extLst>
          </p:cNvPr>
          <p:cNvCxnSpPr>
            <a:cxnSpLocks/>
          </p:cNvCxnSpPr>
          <p:nvPr/>
        </p:nvCxnSpPr>
        <p:spPr>
          <a:xfrm flipV="1">
            <a:off x="568487" y="4064872"/>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490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72</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it-IT" dirty="0" err="1"/>
              <a:t>Assembling</a:t>
            </a:r>
            <a:r>
              <a:rPr lang="it-IT" dirty="0"/>
              <a:t> </a:t>
            </a:r>
            <a:r>
              <a:rPr lang="it-IT" dirty="0" err="1"/>
              <a:t>complex</a:t>
            </a:r>
            <a:r>
              <a:rPr lang="it-IT" dirty="0"/>
              <a:t> </a:t>
            </a:r>
            <a:r>
              <a:rPr lang="it-IT" dirty="0" err="1"/>
              <a:t>figures</a:t>
            </a:r>
            <a:r>
              <a:rPr lang="it-IT" dirty="0"/>
              <a:t> </a:t>
            </a:r>
            <a:r>
              <a:rPr lang="it-IT" dirty="0" err="1"/>
              <a:t>using</a:t>
            </a:r>
            <a:r>
              <a:rPr lang="it-IT" dirty="0"/>
              <a:t> </a:t>
            </a:r>
            <a:r>
              <a:rPr lang="it-IT" dirty="0" err="1"/>
              <a:t>subplots</a:t>
            </a:r>
            <a:endParaRPr lang="en-US" dirty="0"/>
          </a:p>
        </p:txBody>
      </p:sp>
      <p:pic>
        <p:nvPicPr>
          <p:cNvPr id="7" name="Picture 6">
            <a:extLst>
              <a:ext uri="{FF2B5EF4-FFF2-40B4-BE49-F238E27FC236}">
                <a16:creationId xmlns:a16="http://schemas.microsoft.com/office/drawing/2014/main" id="{705B8F1C-34BD-468B-B644-DE38B0702676}"/>
              </a:ext>
            </a:extLst>
          </p:cNvPr>
          <p:cNvPicPr>
            <a:picLocks noChangeAspect="1"/>
          </p:cNvPicPr>
          <p:nvPr/>
        </p:nvPicPr>
        <p:blipFill>
          <a:blip r:embed="rId3"/>
          <a:stretch>
            <a:fillRect/>
          </a:stretch>
        </p:blipFill>
        <p:spPr>
          <a:xfrm>
            <a:off x="473333" y="1264725"/>
            <a:ext cx="10793277" cy="4764599"/>
          </a:xfrm>
          <a:prstGeom prst="rect">
            <a:avLst/>
          </a:prstGeom>
        </p:spPr>
      </p:pic>
      <p:cxnSp>
        <p:nvCxnSpPr>
          <p:cNvPr id="9" name="Straight Arrow Connector 8">
            <a:extLst>
              <a:ext uri="{FF2B5EF4-FFF2-40B4-BE49-F238E27FC236}">
                <a16:creationId xmlns:a16="http://schemas.microsoft.com/office/drawing/2014/main" id="{6422D654-1ACE-4494-971F-A47C2381BEB2}"/>
              </a:ext>
            </a:extLst>
          </p:cNvPr>
          <p:cNvCxnSpPr>
            <a:cxnSpLocks/>
          </p:cNvCxnSpPr>
          <p:nvPr/>
        </p:nvCxnSpPr>
        <p:spPr>
          <a:xfrm flipV="1">
            <a:off x="180755" y="1920876"/>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21AE5A3-AC5F-4568-A446-B7C2AD6DD5BF}"/>
              </a:ext>
            </a:extLst>
          </p:cNvPr>
          <p:cNvCxnSpPr>
            <a:cxnSpLocks/>
          </p:cNvCxnSpPr>
          <p:nvPr/>
        </p:nvCxnSpPr>
        <p:spPr>
          <a:xfrm flipV="1">
            <a:off x="180755" y="2599297"/>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A5A3523-7392-4625-82A6-B3453776FA2F}"/>
              </a:ext>
            </a:extLst>
          </p:cNvPr>
          <p:cNvCxnSpPr>
            <a:cxnSpLocks/>
          </p:cNvCxnSpPr>
          <p:nvPr/>
        </p:nvCxnSpPr>
        <p:spPr>
          <a:xfrm flipV="1">
            <a:off x="180755" y="3974224"/>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569FCDD-AD56-455D-A5D9-F5EDBD1CE8BF}"/>
              </a:ext>
            </a:extLst>
          </p:cNvPr>
          <p:cNvCxnSpPr>
            <a:cxnSpLocks/>
          </p:cNvCxnSpPr>
          <p:nvPr/>
        </p:nvCxnSpPr>
        <p:spPr>
          <a:xfrm flipV="1">
            <a:off x="180755" y="5130130"/>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F7DA547-E635-4453-BE9E-512457AD1319}"/>
              </a:ext>
            </a:extLst>
          </p:cNvPr>
          <p:cNvSpPr/>
          <p:nvPr/>
        </p:nvSpPr>
        <p:spPr>
          <a:xfrm>
            <a:off x="627542" y="1812823"/>
            <a:ext cx="1125057" cy="155783"/>
          </a:xfrm>
          <a:prstGeom prst="rect">
            <a:avLst/>
          </a:prstGeom>
          <a:solidFill>
            <a:srgbClr val="66FF66">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5" name="Rectangle 14">
            <a:extLst>
              <a:ext uri="{FF2B5EF4-FFF2-40B4-BE49-F238E27FC236}">
                <a16:creationId xmlns:a16="http://schemas.microsoft.com/office/drawing/2014/main" id="{CC8B2715-4FD9-4ED3-A021-1161DB9B02CA}"/>
              </a:ext>
            </a:extLst>
          </p:cNvPr>
          <p:cNvSpPr/>
          <p:nvPr/>
        </p:nvSpPr>
        <p:spPr>
          <a:xfrm>
            <a:off x="627543" y="2546865"/>
            <a:ext cx="1125057" cy="155783"/>
          </a:xfrm>
          <a:prstGeom prst="rect">
            <a:avLst/>
          </a:prstGeom>
          <a:solidFill>
            <a:srgbClr val="66FF66">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6" name="Rectangle 15">
            <a:extLst>
              <a:ext uri="{FF2B5EF4-FFF2-40B4-BE49-F238E27FC236}">
                <a16:creationId xmlns:a16="http://schemas.microsoft.com/office/drawing/2014/main" id="{55DB5CDD-05A8-447E-B088-B00EC20FAC67}"/>
              </a:ext>
            </a:extLst>
          </p:cNvPr>
          <p:cNvSpPr/>
          <p:nvPr/>
        </p:nvSpPr>
        <p:spPr>
          <a:xfrm>
            <a:off x="627541" y="3857213"/>
            <a:ext cx="1125057" cy="155783"/>
          </a:xfrm>
          <a:prstGeom prst="rect">
            <a:avLst/>
          </a:prstGeom>
          <a:solidFill>
            <a:srgbClr val="66FF66">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
        <p:nvSpPr>
          <p:cNvPr id="17" name="Rectangle 16">
            <a:extLst>
              <a:ext uri="{FF2B5EF4-FFF2-40B4-BE49-F238E27FC236}">
                <a16:creationId xmlns:a16="http://schemas.microsoft.com/office/drawing/2014/main" id="{A7FE3C43-CC34-4C69-92D4-9A549C12D441}"/>
              </a:ext>
            </a:extLst>
          </p:cNvPr>
          <p:cNvSpPr/>
          <p:nvPr/>
        </p:nvSpPr>
        <p:spPr>
          <a:xfrm>
            <a:off x="627543" y="5030631"/>
            <a:ext cx="1125057" cy="155783"/>
          </a:xfrm>
          <a:prstGeom prst="rect">
            <a:avLst/>
          </a:prstGeom>
          <a:solidFill>
            <a:srgbClr val="66FF66">
              <a:alpha val="4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32296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73</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Visualizing 2D/3D vector fields</a:t>
            </a:r>
          </a:p>
        </p:txBody>
      </p:sp>
      <p:pic>
        <p:nvPicPr>
          <p:cNvPr id="3" name="Picture 2">
            <a:extLst>
              <a:ext uri="{FF2B5EF4-FFF2-40B4-BE49-F238E27FC236}">
                <a16:creationId xmlns:a16="http://schemas.microsoft.com/office/drawing/2014/main" id="{19297F70-389C-41EF-8FD1-AC4FB488673D}"/>
              </a:ext>
            </a:extLst>
          </p:cNvPr>
          <p:cNvPicPr>
            <a:picLocks noChangeAspect="1"/>
          </p:cNvPicPr>
          <p:nvPr/>
        </p:nvPicPr>
        <p:blipFill>
          <a:blip r:embed="rId3"/>
          <a:stretch>
            <a:fillRect/>
          </a:stretch>
        </p:blipFill>
        <p:spPr>
          <a:xfrm>
            <a:off x="889775" y="1480005"/>
            <a:ext cx="9997299" cy="4490942"/>
          </a:xfrm>
          <a:prstGeom prst="rect">
            <a:avLst/>
          </a:prstGeom>
        </p:spPr>
      </p:pic>
      <p:cxnSp>
        <p:nvCxnSpPr>
          <p:cNvPr id="9" name="Straight Arrow Connector 8">
            <a:extLst>
              <a:ext uri="{FF2B5EF4-FFF2-40B4-BE49-F238E27FC236}">
                <a16:creationId xmlns:a16="http://schemas.microsoft.com/office/drawing/2014/main" id="{E9B39315-DE04-4315-B337-7EAF2FB02842}"/>
              </a:ext>
            </a:extLst>
          </p:cNvPr>
          <p:cNvCxnSpPr>
            <a:cxnSpLocks/>
          </p:cNvCxnSpPr>
          <p:nvPr/>
        </p:nvCxnSpPr>
        <p:spPr>
          <a:xfrm flipV="1">
            <a:off x="666381" y="3583236"/>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D38AB47-0BD1-48F2-AB7A-F3B1E4AA2968}"/>
              </a:ext>
            </a:extLst>
          </p:cNvPr>
          <p:cNvCxnSpPr>
            <a:cxnSpLocks/>
          </p:cNvCxnSpPr>
          <p:nvPr/>
        </p:nvCxnSpPr>
        <p:spPr>
          <a:xfrm flipV="1">
            <a:off x="666381" y="4138648"/>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0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40" y="1340137"/>
            <a:ext cx="4572000" cy="469051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6140" y="2298051"/>
            <a:ext cx="4833571" cy="2743200"/>
          </a:xfrm>
          <a:prstGeom prst="rect">
            <a:avLst/>
          </a:prstGeom>
          <a:ln>
            <a:solidFill>
              <a:schemeClr val="tx1"/>
            </a:solidFill>
          </a:ln>
        </p:spPr>
      </p:pic>
      <p:grpSp>
        <p:nvGrpSpPr>
          <p:cNvPr id="5" name="Group 4"/>
          <p:cNvGrpSpPr/>
          <p:nvPr/>
        </p:nvGrpSpPr>
        <p:grpSpPr>
          <a:xfrm>
            <a:off x="4748349" y="1757811"/>
            <a:ext cx="1471559" cy="4154983"/>
            <a:chOff x="7530860" y="1348350"/>
            <a:chExt cx="727532" cy="2054205"/>
          </a:xfrm>
        </p:grpSpPr>
        <p:sp>
          <p:nvSpPr>
            <p:cNvPr id="6" name="Oval 5"/>
            <p:cNvSpPr/>
            <p:nvPr/>
          </p:nvSpPr>
          <p:spPr>
            <a:xfrm>
              <a:off x="7530860" y="1348350"/>
              <a:ext cx="566543" cy="1656107"/>
            </a:xfrm>
            <a:prstGeom prst="ellipse">
              <a:avLst/>
            </a:prstGeom>
            <a:noFill/>
            <a:ln w="38100">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7" name="Straight Connector 6"/>
            <p:cNvCxnSpPr/>
            <p:nvPr/>
          </p:nvCxnSpPr>
          <p:spPr>
            <a:xfrm flipH="1">
              <a:off x="7755961" y="2999950"/>
              <a:ext cx="26128" cy="244485"/>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858844" y="2991979"/>
              <a:ext cx="19397" cy="24955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868542" y="2971668"/>
              <a:ext cx="389850" cy="430887"/>
            </a:xfrm>
            <a:prstGeom prst="rect">
              <a:avLst/>
            </a:prstGeom>
            <a:noFill/>
          </p:spPr>
          <p:txBody>
            <a:bodyPr wrap="none" rtlCol="0">
              <a:spAutoFit/>
            </a:bodyPr>
            <a:lstStyle/>
            <a:p>
              <a:pPr algn="ctr"/>
              <a:r>
                <a:rPr lang="en-US" sz="1100" b="1" dirty="0"/>
                <a:t>Rx</a:t>
              </a:r>
            </a:p>
            <a:p>
              <a:pPr algn="ctr"/>
              <a:r>
                <a:rPr lang="en-US" sz="1100" b="1" dirty="0"/>
                <a:t>coil</a:t>
              </a:r>
            </a:p>
          </p:txBody>
        </p:sp>
      </p:grpSp>
      <p:sp>
        <p:nvSpPr>
          <p:cNvPr id="11" name="Arc 10"/>
          <p:cNvSpPr/>
          <p:nvPr/>
        </p:nvSpPr>
        <p:spPr>
          <a:xfrm>
            <a:off x="4864114" y="1569394"/>
            <a:ext cx="914400" cy="914400"/>
          </a:xfrm>
          <a:prstGeom prst="arc">
            <a:avLst>
              <a:gd name="adj1" fmla="val 15657632"/>
              <a:gd name="adj2" fmla="val 20878163"/>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5582764" y="1343888"/>
            <a:ext cx="506870" cy="369332"/>
          </a:xfrm>
          <a:prstGeom prst="rect">
            <a:avLst/>
          </a:prstGeom>
          <a:noFill/>
        </p:spPr>
        <p:txBody>
          <a:bodyPr wrap="none" rtlCol="0">
            <a:spAutoFit/>
          </a:bodyPr>
          <a:lstStyle/>
          <a:p>
            <a:r>
              <a:rPr lang="en-US" dirty="0"/>
              <a:t>v(t)</a:t>
            </a:r>
          </a:p>
        </p:txBody>
      </p:sp>
      <p:sp>
        <p:nvSpPr>
          <p:cNvPr id="13" name="TextBox 12"/>
          <p:cNvSpPr txBox="1"/>
          <p:nvPr/>
        </p:nvSpPr>
        <p:spPr>
          <a:xfrm>
            <a:off x="6376880" y="2299128"/>
            <a:ext cx="506870" cy="369332"/>
          </a:xfrm>
          <a:prstGeom prst="rect">
            <a:avLst/>
          </a:prstGeom>
          <a:noFill/>
        </p:spPr>
        <p:txBody>
          <a:bodyPr wrap="none" rtlCol="0">
            <a:spAutoFit/>
          </a:bodyPr>
          <a:lstStyle/>
          <a:p>
            <a:r>
              <a:rPr lang="en-US" dirty="0"/>
              <a:t>v(t)</a:t>
            </a:r>
          </a:p>
        </p:txBody>
      </p:sp>
      <p:sp>
        <p:nvSpPr>
          <p:cNvPr id="16" name="Oval 15"/>
          <p:cNvSpPr/>
          <p:nvPr/>
        </p:nvSpPr>
        <p:spPr>
          <a:xfrm>
            <a:off x="1712649" y="3563336"/>
            <a:ext cx="68555" cy="746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758042" y="3563336"/>
            <a:ext cx="68555" cy="7469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5AF64C8B-D963-4609-B15E-D812A92BA4DB}"/>
              </a:ext>
            </a:extLst>
          </p:cNvPr>
          <p:cNvSpPr>
            <a:spLocks noGrp="1"/>
          </p:cNvSpPr>
          <p:nvPr>
            <p:ph type="title"/>
          </p:nvPr>
        </p:nvSpPr>
        <p:spPr/>
        <p:txBody>
          <a:bodyPr/>
          <a:lstStyle/>
          <a:p>
            <a:r>
              <a:rPr lang="en-US" dirty="0"/>
              <a:t>MATLAB Graphics</a:t>
            </a:r>
          </a:p>
        </p:txBody>
      </p:sp>
      <p:sp>
        <p:nvSpPr>
          <p:cNvPr id="10" name="Date Placeholder 9">
            <a:extLst>
              <a:ext uri="{FF2B5EF4-FFF2-40B4-BE49-F238E27FC236}">
                <a16:creationId xmlns:a16="http://schemas.microsoft.com/office/drawing/2014/main" id="{E684DAA3-BA76-412D-B17D-041C6BEC8A93}"/>
              </a:ext>
            </a:extLst>
          </p:cNvPr>
          <p:cNvSpPr>
            <a:spLocks noGrp="1"/>
          </p:cNvSpPr>
          <p:nvPr>
            <p:ph type="dt" sz="half" idx="10"/>
          </p:nvPr>
        </p:nvSpPr>
        <p:spPr/>
        <p:txBody>
          <a:bodyPr/>
          <a:lstStyle/>
          <a:p>
            <a:r>
              <a:rPr lang="en-US"/>
              <a:t>3/12/2020</a:t>
            </a:r>
            <a:endParaRPr lang="en-US" dirty="0"/>
          </a:p>
        </p:txBody>
      </p:sp>
      <p:sp>
        <p:nvSpPr>
          <p:cNvPr id="14" name="Slide Number Placeholder 13">
            <a:extLst>
              <a:ext uri="{FF2B5EF4-FFF2-40B4-BE49-F238E27FC236}">
                <a16:creationId xmlns:a16="http://schemas.microsoft.com/office/drawing/2014/main" id="{ABDFCCC7-0258-4654-B5CB-AC2894D6805D}"/>
              </a:ext>
            </a:extLst>
          </p:cNvPr>
          <p:cNvSpPr>
            <a:spLocks noGrp="1"/>
          </p:cNvSpPr>
          <p:nvPr>
            <p:ph type="sldNum" sz="quarter" idx="12"/>
          </p:nvPr>
        </p:nvSpPr>
        <p:spPr/>
        <p:txBody>
          <a:bodyPr/>
          <a:lstStyle/>
          <a:p>
            <a:fld id="{A82C3BC0-3EBF-3C4C-A3D8-795624EBC6AA}" type="slidenum">
              <a:rPr lang="en-US" smtClean="0"/>
              <a:t>74</a:t>
            </a:fld>
            <a:endParaRPr lang="en-US" dirty="0"/>
          </a:p>
        </p:txBody>
      </p:sp>
      <p:sp>
        <p:nvSpPr>
          <p:cNvPr id="20" name="Text Placeholder 19">
            <a:extLst>
              <a:ext uri="{FF2B5EF4-FFF2-40B4-BE49-F238E27FC236}">
                <a16:creationId xmlns:a16="http://schemas.microsoft.com/office/drawing/2014/main" id="{62FCF8D0-74D2-41C0-8734-6E1A98841622}"/>
              </a:ext>
            </a:extLst>
          </p:cNvPr>
          <p:cNvSpPr>
            <a:spLocks noGrp="1"/>
          </p:cNvSpPr>
          <p:nvPr>
            <p:ph type="body" sz="quarter" idx="13"/>
          </p:nvPr>
        </p:nvSpPr>
        <p:spPr/>
        <p:txBody>
          <a:bodyPr/>
          <a:lstStyle/>
          <a:p>
            <a:r>
              <a:rPr lang="en-US" dirty="0"/>
              <a:t>Visualizing 2D/3D vector fields</a:t>
            </a:r>
          </a:p>
        </p:txBody>
      </p:sp>
      <p:sp>
        <p:nvSpPr>
          <p:cNvPr id="19" name="TextBox 18">
            <a:extLst>
              <a:ext uri="{FF2B5EF4-FFF2-40B4-BE49-F238E27FC236}">
                <a16:creationId xmlns:a16="http://schemas.microsoft.com/office/drawing/2014/main" id="{275AD247-24E3-46D3-9C21-6539586C0044}"/>
              </a:ext>
            </a:extLst>
          </p:cNvPr>
          <p:cNvSpPr txBox="1"/>
          <p:nvPr/>
        </p:nvSpPr>
        <p:spPr>
          <a:xfrm>
            <a:off x="7222129" y="5930271"/>
            <a:ext cx="4338083" cy="499731"/>
          </a:xfrm>
          <a:prstGeom prst="rect">
            <a:avLst/>
          </a:prstGeom>
          <a:noFill/>
        </p:spPr>
        <p:txBody>
          <a:bodyPr wrap="square" lIns="0" tIns="0" rIns="0" bIns="0" rtlCol="0">
            <a:noAutofit/>
          </a:bodyPr>
          <a:lstStyle/>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Credits to Melissa Haskell </a:t>
            </a:r>
          </a:p>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«Introduction to MATLAB», Why &amp; How Series 2019</a:t>
            </a:r>
            <a:endParaRPr lang="en-US" sz="1200" b="1" i="1"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6947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75</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Surface rendering with MATLAB</a:t>
            </a:r>
          </a:p>
        </p:txBody>
      </p:sp>
      <p:pic>
        <p:nvPicPr>
          <p:cNvPr id="7" name="Picture 6">
            <a:extLst>
              <a:ext uri="{FF2B5EF4-FFF2-40B4-BE49-F238E27FC236}">
                <a16:creationId xmlns:a16="http://schemas.microsoft.com/office/drawing/2014/main" id="{A9CEE324-B6DA-4ABE-9124-C4F54223B65B}"/>
              </a:ext>
            </a:extLst>
          </p:cNvPr>
          <p:cNvPicPr>
            <a:picLocks noChangeAspect="1"/>
          </p:cNvPicPr>
          <p:nvPr/>
        </p:nvPicPr>
        <p:blipFill>
          <a:blip r:embed="rId3"/>
          <a:stretch>
            <a:fillRect/>
          </a:stretch>
        </p:blipFill>
        <p:spPr>
          <a:xfrm>
            <a:off x="738765" y="1395271"/>
            <a:ext cx="10569844" cy="4615003"/>
          </a:xfrm>
          <a:prstGeom prst="rect">
            <a:avLst/>
          </a:prstGeom>
        </p:spPr>
      </p:pic>
      <p:cxnSp>
        <p:nvCxnSpPr>
          <p:cNvPr id="9" name="Straight Arrow Connector 8">
            <a:extLst>
              <a:ext uri="{FF2B5EF4-FFF2-40B4-BE49-F238E27FC236}">
                <a16:creationId xmlns:a16="http://schemas.microsoft.com/office/drawing/2014/main" id="{21939056-6CBE-418C-88DE-92EB5AB197D6}"/>
              </a:ext>
            </a:extLst>
          </p:cNvPr>
          <p:cNvCxnSpPr>
            <a:cxnSpLocks/>
          </p:cNvCxnSpPr>
          <p:nvPr/>
        </p:nvCxnSpPr>
        <p:spPr>
          <a:xfrm flipV="1">
            <a:off x="494884" y="3994224"/>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051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76</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Surface rendering with MATLAB</a:t>
            </a:r>
          </a:p>
        </p:txBody>
      </p:sp>
      <p:pic>
        <p:nvPicPr>
          <p:cNvPr id="3" name="Picture 2">
            <a:extLst>
              <a:ext uri="{FF2B5EF4-FFF2-40B4-BE49-F238E27FC236}">
                <a16:creationId xmlns:a16="http://schemas.microsoft.com/office/drawing/2014/main" id="{76715027-C834-4147-A7F6-160DFF3F90CC}"/>
              </a:ext>
            </a:extLst>
          </p:cNvPr>
          <p:cNvPicPr>
            <a:picLocks noChangeAspect="1"/>
          </p:cNvPicPr>
          <p:nvPr/>
        </p:nvPicPr>
        <p:blipFill>
          <a:blip r:embed="rId3"/>
          <a:stretch>
            <a:fillRect/>
          </a:stretch>
        </p:blipFill>
        <p:spPr>
          <a:xfrm>
            <a:off x="971550" y="1428575"/>
            <a:ext cx="9597489" cy="4605743"/>
          </a:xfrm>
          <a:prstGeom prst="rect">
            <a:avLst/>
          </a:prstGeom>
        </p:spPr>
      </p:pic>
      <p:cxnSp>
        <p:nvCxnSpPr>
          <p:cNvPr id="9" name="Straight Arrow Connector 8">
            <a:extLst>
              <a:ext uri="{FF2B5EF4-FFF2-40B4-BE49-F238E27FC236}">
                <a16:creationId xmlns:a16="http://schemas.microsoft.com/office/drawing/2014/main" id="{E439CF5E-DA1B-4D62-92E8-C16A7C0CB7B5}"/>
              </a:ext>
            </a:extLst>
          </p:cNvPr>
          <p:cNvCxnSpPr>
            <a:cxnSpLocks/>
          </p:cNvCxnSpPr>
          <p:nvPr/>
        </p:nvCxnSpPr>
        <p:spPr>
          <a:xfrm flipV="1">
            <a:off x="769422" y="3763345"/>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87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77</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Surface rendering with MATLAB</a:t>
            </a:r>
          </a:p>
        </p:txBody>
      </p:sp>
      <p:sp>
        <p:nvSpPr>
          <p:cNvPr id="8" name="Content Placeholder 2">
            <a:extLst>
              <a:ext uri="{FF2B5EF4-FFF2-40B4-BE49-F238E27FC236}">
                <a16:creationId xmlns:a16="http://schemas.microsoft.com/office/drawing/2014/main" id="{D09A0DBA-EB87-438C-9268-9FD5617E3E4C}"/>
              </a:ext>
            </a:extLst>
          </p:cNvPr>
          <p:cNvSpPr>
            <a:spLocks noGrp="1"/>
          </p:cNvSpPr>
          <p:nvPr>
            <p:ph idx="1"/>
          </p:nvPr>
        </p:nvSpPr>
        <p:spPr>
          <a:xfrm>
            <a:off x="1665515" y="1752600"/>
            <a:ext cx="8903524" cy="4171950"/>
          </a:xfrm>
        </p:spPr>
        <p:txBody>
          <a:bodyPr>
            <a:noAutofit/>
          </a:bodyPr>
          <a:lstStyle/>
          <a:p>
            <a:pPr marL="0" lvl="1">
              <a:spcBef>
                <a:spcPts val="600"/>
              </a:spcBef>
              <a:buClr>
                <a:srgbClr val="FFFF00"/>
              </a:buClr>
            </a:pPr>
            <a:r>
              <a:rPr lang="en-US" sz="1600" dirty="0"/>
              <a:t>Discrete surface consists of  “</a:t>
            </a:r>
            <a:r>
              <a:rPr lang="en-US" sz="1600" b="1" dirty="0">
                <a:solidFill>
                  <a:srgbClr val="3C3CEA"/>
                </a:solidFill>
              </a:rPr>
              <a:t>vertex points</a:t>
            </a:r>
            <a:r>
              <a:rPr lang="en-US" sz="1600" dirty="0"/>
              <a:t>” and “</a:t>
            </a:r>
            <a:r>
              <a:rPr lang="en-US" sz="1600" b="1" dirty="0">
                <a:solidFill>
                  <a:srgbClr val="3C3CEA"/>
                </a:solidFill>
              </a:rPr>
              <a:t>edges</a:t>
            </a:r>
            <a:r>
              <a:rPr lang="en-US" sz="1600" dirty="0"/>
              <a:t>”:</a:t>
            </a:r>
          </a:p>
          <a:p>
            <a:pPr marL="274320" lvl="1">
              <a:spcBef>
                <a:spcPts val="600"/>
              </a:spcBef>
              <a:buClr>
                <a:srgbClr val="FFFF00"/>
              </a:buClr>
            </a:pPr>
            <a:endParaRPr lang="en-US" sz="1600" dirty="0"/>
          </a:p>
          <a:p>
            <a:pPr>
              <a:spcBef>
                <a:spcPts val="600"/>
              </a:spcBef>
              <a:buNone/>
            </a:pPr>
            <a:endParaRPr lang="en-US" sz="1600" dirty="0"/>
          </a:p>
          <a:p>
            <a:pPr>
              <a:spcBef>
                <a:spcPts val="600"/>
              </a:spcBef>
              <a:buNone/>
            </a:pPr>
            <a:endParaRPr lang="en-US" sz="1600" dirty="0"/>
          </a:p>
          <a:p>
            <a:pPr>
              <a:spcBef>
                <a:spcPts val="600"/>
              </a:spcBef>
              <a:buNone/>
            </a:pPr>
            <a:endParaRPr lang="en-US" sz="1600" dirty="0"/>
          </a:p>
          <a:p>
            <a:pPr>
              <a:spcBef>
                <a:spcPts val="600"/>
              </a:spcBef>
              <a:buNone/>
            </a:pPr>
            <a:endParaRPr lang="en-US" sz="1600" dirty="0"/>
          </a:p>
          <a:p>
            <a:pPr>
              <a:spcBef>
                <a:spcPts val="600"/>
              </a:spcBef>
              <a:buNone/>
            </a:pPr>
            <a:endParaRPr lang="en-US" sz="1600" dirty="0"/>
          </a:p>
          <a:p>
            <a:pPr>
              <a:spcBef>
                <a:spcPts val="600"/>
              </a:spcBef>
            </a:pPr>
            <a:endParaRPr lang="en-US" sz="1600" dirty="0"/>
          </a:p>
          <a:p>
            <a:pPr>
              <a:spcBef>
                <a:spcPts val="600"/>
              </a:spcBef>
            </a:pPr>
            <a:endParaRPr lang="en-US" sz="1600" dirty="0"/>
          </a:p>
          <a:p>
            <a:pPr>
              <a:spcBef>
                <a:spcPts val="600"/>
              </a:spcBef>
            </a:pPr>
            <a:endParaRPr lang="en-US" sz="1600" dirty="0"/>
          </a:p>
          <a:p>
            <a:pPr>
              <a:spcBef>
                <a:spcPts val="600"/>
              </a:spcBef>
            </a:pPr>
            <a:r>
              <a:rPr lang="en-US" sz="1600" dirty="0"/>
              <a:t>If you want to render your own mesh/surface in MATLAB, you need two lists of numbers:</a:t>
            </a:r>
          </a:p>
          <a:p>
            <a:pPr marL="292100" lvl="1" indent="-285750">
              <a:spcBef>
                <a:spcPts val="600"/>
              </a:spcBef>
              <a:buFont typeface="Arial" panose="020B0604020202020204" pitchFamily="34" charset="0"/>
              <a:buChar char="•"/>
            </a:pPr>
            <a:r>
              <a:rPr lang="en-US" sz="1600" dirty="0"/>
              <a:t>“</a:t>
            </a:r>
            <a:r>
              <a:rPr lang="en-US" sz="1600" b="1" dirty="0">
                <a:solidFill>
                  <a:srgbClr val="3C3CEA"/>
                </a:solidFill>
              </a:rPr>
              <a:t>Vertices</a:t>
            </a:r>
            <a:r>
              <a:rPr lang="en-US" sz="1600" dirty="0"/>
              <a:t>” are the coordinates of surface points.</a:t>
            </a:r>
          </a:p>
          <a:p>
            <a:pPr marL="292100" lvl="1" indent="-285750">
              <a:spcBef>
                <a:spcPts val="600"/>
              </a:spcBef>
              <a:buFont typeface="Arial" panose="020B0604020202020204" pitchFamily="34" charset="0"/>
              <a:buChar char="•"/>
            </a:pPr>
            <a:r>
              <a:rPr lang="en-US" sz="1600" dirty="0"/>
              <a:t>“</a:t>
            </a:r>
            <a:r>
              <a:rPr lang="en-US" sz="1600" b="1" dirty="0">
                <a:solidFill>
                  <a:srgbClr val="3C3CEA"/>
                </a:solidFill>
              </a:rPr>
              <a:t>Faces</a:t>
            </a:r>
            <a:r>
              <a:rPr lang="en-US" sz="1600" dirty="0"/>
              <a:t>” tell which three vertices form a given triangle.</a:t>
            </a:r>
          </a:p>
        </p:txBody>
      </p:sp>
      <p:pic>
        <p:nvPicPr>
          <p:cNvPr id="9" name="Picture 8" descr="lh_surf.tiff">
            <a:extLst>
              <a:ext uri="{FF2B5EF4-FFF2-40B4-BE49-F238E27FC236}">
                <a16:creationId xmlns:a16="http://schemas.microsoft.com/office/drawing/2014/main" id="{B7452FD6-B83D-4513-9FC0-AB9A8F01EA39}"/>
              </a:ext>
            </a:extLst>
          </p:cNvPr>
          <p:cNvPicPr>
            <a:picLocks noChangeAspect="1"/>
          </p:cNvPicPr>
          <p:nvPr/>
        </p:nvPicPr>
        <p:blipFill>
          <a:blip r:embed="rId3"/>
          <a:stretch>
            <a:fillRect/>
          </a:stretch>
        </p:blipFill>
        <p:spPr>
          <a:xfrm>
            <a:off x="1665515" y="2335213"/>
            <a:ext cx="3396875" cy="2286000"/>
          </a:xfrm>
          <a:prstGeom prst="rect">
            <a:avLst/>
          </a:prstGeom>
          <a:ln>
            <a:solidFill>
              <a:srgbClr val="002060"/>
            </a:solidFill>
          </a:ln>
        </p:spPr>
      </p:pic>
      <p:pic>
        <p:nvPicPr>
          <p:cNvPr id="10" name="Picture 9" descr="lh_surf_zoom.tiff">
            <a:extLst>
              <a:ext uri="{FF2B5EF4-FFF2-40B4-BE49-F238E27FC236}">
                <a16:creationId xmlns:a16="http://schemas.microsoft.com/office/drawing/2014/main" id="{5A6176B7-CAB7-4041-8319-78730613EF0B}"/>
              </a:ext>
            </a:extLst>
          </p:cNvPr>
          <p:cNvPicPr>
            <a:picLocks noChangeAspect="1"/>
          </p:cNvPicPr>
          <p:nvPr/>
        </p:nvPicPr>
        <p:blipFill>
          <a:blip r:embed="rId4"/>
          <a:stretch>
            <a:fillRect/>
          </a:stretch>
        </p:blipFill>
        <p:spPr>
          <a:xfrm>
            <a:off x="6617266" y="2335213"/>
            <a:ext cx="3263005" cy="2286000"/>
          </a:xfrm>
          <a:prstGeom prst="rect">
            <a:avLst/>
          </a:prstGeom>
          <a:ln>
            <a:solidFill>
              <a:srgbClr val="002060"/>
            </a:solidFill>
          </a:ln>
        </p:spPr>
      </p:pic>
      <p:sp>
        <p:nvSpPr>
          <p:cNvPr id="11" name="TextBox 10">
            <a:extLst>
              <a:ext uri="{FF2B5EF4-FFF2-40B4-BE49-F238E27FC236}">
                <a16:creationId xmlns:a16="http://schemas.microsoft.com/office/drawing/2014/main" id="{45D4691A-E4AF-4497-BB5B-899C918B874C}"/>
              </a:ext>
            </a:extLst>
          </p:cNvPr>
          <p:cNvSpPr txBox="1"/>
          <p:nvPr/>
        </p:nvSpPr>
        <p:spPr>
          <a:xfrm>
            <a:off x="7222129" y="5930271"/>
            <a:ext cx="4338083" cy="499731"/>
          </a:xfrm>
          <a:prstGeom prst="rect">
            <a:avLst/>
          </a:prstGeom>
          <a:noFill/>
        </p:spPr>
        <p:txBody>
          <a:bodyPr wrap="square" lIns="0" tIns="0" rIns="0" bIns="0" rtlCol="0">
            <a:noAutofit/>
          </a:bodyPr>
          <a:lstStyle/>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Credits to Melissa Haskell </a:t>
            </a:r>
          </a:p>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«Introduction to MATLAB», Why &amp; How Series 2019</a:t>
            </a:r>
            <a:endParaRPr lang="en-US" sz="1200" b="1" i="1"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24139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78</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DISPLAY IMAGES </a:t>
            </a:r>
          </a:p>
        </p:txBody>
      </p:sp>
      <p:pic>
        <p:nvPicPr>
          <p:cNvPr id="7" name="Picture 6">
            <a:extLst>
              <a:ext uri="{FF2B5EF4-FFF2-40B4-BE49-F238E27FC236}">
                <a16:creationId xmlns:a16="http://schemas.microsoft.com/office/drawing/2014/main" id="{A221DE33-5593-4E3C-9295-35531FE1AAAC}"/>
              </a:ext>
            </a:extLst>
          </p:cNvPr>
          <p:cNvPicPr>
            <a:picLocks noChangeAspect="1"/>
          </p:cNvPicPr>
          <p:nvPr/>
        </p:nvPicPr>
        <p:blipFill>
          <a:blip r:embed="rId3"/>
          <a:stretch>
            <a:fillRect/>
          </a:stretch>
        </p:blipFill>
        <p:spPr>
          <a:xfrm>
            <a:off x="686550" y="1414324"/>
            <a:ext cx="10644595" cy="4517282"/>
          </a:xfrm>
          <a:prstGeom prst="rect">
            <a:avLst/>
          </a:prstGeom>
        </p:spPr>
      </p:pic>
      <p:pic>
        <p:nvPicPr>
          <p:cNvPr id="1026" name="Picture 2">
            <a:extLst>
              <a:ext uri="{FF2B5EF4-FFF2-40B4-BE49-F238E27FC236}">
                <a16:creationId xmlns:a16="http://schemas.microsoft.com/office/drawing/2014/main" id="{FB8054AF-16DD-47DC-B3B6-E14B6C8953DF}"/>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8198" r="12339"/>
          <a:stretch/>
        </p:blipFill>
        <p:spPr bwMode="auto">
          <a:xfrm>
            <a:off x="4415482" y="3381481"/>
            <a:ext cx="2051221" cy="258719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A83EB42-F726-4570-927E-FB72CEFA456A}"/>
              </a:ext>
            </a:extLst>
          </p:cNvPr>
          <p:cNvCxnSpPr>
            <a:cxnSpLocks/>
          </p:cNvCxnSpPr>
          <p:nvPr/>
        </p:nvCxnSpPr>
        <p:spPr>
          <a:xfrm flipV="1">
            <a:off x="414067" y="3429000"/>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9C2FB5-1FD4-476B-8B2B-7DE5B18BE5A2}"/>
              </a:ext>
            </a:extLst>
          </p:cNvPr>
          <p:cNvCxnSpPr>
            <a:cxnSpLocks/>
          </p:cNvCxnSpPr>
          <p:nvPr/>
        </p:nvCxnSpPr>
        <p:spPr>
          <a:xfrm flipV="1">
            <a:off x="398868" y="4586004"/>
            <a:ext cx="446788" cy="284480"/>
          </a:xfrm>
          <a:prstGeom prst="straightConnector1">
            <a:avLst/>
          </a:prstGeom>
          <a:ln w="57150">
            <a:solidFill>
              <a:srgbClr val="DB0775"/>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2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79</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How crazy can you go?</a:t>
            </a:r>
          </a:p>
        </p:txBody>
      </p:sp>
      <p:pic>
        <p:nvPicPr>
          <p:cNvPr id="3" name="Picture 2">
            <a:extLst>
              <a:ext uri="{FF2B5EF4-FFF2-40B4-BE49-F238E27FC236}">
                <a16:creationId xmlns:a16="http://schemas.microsoft.com/office/drawing/2014/main" id="{6407E46F-366B-42B5-A77D-90B0EB30053D}"/>
              </a:ext>
            </a:extLst>
          </p:cNvPr>
          <p:cNvPicPr>
            <a:picLocks noChangeAspect="1"/>
          </p:cNvPicPr>
          <p:nvPr/>
        </p:nvPicPr>
        <p:blipFill rotWithShape="1">
          <a:blip r:embed="rId3"/>
          <a:srcRect r="44829"/>
          <a:stretch/>
        </p:blipFill>
        <p:spPr>
          <a:xfrm>
            <a:off x="1211157" y="1115168"/>
            <a:ext cx="5140216" cy="4941927"/>
          </a:xfrm>
          <a:prstGeom prst="rect">
            <a:avLst/>
          </a:prstGeom>
        </p:spPr>
      </p:pic>
      <p:pic>
        <p:nvPicPr>
          <p:cNvPr id="10" name="Picture 9">
            <a:extLst>
              <a:ext uri="{FF2B5EF4-FFF2-40B4-BE49-F238E27FC236}">
                <a16:creationId xmlns:a16="http://schemas.microsoft.com/office/drawing/2014/main" id="{6966FDEF-FB9A-4DFB-8013-746A752E9CF2}"/>
              </a:ext>
            </a:extLst>
          </p:cNvPr>
          <p:cNvPicPr>
            <a:picLocks noChangeAspect="1"/>
          </p:cNvPicPr>
          <p:nvPr/>
        </p:nvPicPr>
        <p:blipFill rotWithShape="1">
          <a:blip r:embed="rId3">
            <a:clrChange>
              <a:clrFrom>
                <a:srgbClr val="FFFFFF"/>
              </a:clrFrom>
              <a:clrTo>
                <a:srgbClr val="FFFFFF">
                  <a:alpha val="0"/>
                </a:srgbClr>
              </a:clrTo>
            </a:clrChange>
          </a:blip>
          <a:srcRect l="57779" t="31860"/>
          <a:stretch/>
        </p:blipFill>
        <p:spPr>
          <a:xfrm>
            <a:off x="6186616" y="1226946"/>
            <a:ext cx="5795319" cy="4961009"/>
          </a:xfrm>
          <a:prstGeom prst="rect">
            <a:avLst/>
          </a:prstGeom>
        </p:spPr>
      </p:pic>
      <p:sp>
        <p:nvSpPr>
          <p:cNvPr id="8" name="Rectangle 7">
            <a:extLst>
              <a:ext uri="{FF2B5EF4-FFF2-40B4-BE49-F238E27FC236}">
                <a16:creationId xmlns:a16="http://schemas.microsoft.com/office/drawing/2014/main" id="{688FBBF5-6461-45EB-AB67-EC3B24591189}"/>
              </a:ext>
            </a:extLst>
          </p:cNvPr>
          <p:cNvSpPr/>
          <p:nvPr/>
        </p:nvSpPr>
        <p:spPr>
          <a:xfrm>
            <a:off x="4667106" y="4204142"/>
            <a:ext cx="1338279" cy="1815882"/>
          </a:xfrm>
          <a:prstGeom prst="rect">
            <a:avLst/>
          </a:prstGeom>
        </p:spPr>
        <p:txBody>
          <a:bodyPr wrap="square">
            <a:spAutoFit/>
          </a:bodyPr>
          <a:lstStyle/>
          <a:p>
            <a:r>
              <a:rPr lang="en-US" sz="1600" dirty="0" err="1">
                <a:solidFill>
                  <a:srgbClr val="004AA0"/>
                </a:solidFill>
                <a:latin typeface="Menlo"/>
                <a:hlinkClick r:id="rId4"/>
              </a:rPr>
              <a:t>i</a:t>
            </a:r>
            <a:r>
              <a:rPr lang="en-US" sz="1600" dirty="0" err="1">
                <a:solidFill>
                  <a:srgbClr val="004AA0"/>
                </a:solidFill>
                <a:latin typeface="Menlo"/>
                <a:hlinkClick r:id="rId5"/>
              </a:rPr>
              <a:t>sosurface</a:t>
            </a:r>
            <a:endParaRPr lang="en-US" sz="1600" dirty="0">
              <a:solidFill>
                <a:srgbClr val="000000"/>
              </a:solidFill>
              <a:latin typeface="Helvetica" panose="020B0604020202020204" pitchFamily="34" charset="0"/>
            </a:endParaRPr>
          </a:p>
          <a:p>
            <a:r>
              <a:rPr lang="en-US" sz="1600" dirty="0" err="1">
                <a:solidFill>
                  <a:srgbClr val="004AA0"/>
                </a:solidFill>
                <a:latin typeface="Menlo"/>
                <a:hlinkClick r:id="rId4"/>
              </a:rPr>
              <a:t>isonormals</a:t>
            </a:r>
            <a:endParaRPr lang="en-US" sz="1600" dirty="0">
              <a:solidFill>
                <a:srgbClr val="000000"/>
              </a:solidFill>
              <a:latin typeface="Helvetica" panose="020B0604020202020204" pitchFamily="34" charset="0"/>
            </a:endParaRPr>
          </a:p>
          <a:p>
            <a:r>
              <a:rPr lang="en-US" sz="1600" dirty="0" err="1">
                <a:solidFill>
                  <a:srgbClr val="004AA0"/>
                </a:solidFill>
                <a:latin typeface="Menlo"/>
                <a:hlinkClick r:id="rId6"/>
              </a:rPr>
              <a:t>isocaps</a:t>
            </a:r>
            <a:endParaRPr lang="en-US" sz="1600" dirty="0">
              <a:solidFill>
                <a:srgbClr val="004AA0"/>
              </a:solidFill>
              <a:latin typeface="Menlo"/>
            </a:endParaRPr>
          </a:p>
          <a:p>
            <a:r>
              <a:rPr lang="en-US" sz="1600" dirty="0" err="1">
                <a:solidFill>
                  <a:srgbClr val="004AA0"/>
                </a:solidFill>
                <a:latin typeface="Menlo"/>
                <a:hlinkClick r:id="rId7"/>
              </a:rPr>
              <a:t>c</a:t>
            </a:r>
            <a:r>
              <a:rPr lang="en-US" sz="1600" dirty="0" err="1">
                <a:solidFill>
                  <a:srgbClr val="004AA0"/>
                </a:solidFill>
                <a:latin typeface="Menlo"/>
                <a:hlinkClick r:id="rId8"/>
              </a:rPr>
              <a:t>oneplot</a:t>
            </a:r>
            <a:endParaRPr lang="en-US" sz="1600" dirty="0">
              <a:solidFill>
                <a:srgbClr val="004AA0"/>
              </a:solidFill>
              <a:latin typeface="Menlo"/>
            </a:endParaRPr>
          </a:p>
          <a:p>
            <a:r>
              <a:rPr lang="en-US" sz="1600" dirty="0">
                <a:solidFill>
                  <a:srgbClr val="004AA0"/>
                </a:solidFill>
                <a:latin typeface="Menlo"/>
                <a:hlinkClick r:id="rId7"/>
              </a:rPr>
              <a:t>streamline</a:t>
            </a:r>
            <a:endParaRPr lang="en-US" sz="1600" dirty="0">
              <a:solidFill>
                <a:srgbClr val="000000"/>
              </a:solidFill>
              <a:latin typeface="Helvetica" panose="020B0604020202020204" pitchFamily="34" charset="0"/>
            </a:endParaRPr>
          </a:p>
          <a:p>
            <a:r>
              <a:rPr lang="en-US" sz="1600" dirty="0">
                <a:solidFill>
                  <a:srgbClr val="004AA0"/>
                </a:solidFill>
                <a:latin typeface="Menlo"/>
                <a:hlinkClick r:id="rId9"/>
              </a:rPr>
              <a:t>p</a:t>
            </a:r>
            <a:r>
              <a:rPr lang="en-US" sz="1600" dirty="0">
                <a:solidFill>
                  <a:srgbClr val="004AA0"/>
                </a:solidFill>
                <a:latin typeface="Menlo"/>
                <a:hlinkClick r:id="rId10"/>
              </a:rPr>
              <a:t>atch</a:t>
            </a:r>
            <a:endParaRPr lang="en-US" sz="1600" dirty="0">
              <a:solidFill>
                <a:srgbClr val="000000"/>
              </a:solidFill>
              <a:latin typeface="Helvetica" panose="020B0604020202020204" pitchFamily="34" charset="0"/>
            </a:endParaRPr>
          </a:p>
          <a:p>
            <a:r>
              <a:rPr lang="en-US" sz="1600" dirty="0" err="1">
                <a:solidFill>
                  <a:srgbClr val="004AA0"/>
                </a:solidFill>
                <a:latin typeface="Menlo"/>
                <a:hlinkClick r:id="rId9"/>
              </a:rPr>
              <a:t>reducepatch</a:t>
            </a:r>
            <a:endParaRPr lang="en-US" sz="1600" dirty="0"/>
          </a:p>
        </p:txBody>
      </p:sp>
    </p:spTree>
    <p:extLst>
      <p:ext uri="{BB962C8B-B14F-4D97-AF65-F5344CB8AC3E}">
        <p14:creationId xmlns:p14="http://schemas.microsoft.com/office/powerpoint/2010/main" val="369705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err="1">
                <a:ea typeface="ＭＳ Ｐゴシック" pitchFamily="-1" charset="-128"/>
                <a:cs typeface="ＭＳ Ｐゴシック" pitchFamily="-1" charset="-128"/>
              </a:rPr>
              <a:t>Matlab</a:t>
            </a:r>
            <a:r>
              <a:rPr lang="en-US" dirty="0">
                <a:ea typeface="ＭＳ Ｐゴシック" pitchFamily="-1" charset="-128"/>
                <a:cs typeface="ＭＳ Ｐゴシック" pitchFamily="-1" charset="-128"/>
              </a:rPr>
              <a:t> </a:t>
            </a:r>
            <a:r>
              <a:rPr lang="en-US" i="1" dirty="0">
                <a:ea typeface="ＭＳ Ｐゴシック" pitchFamily="-1" charset="-128"/>
                <a:cs typeface="ＭＳ Ｐゴシック" pitchFamily="-1" charset="-128"/>
              </a:rPr>
              <a:t>vs</a:t>
            </a:r>
            <a:r>
              <a:rPr lang="en-US" dirty="0">
                <a:ea typeface="ＭＳ Ｐゴシック" pitchFamily="-1" charset="-128"/>
                <a:cs typeface="ＭＳ Ｐゴシック" pitchFamily="-1" charset="-128"/>
              </a:rPr>
              <a:t> C / C++ / Fortran</a:t>
            </a:r>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r>
              <a:rPr lang="en-US"/>
              <a:t>3/12/2020</a:t>
            </a:r>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8</a:t>
            </a:fld>
            <a:endParaRPr lang="en-US" dirty="0"/>
          </a:p>
        </p:txBody>
      </p:sp>
      <p:pic>
        <p:nvPicPr>
          <p:cNvPr id="6" name="Picture 5">
            <a:extLst>
              <a:ext uri="{FF2B5EF4-FFF2-40B4-BE49-F238E27FC236}">
                <a16:creationId xmlns:a16="http://schemas.microsoft.com/office/drawing/2014/main" id="{F4E0208C-7B4E-47C6-8115-9009D983B47C}"/>
              </a:ext>
            </a:extLst>
          </p:cNvPr>
          <p:cNvPicPr>
            <a:picLocks noChangeAspect="1"/>
          </p:cNvPicPr>
          <p:nvPr/>
        </p:nvPicPr>
        <p:blipFill>
          <a:blip r:embed="rId3"/>
          <a:stretch>
            <a:fillRect/>
          </a:stretch>
        </p:blipFill>
        <p:spPr>
          <a:xfrm>
            <a:off x="7248525" y="1562944"/>
            <a:ext cx="1603903" cy="865969"/>
          </a:xfrm>
          <a:prstGeom prst="rect">
            <a:avLst/>
          </a:prstGeom>
        </p:spPr>
      </p:pic>
      <p:sp>
        <p:nvSpPr>
          <p:cNvPr id="10" name="Rectangle 9">
            <a:extLst>
              <a:ext uri="{FF2B5EF4-FFF2-40B4-BE49-F238E27FC236}">
                <a16:creationId xmlns:a16="http://schemas.microsoft.com/office/drawing/2014/main" id="{F6BB2511-264E-4488-99E8-AAAC07186B57}"/>
              </a:ext>
            </a:extLst>
          </p:cNvPr>
          <p:cNvSpPr/>
          <p:nvPr/>
        </p:nvSpPr>
        <p:spPr>
          <a:xfrm>
            <a:off x="6768764" y="3037058"/>
            <a:ext cx="3800275" cy="1077218"/>
          </a:xfrm>
          <a:prstGeom prst="rect">
            <a:avLst/>
          </a:prstGeom>
        </p:spPr>
        <p:txBody>
          <a:bodyPr wrap="square">
            <a:spAutoFit/>
          </a:bodyPr>
          <a:lstStyle/>
          <a:p>
            <a:pPr marL="6350" lvl="1">
              <a:spcAft>
                <a:spcPts val="600"/>
              </a:spcAft>
              <a:defRPr/>
            </a:pPr>
            <a:r>
              <a:rPr lang="en-US" b="1" dirty="0">
                <a:ea typeface="ＭＳ Ｐゴシック" pitchFamily="-1" charset="-128"/>
                <a:cs typeface="ＭＳ Ｐゴシック" pitchFamily="-1" charset="-128"/>
              </a:rPr>
              <a:t>compiled</a:t>
            </a:r>
            <a:r>
              <a:rPr lang="en-US" dirty="0">
                <a:ea typeface="ＭＳ Ｐゴシック" pitchFamily="-1" charset="-128"/>
                <a:cs typeface="ＭＳ Ｐゴシック" pitchFamily="-1" charset="-128"/>
              </a:rPr>
              <a:t> language</a:t>
            </a:r>
          </a:p>
          <a:p>
            <a:pPr marL="6350" lvl="1">
              <a:spcAft>
                <a:spcPts val="600"/>
              </a:spcAft>
              <a:defRPr/>
            </a:pPr>
            <a:r>
              <a:rPr lang="en-US" b="1" dirty="0">
                <a:ea typeface="ＭＳ Ｐゴシック" pitchFamily="-1" charset="-128"/>
                <a:cs typeface="ＭＳ Ｐゴシック" pitchFamily="-1" charset="-128"/>
              </a:rPr>
              <a:t>(significantly) faster</a:t>
            </a:r>
            <a:endParaRPr lang="en-US" dirty="0">
              <a:ea typeface="ＭＳ Ｐゴシック" pitchFamily="-1" charset="-128"/>
              <a:cs typeface="ＭＳ Ｐゴシック" pitchFamily="-1" charset="-128"/>
            </a:endParaRPr>
          </a:p>
          <a:p>
            <a:pPr marL="6350" lvl="1">
              <a:spcAft>
                <a:spcPts val="600"/>
              </a:spcAft>
              <a:defRPr/>
            </a:pPr>
            <a:r>
              <a:rPr lang="en-US" b="1" dirty="0">
                <a:ea typeface="ＭＳ Ｐゴシック" pitchFamily="-1" charset="-128"/>
              </a:rPr>
              <a:t>general-purpose</a:t>
            </a:r>
            <a:endParaRPr lang="en-US" b="1" dirty="0"/>
          </a:p>
        </p:txBody>
      </p:sp>
      <p:pic>
        <p:nvPicPr>
          <p:cNvPr id="1026" name="Picture 2" descr="Risultato immagini per matlab">
            <a:extLst>
              <a:ext uri="{FF2B5EF4-FFF2-40B4-BE49-F238E27FC236}">
                <a16:creationId xmlns:a16="http://schemas.microsoft.com/office/drawing/2014/main" id="{17AA0A0F-AEF9-4DB7-A4D5-63C3ACD5E4E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7569" y="1272029"/>
            <a:ext cx="1447800" cy="14478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B4D6BA2B-1AAD-4FA7-859B-37D78D8F00A4}"/>
              </a:ext>
            </a:extLst>
          </p:cNvPr>
          <p:cNvCxnSpPr>
            <a:cxnSpLocks/>
          </p:cNvCxnSpPr>
          <p:nvPr/>
        </p:nvCxnSpPr>
        <p:spPr>
          <a:xfrm>
            <a:off x="5806862" y="1312321"/>
            <a:ext cx="6457" cy="4233357"/>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DCAC1DF-DDDD-43A6-BB86-561E608785D1}"/>
              </a:ext>
            </a:extLst>
          </p:cNvPr>
          <p:cNvSpPr/>
          <p:nvPr/>
        </p:nvSpPr>
        <p:spPr>
          <a:xfrm>
            <a:off x="1474124" y="3037058"/>
            <a:ext cx="4269345" cy="2416046"/>
          </a:xfrm>
          <a:prstGeom prst="rect">
            <a:avLst/>
          </a:prstGeom>
        </p:spPr>
        <p:txBody>
          <a:bodyPr wrap="square">
            <a:spAutoFit/>
          </a:bodyPr>
          <a:lstStyle/>
          <a:p>
            <a:pPr marL="6350" lvl="1">
              <a:spcAft>
                <a:spcPts val="600"/>
              </a:spcAft>
              <a:defRPr/>
            </a:pPr>
            <a:r>
              <a:rPr lang="en-US" b="1" dirty="0"/>
              <a:t>high level </a:t>
            </a:r>
            <a:r>
              <a:rPr lang="en-US" dirty="0"/>
              <a:t>language</a:t>
            </a:r>
          </a:p>
          <a:p>
            <a:pPr marL="6350" lvl="1">
              <a:spcAft>
                <a:spcPts val="600"/>
              </a:spcAft>
              <a:defRPr/>
            </a:pPr>
            <a:r>
              <a:rPr lang="en-US" b="1" dirty="0"/>
              <a:t>easy to learn </a:t>
            </a:r>
          </a:p>
          <a:p>
            <a:pPr marL="6350" lvl="1">
              <a:spcAft>
                <a:spcPts val="600"/>
              </a:spcAft>
              <a:defRPr/>
            </a:pPr>
            <a:r>
              <a:rPr lang="en-US" dirty="0"/>
              <a:t>professionally developed </a:t>
            </a:r>
            <a:r>
              <a:rPr lang="en-US" b="1" dirty="0"/>
              <a:t>tools          and built-in functions</a:t>
            </a:r>
          </a:p>
          <a:p>
            <a:pPr marL="6350" lvl="1">
              <a:spcAft>
                <a:spcPts val="600"/>
              </a:spcAft>
              <a:defRPr/>
            </a:pPr>
            <a:r>
              <a:rPr lang="en-US" dirty="0"/>
              <a:t>user-friendly </a:t>
            </a:r>
            <a:r>
              <a:rPr lang="en-US" b="1" dirty="0"/>
              <a:t>GUI</a:t>
            </a:r>
          </a:p>
          <a:p>
            <a:pPr marL="6350" lvl="1">
              <a:spcAft>
                <a:spcPts val="600"/>
              </a:spcAft>
              <a:defRPr/>
            </a:pPr>
            <a:r>
              <a:rPr lang="en-US" dirty="0"/>
              <a:t>(very expensive) </a:t>
            </a:r>
            <a:r>
              <a:rPr lang="en-US" b="1" dirty="0"/>
              <a:t>commercial product</a:t>
            </a:r>
          </a:p>
          <a:p>
            <a:pPr marL="6350" lvl="1">
              <a:spcAft>
                <a:spcPts val="600"/>
              </a:spcAft>
              <a:defRPr/>
            </a:pPr>
            <a:endParaRPr lang="en-US" b="1" dirty="0"/>
          </a:p>
        </p:txBody>
      </p:sp>
    </p:spTree>
    <p:extLst>
      <p:ext uri="{BB962C8B-B14F-4D97-AF65-F5344CB8AC3E}">
        <p14:creationId xmlns:p14="http://schemas.microsoft.com/office/powerpoint/2010/main" val="311727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Graphics</a:t>
            </a:r>
          </a:p>
        </p:txBody>
      </p:sp>
      <p:sp>
        <p:nvSpPr>
          <p:cNvPr id="4" name="Date Placeholder 3">
            <a:extLst>
              <a:ext uri="{FF2B5EF4-FFF2-40B4-BE49-F238E27FC236}">
                <a16:creationId xmlns:a16="http://schemas.microsoft.com/office/drawing/2014/main" id="{9C146B6D-FBA8-4AB7-B17F-1DB7805C8722}"/>
              </a:ext>
            </a:extLst>
          </p:cNvPr>
          <p:cNvSpPr>
            <a:spLocks noGrp="1"/>
          </p:cNvSpPr>
          <p:nvPr>
            <p:ph type="dt" sz="half" idx="10"/>
          </p:nvPr>
        </p:nvSpPr>
        <p:spPr/>
        <p:txBody>
          <a:bodyPr/>
          <a:lstStyle/>
          <a:p>
            <a:r>
              <a:rPr lang="en-US"/>
              <a:t>3/12/2020</a:t>
            </a:r>
            <a:endParaRPr lang="en-US" dirty="0"/>
          </a:p>
        </p:txBody>
      </p:sp>
      <p:sp>
        <p:nvSpPr>
          <p:cNvPr id="5" name="Slide Number Placeholder 4">
            <a:extLst>
              <a:ext uri="{FF2B5EF4-FFF2-40B4-BE49-F238E27FC236}">
                <a16:creationId xmlns:a16="http://schemas.microsoft.com/office/drawing/2014/main" id="{63D58882-80A3-4311-A16B-9175CB474529}"/>
              </a:ext>
            </a:extLst>
          </p:cNvPr>
          <p:cNvSpPr>
            <a:spLocks noGrp="1"/>
          </p:cNvSpPr>
          <p:nvPr>
            <p:ph type="sldNum" sz="quarter" idx="12"/>
          </p:nvPr>
        </p:nvSpPr>
        <p:spPr/>
        <p:txBody>
          <a:bodyPr/>
          <a:lstStyle/>
          <a:p>
            <a:fld id="{A82C3BC0-3EBF-3C4C-A3D8-795624EBC6AA}" type="slidenum">
              <a:rPr lang="en-US" smtClean="0"/>
              <a:pPr/>
              <a:t>80</a:t>
            </a:fld>
            <a:endParaRPr lang="en-US" dirty="0"/>
          </a:p>
        </p:txBody>
      </p:sp>
      <p:sp>
        <p:nvSpPr>
          <p:cNvPr id="14" name="Text Placeholder 13">
            <a:extLst>
              <a:ext uri="{FF2B5EF4-FFF2-40B4-BE49-F238E27FC236}">
                <a16:creationId xmlns:a16="http://schemas.microsoft.com/office/drawing/2014/main" id="{0140984F-EBDA-49FE-A4AA-CAFA5A54C75C}"/>
              </a:ext>
            </a:extLst>
          </p:cNvPr>
          <p:cNvSpPr>
            <a:spLocks noGrp="1"/>
          </p:cNvSpPr>
          <p:nvPr>
            <p:ph type="body" sz="quarter" idx="13"/>
          </p:nvPr>
        </p:nvSpPr>
        <p:spPr/>
        <p:txBody>
          <a:bodyPr/>
          <a:lstStyle/>
          <a:p>
            <a:r>
              <a:rPr lang="en-US" dirty="0"/>
              <a:t>How crazy can you go?</a:t>
            </a:r>
          </a:p>
        </p:txBody>
      </p:sp>
      <p:pic>
        <p:nvPicPr>
          <p:cNvPr id="12" name="Picture 11" descr="TMS_E_fields.tiff">
            <a:extLst>
              <a:ext uri="{FF2B5EF4-FFF2-40B4-BE49-F238E27FC236}">
                <a16:creationId xmlns:a16="http://schemas.microsoft.com/office/drawing/2014/main" id="{FBA6034F-48D4-444C-956B-F2F8A698508B}"/>
              </a:ext>
            </a:extLst>
          </p:cNvPr>
          <p:cNvPicPr>
            <a:picLocks noChangeAspect="1"/>
          </p:cNvPicPr>
          <p:nvPr/>
        </p:nvPicPr>
        <p:blipFill>
          <a:blip r:embed="rId3"/>
          <a:srcRect l="-2112" r="34270"/>
          <a:stretch>
            <a:fillRect/>
          </a:stretch>
        </p:blipFill>
        <p:spPr>
          <a:xfrm>
            <a:off x="1205103" y="1372780"/>
            <a:ext cx="5387083" cy="3917879"/>
          </a:xfrm>
          <a:prstGeom prst="rect">
            <a:avLst/>
          </a:prstGeom>
        </p:spPr>
      </p:pic>
      <p:pic>
        <p:nvPicPr>
          <p:cNvPr id="13" name="Picture 12" descr="TMS_E_fields.tiff">
            <a:extLst>
              <a:ext uri="{FF2B5EF4-FFF2-40B4-BE49-F238E27FC236}">
                <a16:creationId xmlns:a16="http://schemas.microsoft.com/office/drawing/2014/main" id="{0F827F09-2241-4C4A-A957-0528342938BD}"/>
              </a:ext>
            </a:extLst>
          </p:cNvPr>
          <p:cNvPicPr>
            <a:picLocks noChangeAspect="1"/>
          </p:cNvPicPr>
          <p:nvPr/>
        </p:nvPicPr>
        <p:blipFill>
          <a:blip r:embed="rId3"/>
          <a:srcRect l="65419" t="7883" r="642"/>
          <a:stretch>
            <a:fillRect/>
          </a:stretch>
        </p:blipFill>
        <p:spPr>
          <a:xfrm>
            <a:off x="7985051" y="1956311"/>
            <a:ext cx="2477386" cy="3317526"/>
          </a:xfrm>
          <a:prstGeom prst="rect">
            <a:avLst/>
          </a:prstGeom>
        </p:spPr>
      </p:pic>
      <p:sp>
        <p:nvSpPr>
          <p:cNvPr id="7" name="TextBox 6">
            <a:extLst>
              <a:ext uri="{FF2B5EF4-FFF2-40B4-BE49-F238E27FC236}">
                <a16:creationId xmlns:a16="http://schemas.microsoft.com/office/drawing/2014/main" id="{FB59909E-35F8-4603-9DB9-ABC26BF412E7}"/>
              </a:ext>
            </a:extLst>
          </p:cNvPr>
          <p:cNvSpPr txBox="1"/>
          <p:nvPr/>
        </p:nvSpPr>
        <p:spPr>
          <a:xfrm>
            <a:off x="7222129" y="5930271"/>
            <a:ext cx="4338083" cy="499731"/>
          </a:xfrm>
          <a:prstGeom prst="rect">
            <a:avLst/>
          </a:prstGeom>
          <a:noFill/>
        </p:spPr>
        <p:txBody>
          <a:bodyPr wrap="square" lIns="0" tIns="0" rIns="0" bIns="0" rtlCol="0">
            <a:noAutofit/>
          </a:bodyPr>
          <a:lstStyle/>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Credits to Melissa Haskell </a:t>
            </a:r>
          </a:p>
          <a:p>
            <a:pPr algn="r">
              <a:spcBef>
                <a:spcPts val="900"/>
              </a:spcBef>
            </a:pPr>
            <a:r>
              <a:rPr lang="it-IT" sz="1200" b="1" i="1">
                <a:solidFill>
                  <a:schemeClr val="tx1">
                    <a:lumMod val="75000"/>
                    <a:lumOff val="25000"/>
                  </a:schemeClr>
                </a:solidFill>
                <a:latin typeface="Courier New" panose="02070309020205020404" pitchFamily="49" charset="0"/>
                <a:cs typeface="Courier New" panose="02070309020205020404" pitchFamily="49" charset="0"/>
              </a:rPr>
              <a:t>«Introduction to MATLAB», Why &amp; How Series 2019</a:t>
            </a:r>
            <a:endParaRPr lang="en-US" sz="1200" b="1" i="1" dirty="0">
              <a:solidFill>
                <a:schemeClr val="tx1">
                  <a:lumMod val="75000"/>
                  <a:lumOff val="2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7403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81</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
        <p:nvSpPr>
          <p:cNvPr id="6" name="Rectangle 5">
            <a:extLst>
              <a:ext uri="{FF2B5EF4-FFF2-40B4-BE49-F238E27FC236}">
                <a16:creationId xmlns:a16="http://schemas.microsoft.com/office/drawing/2014/main" id="{434FC69B-4627-45EB-9DFF-44695A0464BF}"/>
              </a:ext>
            </a:extLst>
          </p:cNvPr>
          <p:cNvSpPr/>
          <p:nvPr/>
        </p:nvSpPr>
        <p:spPr>
          <a:xfrm>
            <a:off x="893565" y="4887303"/>
            <a:ext cx="7937919" cy="934762"/>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131799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82</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spTree>
    <p:extLst>
      <p:ext uri="{BB962C8B-B14F-4D97-AF65-F5344CB8AC3E}">
        <p14:creationId xmlns:p14="http://schemas.microsoft.com/office/powerpoint/2010/main" val="226349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E988054-C9A2-4B06-9D28-80EB350EBFD2}"/>
              </a:ext>
            </a:extLst>
          </p:cNvPr>
          <p:cNvSpPr>
            <a:spLocks noGrp="1"/>
          </p:cNvSpPr>
          <p:nvPr>
            <p:ph type="sldNum" sz="quarter" idx="12"/>
          </p:nvPr>
        </p:nvSpPr>
        <p:spPr/>
        <p:txBody>
          <a:bodyPr/>
          <a:lstStyle/>
          <a:p>
            <a:fld id="{A82C3BC0-3EBF-3C4C-A3D8-795624EBC6AA}" type="slidenum">
              <a:rPr lang="en-US" smtClean="0"/>
              <a:pPr/>
              <a:t>83</a:t>
            </a:fld>
            <a:endParaRPr lang="en-US" dirty="0"/>
          </a:p>
        </p:txBody>
      </p:sp>
      <p:sp>
        <p:nvSpPr>
          <p:cNvPr id="2" name="Title 1">
            <a:extLst>
              <a:ext uri="{FF2B5EF4-FFF2-40B4-BE49-F238E27FC236}">
                <a16:creationId xmlns:a16="http://schemas.microsoft.com/office/drawing/2014/main" id="{19D11F29-56B5-406B-963E-E0E8C056828E}"/>
              </a:ext>
            </a:extLst>
          </p:cNvPr>
          <p:cNvSpPr>
            <a:spLocks noGrp="1"/>
          </p:cNvSpPr>
          <p:nvPr>
            <p:ph type="ctrTitle"/>
          </p:nvPr>
        </p:nvSpPr>
        <p:spPr>
          <a:xfrm>
            <a:off x="718115" y="438831"/>
            <a:ext cx="6540566" cy="675552"/>
          </a:xfrm>
        </p:spPr>
        <p:txBody>
          <a:bodyPr/>
          <a:lstStyle/>
          <a:p>
            <a:r>
              <a:rPr lang="en-US" dirty="0"/>
              <a:t>Overview</a:t>
            </a:r>
          </a:p>
        </p:txBody>
      </p:sp>
      <p:sp>
        <p:nvSpPr>
          <p:cNvPr id="3" name="Content Placeholder 2">
            <a:extLst>
              <a:ext uri="{FF2B5EF4-FFF2-40B4-BE49-F238E27FC236}">
                <a16:creationId xmlns:a16="http://schemas.microsoft.com/office/drawing/2014/main" id="{DB810F3D-30C4-4D76-AB02-E3015A1D82A7}"/>
              </a:ext>
            </a:extLst>
          </p:cNvPr>
          <p:cNvSpPr>
            <a:spLocks noGrp="1"/>
          </p:cNvSpPr>
          <p:nvPr>
            <p:ph type="subTitle" idx="1"/>
          </p:nvPr>
        </p:nvSpPr>
        <p:spPr>
          <a:xfrm>
            <a:off x="1186774" y="2147777"/>
            <a:ext cx="7347626" cy="3772920"/>
          </a:xfrm>
        </p:spPr>
        <p:txBody>
          <a:bodyPr/>
          <a:lstStyle/>
          <a:p>
            <a:pPr marL="285750" indent="-285750">
              <a:buFont typeface="Arial" panose="020B0604020202020204" pitchFamily="34" charset="0"/>
              <a:buChar char="•"/>
            </a:pPr>
            <a:r>
              <a:rPr lang="en-US" sz="1800" b="1" dirty="0">
                <a:solidFill>
                  <a:srgbClr val="66FF66"/>
                </a:solidFill>
              </a:rPr>
              <a:t>What?</a:t>
            </a:r>
          </a:p>
          <a:p>
            <a:pPr marL="285750" indent="-285750">
              <a:buFont typeface="Arial" panose="020B0604020202020204" pitchFamily="34" charset="0"/>
              <a:buChar char="•"/>
            </a:pPr>
            <a:r>
              <a:rPr lang="en-US" sz="1800" b="1" dirty="0">
                <a:solidFill>
                  <a:schemeClr val="accent2">
                    <a:lumMod val="60000"/>
                    <a:lumOff val="40000"/>
                  </a:schemeClr>
                </a:solidFill>
              </a:rPr>
              <a:t>WHY?</a:t>
            </a:r>
          </a:p>
          <a:p>
            <a:pPr marL="285750" indent="-285750">
              <a:buFont typeface="Arial" panose="020B0604020202020204" pitchFamily="34" charset="0"/>
              <a:buChar char="•"/>
            </a:pPr>
            <a:r>
              <a:rPr lang="en-US" sz="1800" b="1" dirty="0">
                <a:solidFill>
                  <a:srgbClr val="00B0F0"/>
                </a:solidFill>
              </a:rPr>
              <a:t>How?</a:t>
            </a:r>
          </a:p>
          <a:p>
            <a:pPr marL="622300" indent="-285750">
              <a:spcBef>
                <a:spcPts val="1200"/>
              </a:spcBef>
              <a:buFont typeface="Wingdings" panose="05000000000000000000" pitchFamily="2" charset="2"/>
              <a:buChar char="Ø"/>
            </a:pPr>
            <a:r>
              <a:rPr lang="en-US" sz="1400" dirty="0"/>
              <a:t>Getting Started</a:t>
            </a:r>
          </a:p>
          <a:p>
            <a:pPr marL="622300" indent="-285750">
              <a:spcBef>
                <a:spcPts val="1200"/>
              </a:spcBef>
              <a:buFont typeface="Wingdings" panose="05000000000000000000" pitchFamily="2" charset="2"/>
              <a:buChar char="Ø"/>
            </a:pPr>
            <a:r>
              <a:rPr lang="en-US" sz="1400" dirty="0"/>
              <a:t>Scripts, Functions, and the Editor</a:t>
            </a:r>
          </a:p>
          <a:p>
            <a:pPr marL="622300" indent="-285750">
              <a:spcBef>
                <a:spcPts val="1200"/>
              </a:spcBef>
              <a:buFont typeface="Wingdings" panose="05000000000000000000" pitchFamily="2" charset="2"/>
              <a:buChar char="Ø"/>
            </a:pPr>
            <a:r>
              <a:rPr lang="en-US" sz="1400" dirty="0"/>
              <a:t>Visualization Tools</a:t>
            </a:r>
          </a:p>
          <a:p>
            <a:pPr marL="285750" indent="-285750">
              <a:buFont typeface="Arial" panose="020B0604020202020204" pitchFamily="34" charset="0"/>
              <a:buChar char="•"/>
            </a:pPr>
            <a:r>
              <a:rPr lang="en-US" sz="1800" b="1" dirty="0">
                <a:solidFill>
                  <a:srgbClr val="FFFF00"/>
                </a:solidFill>
              </a:rPr>
              <a:t>But … can I still use it, if I don’t know how to code?</a:t>
            </a:r>
            <a:endParaRPr lang="en-US" dirty="0"/>
          </a:p>
        </p:txBody>
      </p:sp>
      <p:sp>
        <p:nvSpPr>
          <p:cNvPr id="4" name="Date Placeholder 3">
            <a:extLst>
              <a:ext uri="{FF2B5EF4-FFF2-40B4-BE49-F238E27FC236}">
                <a16:creationId xmlns:a16="http://schemas.microsoft.com/office/drawing/2014/main" id="{B4C805AD-DF80-4FCA-83CD-430246C5FEE2}"/>
              </a:ext>
            </a:extLst>
          </p:cNvPr>
          <p:cNvSpPr>
            <a:spLocks noGrp="1"/>
          </p:cNvSpPr>
          <p:nvPr>
            <p:ph type="dt" sz="half" idx="10"/>
          </p:nvPr>
        </p:nvSpPr>
        <p:spPr/>
        <p:txBody>
          <a:bodyPr/>
          <a:lstStyle/>
          <a:p>
            <a:r>
              <a:rPr lang="en-US"/>
              <a:t>3/12/2020</a:t>
            </a:r>
            <a:endParaRPr lang="en-US" dirty="0"/>
          </a:p>
        </p:txBody>
      </p:sp>
      <p:cxnSp>
        <p:nvCxnSpPr>
          <p:cNvPr id="7" name="Straight Connector 6">
            <a:extLst>
              <a:ext uri="{FF2B5EF4-FFF2-40B4-BE49-F238E27FC236}">
                <a16:creationId xmlns:a16="http://schemas.microsoft.com/office/drawing/2014/main" id="{3737075D-5600-4433-85F8-52DF52F16966}"/>
              </a:ext>
            </a:extLst>
          </p:cNvPr>
          <p:cNvCxnSpPr>
            <a:cxnSpLocks/>
          </p:cNvCxnSpPr>
          <p:nvPr/>
        </p:nvCxnSpPr>
        <p:spPr>
          <a:xfrm>
            <a:off x="5669280" y="5126469"/>
            <a:ext cx="1373546" cy="0"/>
          </a:xfrm>
          <a:prstGeom prst="line">
            <a:avLst/>
          </a:prstGeom>
          <a:ln w="57150">
            <a:solidFill>
              <a:srgbClr val="DB0775"/>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B187903F-5662-4B66-AFB4-5544F66371EF}"/>
              </a:ext>
            </a:extLst>
          </p:cNvPr>
          <p:cNvSpPr/>
          <p:nvPr/>
        </p:nvSpPr>
        <p:spPr>
          <a:xfrm rot="20845337">
            <a:off x="5801894" y="4533013"/>
            <a:ext cx="1172116" cy="630942"/>
          </a:xfrm>
          <a:prstGeom prst="rect">
            <a:avLst/>
          </a:prstGeom>
        </p:spPr>
        <p:txBody>
          <a:bodyPr wrap="none">
            <a:spAutoFit/>
          </a:bodyPr>
          <a:lstStyle/>
          <a:p>
            <a:r>
              <a:rPr lang="en-US" sz="3500" b="1" dirty="0">
                <a:solidFill>
                  <a:srgbClr val="DB0775"/>
                </a:solidFill>
                <a:latin typeface="Ink Free" panose="03080402000500000000" pitchFamily="66" charset="0"/>
              </a:rPr>
              <a:t>want</a:t>
            </a:r>
            <a:endParaRPr lang="en-US" sz="3500" dirty="0">
              <a:solidFill>
                <a:srgbClr val="DB0775"/>
              </a:solidFill>
              <a:latin typeface="Ink Free" panose="03080402000500000000" pitchFamily="66" charset="0"/>
            </a:endParaRPr>
          </a:p>
        </p:txBody>
      </p:sp>
    </p:spTree>
    <p:extLst>
      <p:ext uri="{BB962C8B-B14F-4D97-AF65-F5344CB8AC3E}">
        <p14:creationId xmlns:p14="http://schemas.microsoft.com/office/powerpoint/2010/main" val="133781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a:xfrm>
            <a:off x="1920578" y="1973317"/>
            <a:ext cx="8350844" cy="2911366"/>
          </a:xfrm>
        </p:spPr>
        <p:txBody>
          <a:bodyPr/>
          <a:lstStyle/>
          <a:p>
            <a:pPr algn="ctr"/>
            <a:r>
              <a:rPr lang="it-IT" sz="8000" dirty="0" err="1">
                <a:effectLst>
                  <a:outerShdw blurRad="38100" dist="38100" dir="2700000" algn="tl">
                    <a:srgbClr val="000000">
                      <a:alpha val="43137"/>
                    </a:srgbClr>
                  </a:outerShdw>
                </a:effectLst>
                <a:latin typeface="Ink Free" panose="03080402000500000000" pitchFamily="66" charset="0"/>
              </a:rPr>
              <a:t>MATLAB’s</a:t>
            </a:r>
            <a:br>
              <a:rPr lang="it-IT" sz="8000" dirty="0">
                <a:effectLst>
                  <a:outerShdw blurRad="38100" dist="38100" dir="2700000" algn="tl">
                    <a:srgbClr val="000000">
                      <a:alpha val="43137"/>
                    </a:srgbClr>
                  </a:outerShdw>
                </a:effectLst>
                <a:latin typeface="Ink Free" panose="03080402000500000000" pitchFamily="66" charset="0"/>
              </a:rPr>
            </a:br>
            <a:r>
              <a:rPr lang="it-IT" sz="8000" dirty="0" err="1">
                <a:effectLst>
                  <a:outerShdw blurRad="38100" dist="38100" dir="2700000" algn="tl">
                    <a:srgbClr val="000000">
                      <a:alpha val="43137"/>
                    </a:srgbClr>
                  </a:outerShdw>
                </a:effectLst>
                <a:latin typeface="Ink Free" panose="03080402000500000000" pitchFamily="66" charset="0"/>
              </a:rPr>
              <a:t>own</a:t>
            </a:r>
            <a:br>
              <a:rPr lang="it-IT" sz="8000" dirty="0">
                <a:effectLst>
                  <a:outerShdw blurRad="38100" dist="38100" dir="2700000" algn="tl">
                    <a:srgbClr val="000000">
                      <a:alpha val="43137"/>
                    </a:srgbClr>
                  </a:outerShdw>
                </a:effectLst>
                <a:latin typeface="Ink Free" panose="03080402000500000000" pitchFamily="66" charset="0"/>
              </a:rPr>
            </a:br>
            <a:r>
              <a:rPr lang="it-IT" sz="8000" dirty="0">
                <a:effectLst>
                  <a:outerShdw blurRad="38100" dist="38100" dir="2700000" algn="tl">
                    <a:srgbClr val="000000">
                      <a:alpha val="43137"/>
                    </a:srgbClr>
                  </a:outerShdw>
                </a:effectLst>
                <a:latin typeface="Ink Free" panose="03080402000500000000" pitchFamily="66" charset="0"/>
              </a:rPr>
              <a:t>options</a:t>
            </a:r>
            <a:endParaRPr lang="en-US" sz="8000" dirty="0">
              <a:effectLst>
                <a:outerShdw blurRad="38100" dist="38100" dir="2700000" algn="tl">
                  <a:srgbClr val="000000">
                    <a:alpha val="43137"/>
                  </a:srgbClr>
                </a:outerShdw>
              </a:effectLst>
              <a:latin typeface="Ink Free" panose="03080402000500000000" pitchFamily="66" charset="0"/>
            </a:endParaRP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84</a:t>
            </a:fld>
            <a:endParaRPr lang="en-US" dirty="0"/>
          </a:p>
        </p:txBody>
      </p:sp>
    </p:spTree>
    <p:extLst>
      <p:ext uri="{BB962C8B-B14F-4D97-AF65-F5344CB8AC3E}">
        <p14:creationId xmlns:p14="http://schemas.microsoft.com/office/powerpoint/2010/main" val="32223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3" name="Content Placeholder 2">
            <a:extLst>
              <a:ext uri="{FF2B5EF4-FFF2-40B4-BE49-F238E27FC236}">
                <a16:creationId xmlns:a16="http://schemas.microsoft.com/office/drawing/2014/main" id="{257434E7-48C7-464B-9E29-EE62132EB1C6}"/>
              </a:ext>
            </a:extLst>
          </p:cNvPr>
          <p:cNvSpPr>
            <a:spLocks noGrp="1"/>
          </p:cNvSpPr>
          <p:nvPr>
            <p:ph idx="1"/>
          </p:nvPr>
        </p:nvSpPr>
        <p:spPr>
          <a:xfrm>
            <a:off x="1665515" y="1772233"/>
            <a:ext cx="8903524" cy="1311435"/>
          </a:xfrm>
        </p:spPr>
        <p:txBody>
          <a:bodyPr/>
          <a:lstStyle/>
          <a:p>
            <a:pPr marL="285750" indent="-285750" algn="just">
              <a:spcBef>
                <a:spcPts val="600"/>
              </a:spcBef>
              <a:buFont typeface="Arial" panose="020B0604020202020204" pitchFamily="34" charset="0"/>
              <a:buChar char="•"/>
            </a:pPr>
            <a:r>
              <a:rPr lang="en-US" sz="1600" dirty="0"/>
              <a:t>A MATLAB app is a </a:t>
            </a:r>
            <a:r>
              <a:rPr lang="en-US" sz="1600" b="1" dirty="0">
                <a:solidFill>
                  <a:srgbClr val="DB0775"/>
                </a:solidFill>
              </a:rPr>
              <a:t>self-contained MATLAB program </a:t>
            </a:r>
            <a:r>
              <a:rPr lang="en-US" sz="1600" dirty="0"/>
              <a:t>with a user interface that automates a task or calculation.</a:t>
            </a:r>
          </a:p>
          <a:p>
            <a:pPr marL="285750" indent="-285750" algn="just">
              <a:spcBef>
                <a:spcPts val="600"/>
              </a:spcBef>
              <a:buFont typeface="Arial" panose="020B0604020202020204" pitchFamily="34" charset="0"/>
              <a:buChar char="•"/>
            </a:pPr>
            <a:r>
              <a:rPr lang="en-US" sz="1600" b="1" dirty="0"/>
              <a:t>All the operations </a:t>
            </a:r>
            <a:r>
              <a:rPr lang="en-US" sz="1600" dirty="0"/>
              <a:t>required to complete the task (getting data into the app, performing calculations on the data, and getting results) </a:t>
            </a:r>
            <a:r>
              <a:rPr lang="en-US" sz="1600" b="1" dirty="0"/>
              <a:t>are performed within the app</a:t>
            </a:r>
            <a:r>
              <a:rPr lang="en-US" sz="1600" dirty="0"/>
              <a:t>.</a:t>
            </a:r>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85</a:t>
            </a:fld>
            <a:endParaRPr lang="en-US" dirty="0"/>
          </a:p>
        </p:txBody>
      </p:sp>
      <p:pic>
        <p:nvPicPr>
          <p:cNvPr id="1026" name="Picture 2">
            <a:extLst>
              <a:ext uri="{FF2B5EF4-FFF2-40B4-BE49-F238E27FC236}">
                <a16:creationId xmlns:a16="http://schemas.microsoft.com/office/drawing/2014/main" id="{65A5C013-0D9F-432F-BAC4-BE90995D75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334" y="3422102"/>
            <a:ext cx="8897057" cy="1410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86</a:t>
            </a:fld>
            <a:endParaRPr lang="en-US" dirty="0"/>
          </a:p>
        </p:txBody>
      </p:sp>
      <p:pic>
        <p:nvPicPr>
          <p:cNvPr id="10" name="Picture 9">
            <a:extLst>
              <a:ext uri="{FF2B5EF4-FFF2-40B4-BE49-F238E27FC236}">
                <a16:creationId xmlns:a16="http://schemas.microsoft.com/office/drawing/2014/main" id="{03F0B4D0-051B-4D22-B6D2-4BA0B8CEB371}"/>
              </a:ext>
            </a:extLst>
          </p:cNvPr>
          <p:cNvPicPr>
            <a:picLocks noChangeAspect="1"/>
          </p:cNvPicPr>
          <p:nvPr/>
        </p:nvPicPr>
        <p:blipFill>
          <a:blip r:embed="rId3"/>
          <a:stretch>
            <a:fillRect/>
          </a:stretch>
        </p:blipFill>
        <p:spPr>
          <a:xfrm>
            <a:off x="1665514" y="1158527"/>
            <a:ext cx="7862545" cy="5021610"/>
          </a:xfrm>
          <a:prstGeom prst="rect">
            <a:avLst/>
          </a:prstGeom>
        </p:spPr>
      </p:pic>
    </p:spTree>
    <p:extLst>
      <p:ext uri="{BB962C8B-B14F-4D97-AF65-F5344CB8AC3E}">
        <p14:creationId xmlns:p14="http://schemas.microsoft.com/office/powerpoint/2010/main" val="245178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87</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INTERACTIVE DATA IMPORT</a:t>
            </a:r>
            <a:endParaRPr lang="en-US" dirty="0"/>
          </a:p>
        </p:txBody>
      </p:sp>
      <p:pic>
        <p:nvPicPr>
          <p:cNvPr id="3" name="Picture 2">
            <a:extLst>
              <a:ext uri="{FF2B5EF4-FFF2-40B4-BE49-F238E27FC236}">
                <a16:creationId xmlns:a16="http://schemas.microsoft.com/office/drawing/2014/main" id="{69A7358F-E1F2-4A04-9B04-BB8D94E25942}"/>
              </a:ext>
            </a:extLst>
          </p:cNvPr>
          <p:cNvPicPr>
            <a:picLocks noChangeAspect="1"/>
          </p:cNvPicPr>
          <p:nvPr/>
        </p:nvPicPr>
        <p:blipFill>
          <a:blip r:embed="rId3"/>
          <a:stretch>
            <a:fillRect/>
          </a:stretch>
        </p:blipFill>
        <p:spPr>
          <a:xfrm>
            <a:off x="6450165" y="3267825"/>
            <a:ext cx="3310021" cy="2569692"/>
          </a:xfrm>
          <a:prstGeom prst="rect">
            <a:avLst/>
          </a:prstGeom>
          <a:ln>
            <a:solidFill>
              <a:srgbClr val="000000"/>
            </a:solidFill>
          </a:ln>
        </p:spPr>
      </p:pic>
      <p:sp>
        <p:nvSpPr>
          <p:cNvPr id="8" name="TextBox 7">
            <a:extLst>
              <a:ext uri="{FF2B5EF4-FFF2-40B4-BE49-F238E27FC236}">
                <a16:creationId xmlns:a16="http://schemas.microsoft.com/office/drawing/2014/main" id="{D65D360A-7847-455A-B152-1905E3B8845A}"/>
              </a:ext>
            </a:extLst>
          </p:cNvPr>
          <p:cNvSpPr txBox="1"/>
          <p:nvPr/>
        </p:nvSpPr>
        <p:spPr>
          <a:xfrm>
            <a:off x="3749716" y="4406056"/>
            <a:ext cx="2451638" cy="636191"/>
          </a:xfrm>
          <a:prstGeom prst="rect">
            <a:avLst/>
          </a:prstGeom>
          <a:noFill/>
        </p:spPr>
        <p:txBody>
          <a:bodyPr wrap="square" lIns="0" tIns="0" rIns="0" bIns="0" rtlCol="0">
            <a:noAutofit/>
          </a:bodyPr>
          <a:lstStyle/>
          <a:p>
            <a:pPr algn="r">
              <a:spcBef>
                <a:spcPts val="900"/>
              </a:spcBef>
            </a:pPr>
            <a:r>
              <a:rPr lang="it-IT" b="1" dirty="0">
                <a:solidFill>
                  <a:schemeClr val="tx1">
                    <a:lumMod val="75000"/>
                    <a:lumOff val="25000"/>
                  </a:schemeClr>
                </a:solidFill>
                <a:latin typeface="Ink Free" panose="03080402000500000000" pitchFamily="66" charset="0"/>
              </a:rPr>
              <a:t>… Drag &amp; Drop data file in </a:t>
            </a:r>
            <a:r>
              <a:rPr lang="it-IT" b="1" dirty="0" err="1">
                <a:solidFill>
                  <a:schemeClr val="tx1">
                    <a:lumMod val="75000"/>
                    <a:lumOff val="25000"/>
                  </a:schemeClr>
                </a:solidFill>
                <a:latin typeface="Ink Free" panose="03080402000500000000" pitchFamily="66" charset="0"/>
              </a:rPr>
              <a:t>Command</a:t>
            </a:r>
            <a:r>
              <a:rPr lang="it-IT" b="1" dirty="0">
                <a:solidFill>
                  <a:schemeClr val="tx1">
                    <a:lumMod val="75000"/>
                    <a:lumOff val="25000"/>
                  </a:schemeClr>
                </a:solidFill>
                <a:latin typeface="Ink Free" panose="03080402000500000000" pitchFamily="66" charset="0"/>
              </a:rPr>
              <a:t> Window</a:t>
            </a:r>
            <a:endParaRPr lang="en-US" b="1" dirty="0">
              <a:solidFill>
                <a:schemeClr val="tx1">
                  <a:lumMod val="75000"/>
                  <a:lumOff val="25000"/>
                </a:schemeClr>
              </a:solidFill>
              <a:latin typeface="Ink Free" panose="03080402000500000000" pitchFamily="66" charset="0"/>
            </a:endParaRPr>
          </a:p>
        </p:txBody>
      </p:sp>
      <p:pic>
        <p:nvPicPr>
          <p:cNvPr id="10" name="Picture 9">
            <a:extLst>
              <a:ext uri="{FF2B5EF4-FFF2-40B4-BE49-F238E27FC236}">
                <a16:creationId xmlns:a16="http://schemas.microsoft.com/office/drawing/2014/main" id="{13D3EAE5-68FF-4C3C-A344-DAA926461AD5}"/>
              </a:ext>
            </a:extLst>
          </p:cNvPr>
          <p:cNvPicPr>
            <a:picLocks noChangeAspect="1"/>
          </p:cNvPicPr>
          <p:nvPr/>
        </p:nvPicPr>
        <p:blipFill>
          <a:blip r:embed="rId4"/>
          <a:stretch>
            <a:fillRect/>
          </a:stretch>
        </p:blipFill>
        <p:spPr>
          <a:xfrm>
            <a:off x="1665514" y="1730215"/>
            <a:ext cx="9391845" cy="1296690"/>
          </a:xfrm>
          <a:prstGeom prst="rect">
            <a:avLst/>
          </a:prstGeom>
        </p:spPr>
      </p:pic>
      <p:sp>
        <p:nvSpPr>
          <p:cNvPr id="15" name="TextBox 14">
            <a:extLst>
              <a:ext uri="{FF2B5EF4-FFF2-40B4-BE49-F238E27FC236}">
                <a16:creationId xmlns:a16="http://schemas.microsoft.com/office/drawing/2014/main" id="{3FDDB486-95F1-4741-BDF9-025ED57ACF56}"/>
              </a:ext>
            </a:extLst>
          </p:cNvPr>
          <p:cNvSpPr txBox="1"/>
          <p:nvPr/>
        </p:nvSpPr>
        <p:spPr>
          <a:xfrm>
            <a:off x="1665514" y="3268167"/>
            <a:ext cx="3310021" cy="636191"/>
          </a:xfrm>
          <a:prstGeom prst="rect">
            <a:avLst/>
          </a:prstGeom>
          <a:noFill/>
        </p:spPr>
        <p:txBody>
          <a:bodyPr wrap="square" lIns="0" tIns="0" rIns="0" bIns="0" rtlCol="0">
            <a:noAutofit/>
          </a:bodyPr>
          <a:lstStyle/>
          <a:p>
            <a:pPr>
              <a:spcBef>
                <a:spcPts val="900"/>
              </a:spcBef>
            </a:pPr>
            <a:r>
              <a:rPr lang="it-IT" b="1" dirty="0">
                <a:solidFill>
                  <a:schemeClr val="tx1">
                    <a:lumMod val="75000"/>
                    <a:lumOff val="25000"/>
                  </a:schemeClr>
                </a:solidFill>
                <a:latin typeface="Ink Free" panose="03080402000500000000" pitchFamily="66" charset="0"/>
              </a:rPr>
              <a:t>Click ‘Import Data’ from the toolbar and </a:t>
            </a:r>
            <a:r>
              <a:rPr lang="it-IT" b="1" dirty="0" err="1">
                <a:solidFill>
                  <a:schemeClr val="tx1">
                    <a:lumMod val="75000"/>
                    <a:lumOff val="25000"/>
                  </a:schemeClr>
                </a:solidFill>
                <a:latin typeface="Ink Free" panose="03080402000500000000" pitchFamily="66" charset="0"/>
              </a:rPr>
              <a:t>select</a:t>
            </a:r>
            <a:r>
              <a:rPr lang="it-IT" b="1" dirty="0">
                <a:solidFill>
                  <a:schemeClr val="tx1">
                    <a:lumMod val="75000"/>
                    <a:lumOff val="25000"/>
                  </a:schemeClr>
                </a:solidFill>
                <a:latin typeface="Ink Free" panose="03080402000500000000" pitchFamily="66" charset="0"/>
              </a:rPr>
              <a:t> file, or …</a:t>
            </a:r>
            <a:endParaRPr lang="en-US" b="1" dirty="0">
              <a:solidFill>
                <a:schemeClr val="tx1">
                  <a:lumMod val="75000"/>
                  <a:lumOff val="25000"/>
                </a:schemeClr>
              </a:solidFill>
              <a:latin typeface="Ink Free" panose="03080402000500000000" pitchFamily="66" charset="0"/>
            </a:endParaRPr>
          </a:p>
        </p:txBody>
      </p:sp>
      <p:sp>
        <p:nvSpPr>
          <p:cNvPr id="11" name="Oval 10">
            <a:extLst>
              <a:ext uri="{FF2B5EF4-FFF2-40B4-BE49-F238E27FC236}">
                <a16:creationId xmlns:a16="http://schemas.microsoft.com/office/drawing/2014/main" id="{0DBDAF68-8741-4606-90B2-6CF3D06020B4}"/>
              </a:ext>
            </a:extLst>
          </p:cNvPr>
          <p:cNvSpPr/>
          <p:nvPr/>
        </p:nvSpPr>
        <p:spPr>
          <a:xfrm>
            <a:off x="3902148" y="2068504"/>
            <a:ext cx="606057" cy="958402"/>
          </a:xfrm>
          <a:prstGeom prst="ellipse">
            <a:avLst/>
          </a:prstGeom>
          <a:noFill/>
          <a:ln w="38100">
            <a:solidFill>
              <a:srgbClr val="DB077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spTree>
    <p:extLst>
      <p:ext uri="{BB962C8B-B14F-4D97-AF65-F5344CB8AC3E}">
        <p14:creationId xmlns:p14="http://schemas.microsoft.com/office/powerpoint/2010/main" val="296036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88</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INTERACTIVE DATA IMPORT</a:t>
            </a:r>
            <a:endParaRPr lang="en-US" dirty="0"/>
          </a:p>
        </p:txBody>
      </p:sp>
      <p:pic>
        <p:nvPicPr>
          <p:cNvPr id="9" name="Picture 8">
            <a:extLst>
              <a:ext uri="{FF2B5EF4-FFF2-40B4-BE49-F238E27FC236}">
                <a16:creationId xmlns:a16="http://schemas.microsoft.com/office/drawing/2014/main" id="{3CE2EE33-4FE7-46EB-9D41-88DADA56DA38}"/>
              </a:ext>
            </a:extLst>
          </p:cNvPr>
          <p:cNvPicPr>
            <a:picLocks noChangeAspect="1"/>
          </p:cNvPicPr>
          <p:nvPr/>
        </p:nvPicPr>
        <p:blipFill>
          <a:blip r:embed="rId3"/>
          <a:stretch>
            <a:fillRect/>
          </a:stretch>
        </p:blipFill>
        <p:spPr>
          <a:xfrm>
            <a:off x="1665514" y="1195685"/>
            <a:ext cx="9052127" cy="4922507"/>
          </a:xfrm>
          <a:prstGeom prst="rect">
            <a:avLst/>
          </a:prstGeom>
        </p:spPr>
      </p:pic>
    </p:spTree>
    <p:extLst>
      <p:ext uri="{BB962C8B-B14F-4D97-AF65-F5344CB8AC3E}">
        <p14:creationId xmlns:p14="http://schemas.microsoft.com/office/powerpoint/2010/main" val="322589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89</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INTERACTIVE DATA IMPORT</a:t>
            </a:r>
            <a:endParaRPr lang="en-US" dirty="0"/>
          </a:p>
        </p:txBody>
      </p:sp>
      <p:pic>
        <p:nvPicPr>
          <p:cNvPr id="9" name="Picture 8">
            <a:extLst>
              <a:ext uri="{FF2B5EF4-FFF2-40B4-BE49-F238E27FC236}">
                <a16:creationId xmlns:a16="http://schemas.microsoft.com/office/drawing/2014/main" id="{3CE2EE33-4FE7-46EB-9D41-88DADA56DA38}"/>
              </a:ext>
            </a:extLst>
          </p:cNvPr>
          <p:cNvPicPr>
            <a:picLocks noChangeAspect="1"/>
          </p:cNvPicPr>
          <p:nvPr/>
        </p:nvPicPr>
        <p:blipFill>
          <a:blip r:embed="rId3"/>
          <a:stretch>
            <a:fillRect/>
          </a:stretch>
        </p:blipFill>
        <p:spPr>
          <a:xfrm>
            <a:off x="1665514" y="1195685"/>
            <a:ext cx="9052127" cy="4922507"/>
          </a:xfrm>
          <a:prstGeom prst="rect">
            <a:avLst/>
          </a:prstGeom>
        </p:spPr>
      </p:pic>
      <p:sp>
        <p:nvSpPr>
          <p:cNvPr id="16" name="Rectangle 15">
            <a:extLst>
              <a:ext uri="{FF2B5EF4-FFF2-40B4-BE49-F238E27FC236}">
                <a16:creationId xmlns:a16="http://schemas.microsoft.com/office/drawing/2014/main" id="{103E822D-2147-445C-B6D8-447EE322A4E7}"/>
              </a:ext>
            </a:extLst>
          </p:cNvPr>
          <p:cNvSpPr/>
          <p:nvPr/>
        </p:nvSpPr>
        <p:spPr>
          <a:xfrm>
            <a:off x="1420238" y="1066833"/>
            <a:ext cx="9377464" cy="5051359"/>
          </a:xfrm>
          <a:prstGeom prst="rect">
            <a:avLst/>
          </a:prstGeom>
          <a:solidFill>
            <a:srgbClr val="FFFFFF">
              <a:alpha val="5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12" name="Picture 11">
            <a:extLst>
              <a:ext uri="{FF2B5EF4-FFF2-40B4-BE49-F238E27FC236}">
                <a16:creationId xmlns:a16="http://schemas.microsoft.com/office/drawing/2014/main" id="{345A4C55-C5D1-4073-9F9A-291FD0221E03}"/>
              </a:ext>
            </a:extLst>
          </p:cNvPr>
          <p:cNvPicPr>
            <a:picLocks noChangeAspect="1"/>
          </p:cNvPicPr>
          <p:nvPr/>
        </p:nvPicPr>
        <p:blipFill>
          <a:blip r:embed="rId4"/>
          <a:stretch>
            <a:fillRect/>
          </a:stretch>
        </p:blipFill>
        <p:spPr>
          <a:xfrm>
            <a:off x="758381" y="1652738"/>
            <a:ext cx="2362405" cy="2149026"/>
          </a:xfrm>
          <a:prstGeom prst="rect">
            <a:avLst/>
          </a:prstGeom>
          <a:ln>
            <a:solidFill>
              <a:srgbClr val="000000"/>
            </a:solidFill>
          </a:ln>
        </p:spPr>
      </p:pic>
      <p:pic>
        <p:nvPicPr>
          <p:cNvPr id="13" name="Picture 12">
            <a:extLst>
              <a:ext uri="{FF2B5EF4-FFF2-40B4-BE49-F238E27FC236}">
                <a16:creationId xmlns:a16="http://schemas.microsoft.com/office/drawing/2014/main" id="{2C6AABB8-AB5F-407A-A7A8-513573DFBDC3}"/>
              </a:ext>
            </a:extLst>
          </p:cNvPr>
          <p:cNvPicPr>
            <a:picLocks noChangeAspect="1"/>
          </p:cNvPicPr>
          <p:nvPr/>
        </p:nvPicPr>
        <p:blipFill>
          <a:blip r:embed="rId5"/>
          <a:stretch>
            <a:fillRect/>
          </a:stretch>
        </p:blipFill>
        <p:spPr>
          <a:xfrm>
            <a:off x="3590122" y="1652738"/>
            <a:ext cx="1434673" cy="1776262"/>
          </a:xfrm>
          <a:prstGeom prst="rect">
            <a:avLst/>
          </a:prstGeom>
          <a:ln>
            <a:solidFill>
              <a:srgbClr val="000000"/>
            </a:solidFill>
          </a:ln>
        </p:spPr>
      </p:pic>
      <p:pic>
        <p:nvPicPr>
          <p:cNvPr id="14" name="Picture 13">
            <a:extLst>
              <a:ext uri="{FF2B5EF4-FFF2-40B4-BE49-F238E27FC236}">
                <a16:creationId xmlns:a16="http://schemas.microsoft.com/office/drawing/2014/main" id="{2144CD16-24A4-4D21-B46E-1096B36057FD}"/>
              </a:ext>
            </a:extLst>
          </p:cNvPr>
          <p:cNvPicPr>
            <a:picLocks noChangeAspect="1"/>
          </p:cNvPicPr>
          <p:nvPr/>
        </p:nvPicPr>
        <p:blipFill>
          <a:blip r:embed="rId6"/>
          <a:stretch>
            <a:fillRect/>
          </a:stretch>
        </p:blipFill>
        <p:spPr>
          <a:xfrm>
            <a:off x="3590122" y="3557852"/>
            <a:ext cx="4590310" cy="1078446"/>
          </a:xfrm>
          <a:prstGeom prst="rect">
            <a:avLst/>
          </a:prstGeom>
          <a:ln>
            <a:solidFill>
              <a:srgbClr val="000000"/>
            </a:solidFill>
          </a:ln>
        </p:spPr>
      </p:pic>
      <p:pic>
        <p:nvPicPr>
          <p:cNvPr id="17" name="Picture 16">
            <a:extLst>
              <a:ext uri="{FF2B5EF4-FFF2-40B4-BE49-F238E27FC236}">
                <a16:creationId xmlns:a16="http://schemas.microsoft.com/office/drawing/2014/main" id="{3CEA828F-EEE4-4045-A961-429D922F1973}"/>
              </a:ext>
            </a:extLst>
          </p:cNvPr>
          <p:cNvPicPr>
            <a:picLocks noChangeAspect="1"/>
          </p:cNvPicPr>
          <p:nvPr/>
        </p:nvPicPr>
        <p:blipFill>
          <a:blip r:embed="rId7"/>
          <a:stretch>
            <a:fillRect/>
          </a:stretch>
        </p:blipFill>
        <p:spPr>
          <a:xfrm>
            <a:off x="7349202" y="1629946"/>
            <a:ext cx="1263169" cy="1687300"/>
          </a:xfrm>
          <a:prstGeom prst="rect">
            <a:avLst/>
          </a:prstGeom>
          <a:ln>
            <a:solidFill>
              <a:srgbClr val="000000"/>
            </a:solidFill>
          </a:ln>
        </p:spPr>
      </p:pic>
    </p:spTree>
    <p:extLst>
      <p:ext uri="{BB962C8B-B14F-4D97-AF65-F5344CB8AC3E}">
        <p14:creationId xmlns:p14="http://schemas.microsoft.com/office/powerpoint/2010/main" val="256087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665515" y="400239"/>
            <a:ext cx="8295608" cy="767079"/>
          </a:xfrm>
        </p:spPr>
        <p:txBody>
          <a:bodyPr/>
          <a:lstStyle/>
          <a:p>
            <a:r>
              <a:rPr lang="en-US" dirty="0" err="1">
                <a:ea typeface="ＭＳ Ｐゴシック" pitchFamily="-1" charset="-128"/>
                <a:cs typeface="ＭＳ Ｐゴシック" pitchFamily="-1" charset="-128"/>
              </a:rPr>
              <a:t>Matlab</a:t>
            </a:r>
            <a:r>
              <a:rPr lang="en-US" dirty="0">
                <a:ea typeface="ＭＳ Ｐゴシック" pitchFamily="-1" charset="-128"/>
                <a:cs typeface="ＭＳ Ｐゴシック" pitchFamily="-1" charset="-128"/>
              </a:rPr>
              <a:t> </a:t>
            </a:r>
            <a:r>
              <a:rPr lang="en-US" i="1" dirty="0">
                <a:ea typeface="ＭＳ Ｐゴシック" pitchFamily="-1" charset="-128"/>
                <a:cs typeface="ＭＳ Ｐゴシック" pitchFamily="-1" charset="-128"/>
              </a:rPr>
              <a:t>vs</a:t>
            </a:r>
            <a:r>
              <a:rPr lang="en-US" dirty="0">
                <a:ea typeface="ＭＳ Ｐゴシック" pitchFamily="-1" charset="-128"/>
                <a:cs typeface="ＭＳ Ｐゴシック" pitchFamily="-1" charset="-128"/>
              </a:rPr>
              <a:t> Python</a:t>
            </a:r>
          </a:p>
        </p:txBody>
      </p:sp>
      <p:sp>
        <p:nvSpPr>
          <p:cNvPr id="2" name="Date Placeholder 1">
            <a:extLst>
              <a:ext uri="{FF2B5EF4-FFF2-40B4-BE49-F238E27FC236}">
                <a16:creationId xmlns:a16="http://schemas.microsoft.com/office/drawing/2014/main" id="{35EAB5DC-908D-4D89-BF33-3DA6287E769D}"/>
              </a:ext>
            </a:extLst>
          </p:cNvPr>
          <p:cNvSpPr>
            <a:spLocks noGrp="1"/>
          </p:cNvSpPr>
          <p:nvPr>
            <p:ph type="dt" sz="half" idx="10"/>
          </p:nvPr>
        </p:nvSpPr>
        <p:spPr/>
        <p:txBody>
          <a:bodyPr/>
          <a:lstStyle/>
          <a:p>
            <a:r>
              <a:rPr lang="en-US"/>
              <a:t>3/12/2020</a:t>
            </a:r>
            <a:endParaRPr lang="en-US" dirty="0"/>
          </a:p>
        </p:txBody>
      </p:sp>
      <p:sp>
        <p:nvSpPr>
          <p:cNvPr id="3" name="Slide Number Placeholder 2">
            <a:extLst>
              <a:ext uri="{FF2B5EF4-FFF2-40B4-BE49-F238E27FC236}">
                <a16:creationId xmlns:a16="http://schemas.microsoft.com/office/drawing/2014/main" id="{D13C0158-C832-4268-ABD2-288D8519E677}"/>
              </a:ext>
            </a:extLst>
          </p:cNvPr>
          <p:cNvSpPr>
            <a:spLocks noGrp="1"/>
          </p:cNvSpPr>
          <p:nvPr>
            <p:ph type="sldNum" sz="quarter" idx="12"/>
          </p:nvPr>
        </p:nvSpPr>
        <p:spPr/>
        <p:txBody>
          <a:bodyPr/>
          <a:lstStyle/>
          <a:p>
            <a:fld id="{A82C3BC0-3EBF-3C4C-A3D8-795624EBC6AA}" type="slidenum">
              <a:rPr lang="en-US" smtClean="0"/>
              <a:pPr/>
              <a:t>9</a:t>
            </a:fld>
            <a:endParaRPr lang="en-US" dirty="0"/>
          </a:p>
        </p:txBody>
      </p:sp>
      <p:sp>
        <p:nvSpPr>
          <p:cNvPr id="9" name="Rectangle 8">
            <a:extLst>
              <a:ext uri="{FF2B5EF4-FFF2-40B4-BE49-F238E27FC236}">
                <a16:creationId xmlns:a16="http://schemas.microsoft.com/office/drawing/2014/main" id="{5B43E9C3-8CC0-4125-AB7B-08A89D4A5598}"/>
              </a:ext>
            </a:extLst>
          </p:cNvPr>
          <p:cNvSpPr/>
          <p:nvPr/>
        </p:nvSpPr>
        <p:spPr>
          <a:xfrm>
            <a:off x="1665514" y="3850615"/>
            <a:ext cx="4125393" cy="2416046"/>
          </a:xfrm>
          <a:prstGeom prst="rect">
            <a:avLst/>
          </a:prstGeom>
        </p:spPr>
        <p:txBody>
          <a:bodyPr wrap="square">
            <a:spAutoFit/>
          </a:bodyPr>
          <a:lstStyle/>
          <a:p>
            <a:pPr marL="6350" lvl="1">
              <a:spcAft>
                <a:spcPts val="600"/>
              </a:spcAft>
              <a:defRPr/>
            </a:pPr>
            <a:r>
              <a:rPr lang="en-US" b="1" dirty="0"/>
              <a:t>high level </a:t>
            </a:r>
            <a:r>
              <a:rPr lang="en-US" dirty="0"/>
              <a:t>language</a:t>
            </a:r>
          </a:p>
          <a:p>
            <a:pPr marL="6350" lvl="1">
              <a:spcAft>
                <a:spcPts val="600"/>
              </a:spcAft>
              <a:defRPr/>
            </a:pPr>
            <a:r>
              <a:rPr lang="en-US" b="1" dirty="0"/>
              <a:t>easy to learn  </a:t>
            </a:r>
          </a:p>
          <a:p>
            <a:pPr marL="6350" lvl="1">
              <a:spcAft>
                <a:spcPts val="600"/>
              </a:spcAft>
              <a:defRPr/>
            </a:pPr>
            <a:r>
              <a:rPr lang="en-US" dirty="0"/>
              <a:t>professionally developed </a:t>
            </a:r>
            <a:r>
              <a:rPr lang="en-US" b="1" dirty="0"/>
              <a:t>tools       and built-in functions</a:t>
            </a:r>
          </a:p>
          <a:p>
            <a:pPr marL="6350" lvl="1">
              <a:spcAft>
                <a:spcPts val="600"/>
              </a:spcAft>
              <a:defRPr/>
            </a:pPr>
            <a:r>
              <a:rPr lang="en-US" dirty="0"/>
              <a:t>user-friendly </a:t>
            </a:r>
            <a:r>
              <a:rPr lang="en-US" b="1" dirty="0"/>
              <a:t>GUI</a:t>
            </a:r>
          </a:p>
          <a:p>
            <a:pPr marL="6350" lvl="1">
              <a:spcAft>
                <a:spcPts val="600"/>
              </a:spcAft>
              <a:defRPr/>
            </a:pPr>
            <a:r>
              <a:rPr lang="en-US" dirty="0"/>
              <a:t>(very expensive) </a:t>
            </a:r>
            <a:r>
              <a:rPr lang="en-US" b="1" dirty="0"/>
              <a:t>commercial product</a:t>
            </a:r>
          </a:p>
          <a:p>
            <a:pPr marL="6350" lvl="1">
              <a:spcAft>
                <a:spcPts val="600"/>
              </a:spcAft>
              <a:defRPr/>
            </a:pPr>
            <a:endParaRPr lang="en-US" b="1" dirty="0"/>
          </a:p>
        </p:txBody>
      </p:sp>
      <p:sp>
        <p:nvSpPr>
          <p:cNvPr id="10" name="Rectangle 9">
            <a:extLst>
              <a:ext uri="{FF2B5EF4-FFF2-40B4-BE49-F238E27FC236}">
                <a16:creationId xmlns:a16="http://schemas.microsoft.com/office/drawing/2014/main" id="{F6BB2511-264E-4488-99E8-AAAC07186B57}"/>
              </a:ext>
            </a:extLst>
          </p:cNvPr>
          <p:cNvSpPr/>
          <p:nvPr/>
        </p:nvSpPr>
        <p:spPr>
          <a:xfrm>
            <a:off x="6741046" y="3850615"/>
            <a:ext cx="3965053" cy="1985159"/>
          </a:xfrm>
          <a:prstGeom prst="rect">
            <a:avLst/>
          </a:prstGeom>
        </p:spPr>
        <p:txBody>
          <a:bodyPr wrap="square">
            <a:spAutoFit/>
          </a:bodyPr>
          <a:lstStyle/>
          <a:p>
            <a:pPr marL="6350" lvl="1">
              <a:spcAft>
                <a:spcPts val="600"/>
              </a:spcAft>
              <a:defRPr/>
            </a:pPr>
            <a:r>
              <a:rPr lang="en-US" b="1" dirty="0">
                <a:ea typeface="ＭＳ Ｐゴシック" pitchFamily="-1" charset="-128"/>
              </a:rPr>
              <a:t>general-purpose</a:t>
            </a:r>
            <a:endParaRPr lang="en-US" b="1" dirty="0"/>
          </a:p>
          <a:p>
            <a:pPr marL="6350" lvl="1">
              <a:spcAft>
                <a:spcPts val="600"/>
              </a:spcAft>
              <a:defRPr/>
            </a:pPr>
            <a:r>
              <a:rPr lang="en-US" b="1" dirty="0">
                <a:ea typeface="ＭＳ Ｐゴシック" pitchFamily="-1" charset="-128"/>
              </a:rPr>
              <a:t>open and free</a:t>
            </a:r>
          </a:p>
          <a:p>
            <a:pPr marL="6350" lvl="1">
              <a:spcAft>
                <a:spcPts val="600"/>
              </a:spcAft>
              <a:defRPr/>
            </a:pPr>
            <a:r>
              <a:rPr lang="en-US" b="1" dirty="0">
                <a:ea typeface="ＭＳ Ｐゴシック" pitchFamily="-1" charset="-128"/>
              </a:rPr>
              <a:t>open source libraries</a:t>
            </a:r>
          </a:p>
          <a:p>
            <a:pPr marL="6350" lvl="1">
              <a:spcAft>
                <a:spcPts val="600"/>
              </a:spcAft>
              <a:defRPr/>
            </a:pPr>
            <a:r>
              <a:rPr lang="en-US" dirty="0">
                <a:ea typeface="ＭＳ Ｐゴシック" pitchFamily="-1" charset="-128"/>
              </a:rPr>
              <a:t>go-to language for</a:t>
            </a:r>
            <a:r>
              <a:rPr lang="en-US" b="1" dirty="0">
                <a:ea typeface="ＭＳ Ｐゴシック" pitchFamily="-1" charset="-128"/>
              </a:rPr>
              <a:t> machine learning and data science </a:t>
            </a:r>
            <a:r>
              <a:rPr lang="en-US" dirty="0">
                <a:ea typeface="ＭＳ Ｐゴシック" pitchFamily="-1" charset="-128"/>
              </a:rPr>
              <a:t>(at the moment)</a:t>
            </a:r>
            <a:endParaRPr lang="en-US" dirty="0">
              <a:ea typeface="ＭＳ Ｐゴシック" pitchFamily="-1" charset="-128"/>
              <a:cs typeface="ＭＳ Ｐゴシック" pitchFamily="-1" charset="-128"/>
            </a:endParaRPr>
          </a:p>
        </p:txBody>
      </p:sp>
      <p:pic>
        <p:nvPicPr>
          <p:cNvPr id="1026" name="Picture 2" descr="Risultato immagini per matlab">
            <a:extLst>
              <a:ext uri="{FF2B5EF4-FFF2-40B4-BE49-F238E27FC236}">
                <a16:creationId xmlns:a16="http://schemas.microsoft.com/office/drawing/2014/main" id="{17AA0A0F-AEF9-4DB7-A4D5-63C3ACD5E4E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7569" y="1272029"/>
            <a:ext cx="1447800" cy="144780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B4D6BA2B-1AAD-4FA7-859B-37D78D8F00A4}"/>
              </a:ext>
            </a:extLst>
          </p:cNvPr>
          <p:cNvCxnSpPr>
            <a:cxnSpLocks/>
          </p:cNvCxnSpPr>
          <p:nvPr/>
        </p:nvCxnSpPr>
        <p:spPr>
          <a:xfrm>
            <a:off x="5951542" y="3736315"/>
            <a:ext cx="0" cy="2443822"/>
          </a:xfrm>
          <a:prstGeom prst="line">
            <a:avLst/>
          </a:prstGeom>
          <a:ln w="38100">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Risultato immagini per python">
            <a:extLst>
              <a:ext uri="{FF2B5EF4-FFF2-40B4-BE49-F238E27FC236}">
                <a16:creationId xmlns:a16="http://schemas.microsoft.com/office/drawing/2014/main" id="{DFC738B7-4651-4308-89D2-AAC5571ED40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65262" y="1138989"/>
            <a:ext cx="1794078" cy="179407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04D8199-4BAF-40AD-BB29-D9E1F7AD8DB2}"/>
              </a:ext>
            </a:extLst>
          </p:cNvPr>
          <p:cNvSpPr/>
          <p:nvPr/>
        </p:nvSpPr>
        <p:spPr>
          <a:xfrm>
            <a:off x="4033302" y="2661237"/>
            <a:ext cx="4125396" cy="923330"/>
          </a:xfrm>
          <a:prstGeom prst="rect">
            <a:avLst/>
          </a:prstGeom>
        </p:spPr>
        <p:txBody>
          <a:bodyPr wrap="square">
            <a:spAutoFit/>
          </a:bodyPr>
          <a:lstStyle/>
          <a:p>
            <a:r>
              <a:rPr lang="en-US" b="1" dirty="0">
                <a:ea typeface="ＭＳ Ｐゴシック" pitchFamily="-1" charset="-128"/>
                <a:cs typeface="ＭＳ Ｐゴシック" pitchFamily="-1" charset="-128"/>
              </a:rPr>
              <a:t>interpreted </a:t>
            </a:r>
            <a:r>
              <a:rPr lang="en-US" dirty="0">
                <a:ea typeface="ＭＳ Ｐゴシック" pitchFamily="-1" charset="-128"/>
                <a:cs typeface="ＭＳ Ｐゴシック" pitchFamily="-1" charset="-128"/>
              </a:rPr>
              <a:t>languages</a:t>
            </a:r>
          </a:p>
          <a:p>
            <a:r>
              <a:rPr lang="en-US" dirty="0">
                <a:ea typeface="ＭＳ Ｐゴシック" pitchFamily="-1" charset="-128"/>
                <a:cs typeface="ＭＳ Ｐゴシック" pitchFamily="-1" charset="-128"/>
              </a:rPr>
              <a:t>easy multi-OS </a:t>
            </a:r>
            <a:r>
              <a:rPr lang="en-US" b="1" dirty="0">
                <a:ea typeface="ＭＳ Ｐゴシック" pitchFamily="-1" charset="-128"/>
                <a:cs typeface="ＭＳ Ｐゴシック" pitchFamily="-1" charset="-128"/>
              </a:rPr>
              <a:t>portability</a:t>
            </a:r>
          </a:p>
          <a:p>
            <a:r>
              <a:rPr lang="en-US" dirty="0">
                <a:ea typeface="ＭＳ Ｐゴシック" pitchFamily="-1" charset="-128"/>
                <a:cs typeface="ＭＳ Ｐゴシック" pitchFamily="-1" charset="-128"/>
              </a:rPr>
              <a:t>sub-optimal </a:t>
            </a:r>
            <a:r>
              <a:rPr lang="en-US" b="1" dirty="0">
                <a:ea typeface="ＭＳ Ｐゴシック" pitchFamily="-1" charset="-128"/>
                <a:cs typeface="ＭＳ Ｐゴシック" pitchFamily="-1" charset="-128"/>
              </a:rPr>
              <a:t>performance</a:t>
            </a:r>
            <a:r>
              <a:rPr lang="en-US" dirty="0">
                <a:ea typeface="ＭＳ Ｐゴシック" pitchFamily="-1" charset="-128"/>
                <a:cs typeface="ＭＳ Ｐゴシック" pitchFamily="-1" charset="-128"/>
              </a:rPr>
              <a:t> (</a:t>
            </a:r>
            <a:r>
              <a:rPr lang="en-US" dirty="0" err="1">
                <a:ea typeface="ＭＳ Ｐゴシック" pitchFamily="-1" charset="-128"/>
                <a:cs typeface="ＭＳ Ｐゴシック" pitchFamily="-1" charset="-128"/>
              </a:rPr>
              <a:t>wrt</a:t>
            </a:r>
            <a:r>
              <a:rPr lang="en-US" dirty="0">
                <a:ea typeface="ＭＳ Ｐゴシック" pitchFamily="-1" charset="-128"/>
                <a:cs typeface="ＭＳ Ｐゴシック" pitchFamily="-1" charset="-128"/>
              </a:rPr>
              <a:t> C/C++)</a:t>
            </a:r>
            <a:endParaRPr lang="en-US" dirty="0"/>
          </a:p>
        </p:txBody>
      </p:sp>
    </p:spTree>
    <p:extLst>
      <p:ext uri="{BB962C8B-B14F-4D97-AF65-F5344CB8AC3E}">
        <p14:creationId xmlns:p14="http://schemas.microsoft.com/office/powerpoint/2010/main" val="16854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90</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Curve fitting</a:t>
            </a:r>
            <a:endParaRPr lang="en-US" dirty="0"/>
          </a:p>
        </p:txBody>
      </p:sp>
      <p:pic>
        <p:nvPicPr>
          <p:cNvPr id="3" name="Picture 2">
            <a:extLst>
              <a:ext uri="{FF2B5EF4-FFF2-40B4-BE49-F238E27FC236}">
                <a16:creationId xmlns:a16="http://schemas.microsoft.com/office/drawing/2014/main" id="{0567C80F-242A-4485-8218-F94922F174F1}"/>
              </a:ext>
            </a:extLst>
          </p:cNvPr>
          <p:cNvPicPr>
            <a:picLocks noChangeAspect="1"/>
          </p:cNvPicPr>
          <p:nvPr/>
        </p:nvPicPr>
        <p:blipFill>
          <a:blip r:embed="rId3"/>
          <a:stretch>
            <a:fillRect/>
          </a:stretch>
        </p:blipFill>
        <p:spPr>
          <a:xfrm>
            <a:off x="1665514" y="1242167"/>
            <a:ext cx="8903525" cy="4832017"/>
          </a:xfrm>
          <a:prstGeom prst="rect">
            <a:avLst/>
          </a:prstGeom>
        </p:spPr>
      </p:pic>
    </p:spTree>
    <p:extLst>
      <p:ext uri="{BB962C8B-B14F-4D97-AF65-F5344CB8AC3E}">
        <p14:creationId xmlns:p14="http://schemas.microsoft.com/office/powerpoint/2010/main" val="129510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91</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Curve fitting</a:t>
            </a:r>
            <a:endParaRPr lang="en-US" dirty="0"/>
          </a:p>
        </p:txBody>
      </p:sp>
      <p:pic>
        <p:nvPicPr>
          <p:cNvPr id="3" name="Picture 2">
            <a:extLst>
              <a:ext uri="{FF2B5EF4-FFF2-40B4-BE49-F238E27FC236}">
                <a16:creationId xmlns:a16="http://schemas.microsoft.com/office/drawing/2014/main" id="{0567C80F-242A-4485-8218-F94922F174F1}"/>
              </a:ext>
            </a:extLst>
          </p:cNvPr>
          <p:cNvPicPr>
            <a:picLocks noChangeAspect="1"/>
          </p:cNvPicPr>
          <p:nvPr/>
        </p:nvPicPr>
        <p:blipFill>
          <a:blip r:embed="rId3"/>
          <a:stretch>
            <a:fillRect/>
          </a:stretch>
        </p:blipFill>
        <p:spPr>
          <a:xfrm>
            <a:off x="1665514" y="1242167"/>
            <a:ext cx="8903525" cy="4832017"/>
          </a:xfrm>
          <a:prstGeom prst="rect">
            <a:avLst/>
          </a:prstGeom>
        </p:spPr>
      </p:pic>
      <p:sp>
        <p:nvSpPr>
          <p:cNvPr id="8" name="Rectangle 7">
            <a:extLst>
              <a:ext uri="{FF2B5EF4-FFF2-40B4-BE49-F238E27FC236}">
                <a16:creationId xmlns:a16="http://schemas.microsoft.com/office/drawing/2014/main" id="{84961A78-E1B7-4350-BE7F-35D89306EC24}"/>
              </a:ext>
            </a:extLst>
          </p:cNvPr>
          <p:cNvSpPr/>
          <p:nvPr/>
        </p:nvSpPr>
        <p:spPr>
          <a:xfrm>
            <a:off x="1420238" y="1066833"/>
            <a:ext cx="9377464" cy="5051359"/>
          </a:xfrm>
          <a:prstGeom prst="rect">
            <a:avLst/>
          </a:prstGeom>
          <a:solidFill>
            <a:srgbClr val="FFFFFF">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a:p>
        </p:txBody>
      </p:sp>
      <p:pic>
        <p:nvPicPr>
          <p:cNvPr id="3074" name="Picture 2">
            <a:extLst>
              <a:ext uri="{FF2B5EF4-FFF2-40B4-BE49-F238E27FC236}">
                <a16:creationId xmlns:a16="http://schemas.microsoft.com/office/drawing/2014/main" id="{BFE82D48-2CE8-4B75-B283-4D38C8C6ED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542" y="2468089"/>
            <a:ext cx="2562225" cy="15716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E73BC4C-868D-4115-8AF7-466EB7A77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0043" y="3003291"/>
            <a:ext cx="3867150" cy="1524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F37A13D-231C-4FF4-AFA1-DFD6581306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0043" y="1221598"/>
            <a:ext cx="3629025" cy="16478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D25F2F9-5E51-4F13-9259-D1C4BAC04B45}"/>
              </a:ext>
            </a:extLst>
          </p:cNvPr>
          <p:cNvPicPr>
            <a:picLocks noChangeAspect="1"/>
          </p:cNvPicPr>
          <p:nvPr/>
        </p:nvPicPr>
        <p:blipFill>
          <a:blip r:embed="rId7"/>
          <a:stretch>
            <a:fillRect/>
          </a:stretch>
        </p:blipFill>
        <p:spPr>
          <a:xfrm>
            <a:off x="3740043" y="4640764"/>
            <a:ext cx="5966977" cy="1539373"/>
          </a:xfrm>
          <a:prstGeom prst="rect">
            <a:avLst/>
          </a:prstGeom>
          <a:ln>
            <a:solidFill>
              <a:schemeClr val="tx1"/>
            </a:solidFill>
          </a:ln>
        </p:spPr>
      </p:pic>
    </p:spTree>
    <p:extLst>
      <p:ext uri="{BB962C8B-B14F-4D97-AF65-F5344CB8AC3E}">
        <p14:creationId xmlns:p14="http://schemas.microsoft.com/office/powerpoint/2010/main" val="343374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92</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Curve fitting</a:t>
            </a:r>
            <a:endParaRPr lang="en-US" dirty="0"/>
          </a:p>
        </p:txBody>
      </p:sp>
      <p:pic>
        <p:nvPicPr>
          <p:cNvPr id="12" name="Picture 11">
            <a:extLst>
              <a:ext uri="{FF2B5EF4-FFF2-40B4-BE49-F238E27FC236}">
                <a16:creationId xmlns:a16="http://schemas.microsoft.com/office/drawing/2014/main" id="{6C6B8270-7A0B-4847-BDF9-50CD286EB93F}"/>
              </a:ext>
            </a:extLst>
          </p:cNvPr>
          <p:cNvPicPr>
            <a:picLocks noChangeAspect="1"/>
          </p:cNvPicPr>
          <p:nvPr/>
        </p:nvPicPr>
        <p:blipFill>
          <a:blip r:embed="rId3"/>
          <a:stretch>
            <a:fillRect/>
          </a:stretch>
        </p:blipFill>
        <p:spPr>
          <a:xfrm>
            <a:off x="1649106" y="1242166"/>
            <a:ext cx="8919933" cy="4832017"/>
          </a:xfrm>
          <a:prstGeom prst="rect">
            <a:avLst/>
          </a:prstGeom>
        </p:spPr>
      </p:pic>
    </p:spTree>
    <p:extLst>
      <p:ext uri="{BB962C8B-B14F-4D97-AF65-F5344CB8AC3E}">
        <p14:creationId xmlns:p14="http://schemas.microsoft.com/office/powerpoint/2010/main" val="400336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93</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Curve fitting</a:t>
            </a:r>
            <a:endParaRPr lang="en-US" dirty="0"/>
          </a:p>
        </p:txBody>
      </p:sp>
      <p:pic>
        <p:nvPicPr>
          <p:cNvPr id="12" name="Picture 11">
            <a:extLst>
              <a:ext uri="{FF2B5EF4-FFF2-40B4-BE49-F238E27FC236}">
                <a16:creationId xmlns:a16="http://schemas.microsoft.com/office/drawing/2014/main" id="{6C6B8270-7A0B-4847-BDF9-50CD286EB93F}"/>
              </a:ext>
            </a:extLst>
          </p:cNvPr>
          <p:cNvPicPr>
            <a:picLocks noChangeAspect="1"/>
          </p:cNvPicPr>
          <p:nvPr/>
        </p:nvPicPr>
        <p:blipFill>
          <a:blip r:embed="rId3"/>
          <a:stretch>
            <a:fillRect/>
          </a:stretch>
        </p:blipFill>
        <p:spPr>
          <a:xfrm>
            <a:off x="1649106" y="1242166"/>
            <a:ext cx="8919933" cy="4832017"/>
          </a:xfrm>
          <a:prstGeom prst="rect">
            <a:avLst/>
          </a:prstGeom>
        </p:spPr>
      </p:pic>
      <p:sp>
        <p:nvSpPr>
          <p:cNvPr id="16" name="Rectangle 15">
            <a:extLst>
              <a:ext uri="{FF2B5EF4-FFF2-40B4-BE49-F238E27FC236}">
                <a16:creationId xmlns:a16="http://schemas.microsoft.com/office/drawing/2014/main" id="{E70B48AB-C6B4-4381-AEF2-0C3F431F713E}"/>
              </a:ext>
            </a:extLst>
          </p:cNvPr>
          <p:cNvSpPr/>
          <p:nvPr/>
        </p:nvSpPr>
        <p:spPr>
          <a:xfrm>
            <a:off x="1420238" y="1066833"/>
            <a:ext cx="9377464" cy="5051359"/>
          </a:xfrm>
          <a:prstGeom prst="rect">
            <a:avLst/>
          </a:prstGeom>
          <a:solidFill>
            <a:srgbClr val="FFFFFF">
              <a:alpha val="3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900"/>
              </a:spcBef>
            </a:pPr>
            <a:endParaRPr lang="en-US" sz="2000" b="1" dirty="0"/>
          </a:p>
        </p:txBody>
      </p:sp>
      <p:pic>
        <p:nvPicPr>
          <p:cNvPr id="5122" name="Picture 2">
            <a:extLst>
              <a:ext uri="{FF2B5EF4-FFF2-40B4-BE49-F238E27FC236}">
                <a16:creationId xmlns:a16="http://schemas.microsoft.com/office/drawing/2014/main" id="{F921F816-5A55-46AD-AE24-DF02578B63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4298" y="2371507"/>
            <a:ext cx="3960159" cy="30086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A15C50D-3D20-48C9-868C-A393A2351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921" y="3028083"/>
            <a:ext cx="3981450" cy="16954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07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94</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DICOM BROWSER</a:t>
            </a:r>
            <a:endParaRPr lang="en-US" dirty="0"/>
          </a:p>
        </p:txBody>
      </p:sp>
      <p:pic>
        <p:nvPicPr>
          <p:cNvPr id="10" name="Picture 9">
            <a:extLst>
              <a:ext uri="{FF2B5EF4-FFF2-40B4-BE49-F238E27FC236}">
                <a16:creationId xmlns:a16="http://schemas.microsoft.com/office/drawing/2014/main" id="{76261E84-BD85-403C-9236-5B500A8CC547}"/>
              </a:ext>
            </a:extLst>
          </p:cNvPr>
          <p:cNvPicPr>
            <a:picLocks noChangeAspect="1"/>
          </p:cNvPicPr>
          <p:nvPr/>
        </p:nvPicPr>
        <p:blipFill>
          <a:blip r:embed="rId3"/>
          <a:stretch>
            <a:fillRect/>
          </a:stretch>
        </p:blipFill>
        <p:spPr>
          <a:xfrm>
            <a:off x="1570767" y="1278415"/>
            <a:ext cx="8404249" cy="4563433"/>
          </a:xfrm>
          <a:prstGeom prst="rect">
            <a:avLst/>
          </a:prstGeom>
        </p:spPr>
      </p:pic>
    </p:spTree>
    <p:extLst>
      <p:ext uri="{BB962C8B-B14F-4D97-AF65-F5344CB8AC3E}">
        <p14:creationId xmlns:p14="http://schemas.microsoft.com/office/powerpoint/2010/main" val="309687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95</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DICOM BROWSER</a:t>
            </a:r>
            <a:endParaRPr lang="en-US" dirty="0"/>
          </a:p>
        </p:txBody>
      </p:sp>
      <p:pic>
        <p:nvPicPr>
          <p:cNvPr id="10" name="Picture 9">
            <a:extLst>
              <a:ext uri="{FF2B5EF4-FFF2-40B4-BE49-F238E27FC236}">
                <a16:creationId xmlns:a16="http://schemas.microsoft.com/office/drawing/2014/main" id="{76261E84-BD85-403C-9236-5B500A8CC547}"/>
              </a:ext>
            </a:extLst>
          </p:cNvPr>
          <p:cNvPicPr>
            <a:picLocks noChangeAspect="1"/>
          </p:cNvPicPr>
          <p:nvPr/>
        </p:nvPicPr>
        <p:blipFill>
          <a:blip r:embed="rId3"/>
          <a:stretch>
            <a:fillRect/>
          </a:stretch>
        </p:blipFill>
        <p:spPr>
          <a:xfrm>
            <a:off x="1570767" y="1278415"/>
            <a:ext cx="8404249" cy="4563433"/>
          </a:xfrm>
          <a:prstGeom prst="rect">
            <a:avLst/>
          </a:prstGeom>
        </p:spPr>
      </p:pic>
      <p:pic>
        <p:nvPicPr>
          <p:cNvPr id="13" name="Picture 12">
            <a:extLst>
              <a:ext uri="{FF2B5EF4-FFF2-40B4-BE49-F238E27FC236}">
                <a16:creationId xmlns:a16="http://schemas.microsoft.com/office/drawing/2014/main" id="{967BCCC1-86A8-44A0-9502-6B201311103B}"/>
              </a:ext>
            </a:extLst>
          </p:cNvPr>
          <p:cNvPicPr>
            <a:picLocks noChangeAspect="1"/>
          </p:cNvPicPr>
          <p:nvPr/>
        </p:nvPicPr>
        <p:blipFill>
          <a:blip r:embed="rId4"/>
          <a:stretch>
            <a:fillRect/>
          </a:stretch>
        </p:blipFill>
        <p:spPr>
          <a:xfrm>
            <a:off x="3278575" y="3338101"/>
            <a:ext cx="3515542" cy="3207161"/>
          </a:xfrm>
          <a:prstGeom prst="rect">
            <a:avLst/>
          </a:prstGeom>
          <a:ln>
            <a:solidFill>
              <a:schemeClr val="tx1"/>
            </a:solidFill>
          </a:ln>
        </p:spPr>
      </p:pic>
    </p:spTree>
    <p:extLst>
      <p:ext uri="{BB962C8B-B14F-4D97-AF65-F5344CB8AC3E}">
        <p14:creationId xmlns:p14="http://schemas.microsoft.com/office/powerpoint/2010/main" val="3477485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96</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VOLUME VIEWER</a:t>
            </a:r>
            <a:endParaRPr lang="en-US" dirty="0"/>
          </a:p>
        </p:txBody>
      </p:sp>
      <p:pic>
        <p:nvPicPr>
          <p:cNvPr id="3" name="Picture 2">
            <a:extLst>
              <a:ext uri="{FF2B5EF4-FFF2-40B4-BE49-F238E27FC236}">
                <a16:creationId xmlns:a16="http://schemas.microsoft.com/office/drawing/2014/main" id="{DBE0BD1B-4060-4649-B868-1DAE75AEFB77}"/>
              </a:ext>
            </a:extLst>
          </p:cNvPr>
          <p:cNvPicPr>
            <a:picLocks noChangeAspect="1"/>
          </p:cNvPicPr>
          <p:nvPr/>
        </p:nvPicPr>
        <p:blipFill>
          <a:blip r:embed="rId3"/>
          <a:stretch>
            <a:fillRect/>
          </a:stretch>
        </p:blipFill>
        <p:spPr>
          <a:xfrm>
            <a:off x="1665514" y="1275132"/>
            <a:ext cx="9020332" cy="4747296"/>
          </a:xfrm>
          <a:prstGeom prst="rect">
            <a:avLst/>
          </a:prstGeom>
        </p:spPr>
      </p:pic>
    </p:spTree>
    <p:extLst>
      <p:ext uri="{BB962C8B-B14F-4D97-AF65-F5344CB8AC3E}">
        <p14:creationId xmlns:p14="http://schemas.microsoft.com/office/powerpoint/2010/main" val="307211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Matlab</a:t>
            </a:r>
            <a:r>
              <a:rPr lang="it-IT" dirty="0"/>
              <a:t> APPS</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97</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IMAGE SEGMENTER</a:t>
            </a:r>
            <a:endParaRPr lang="en-US" dirty="0"/>
          </a:p>
        </p:txBody>
      </p:sp>
      <p:pic>
        <p:nvPicPr>
          <p:cNvPr id="8" name="Picture 7">
            <a:extLst>
              <a:ext uri="{FF2B5EF4-FFF2-40B4-BE49-F238E27FC236}">
                <a16:creationId xmlns:a16="http://schemas.microsoft.com/office/drawing/2014/main" id="{9162461D-3858-4D10-B2B1-6692ECC2C240}"/>
              </a:ext>
            </a:extLst>
          </p:cNvPr>
          <p:cNvPicPr>
            <a:picLocks noChangeAspect="1"/>
          </p:cNvPicPr>
          <p:nvPr/>
        </p:nvPicPr>
        <p:blipFill>
          <a:blip r:embed="rId3"/>
          <a:stretch>
            <a:fillRect/>
          </a:stretch>
        </p:blipFill>
        <p:spPr>
          <a:xfrm>
            <a:off x="1665515" y="1145187"/>
            <a:ext cx="8298292" cy="4977926"/>
          </a:xfrm>
          <a:prstGeom prst="rect">
            <a:avLst/>
          </a:prstGeom>
        </p:spPr>
      </p:pic>
    </p:spTree>
    <p:extLst>
      <p:ext uri="{BB962C8B-B14F-4D97-AF65-F5344CB8AC3E}">
        <p14:creationId xmlns:p14="http://schemas.microsoft.com/office/powerpoint/2010/main" val="27028932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t>Matlab</a:t>
            </a:r>
            <a:r>
              <a:rPr lang="it-IT" dirty="0"/>
              <a:t> APPS</a:t>
            </a:r>
            <a:endParaRPr lang="en-US" dirty="0"/>
          </a:p>
        </p:txBody>
      </p:sp>
      <p:sp>
        <p:nvSpPr>
          <p:cNvPr id="3" name="Date Placeholder 2">
            <a:extLst>
              <a:ext uri="{FF2B5EF4-FFF2-40B4-BE49-F238E27FC236}">
                <a16:creationId xmlns:a16="http://schemas.microsoft.com/office/drawing/2014/main" id="{96332A04-C061-48AD-9BD1-1A91473CADC7}"/>
              </a:ext>
            </a:extLst>
          </p:cNvPr>
          <p:cNvSpPr>
            <a:spLocks noGrp="1"/>
          </p:cNvSpPr>
          <p:nvPr>
            <p:ph type="dt" sz="half" idx="10"/>
          </p:nvPr>
        </p:nvSpPr>
        <p:spPr/>
        <p:txBody>
          <a:bodyPr/>
          <a:lstStyle/>
          <a:p>
            <a:r>
              <a:rPr lang="en-US"/>
              <a:t>3/12/2020</a:t>
            </a:r>
            <a:endParaRPr lang="en-US" dirty="0"/>
          </a:p>
        </p:txBody>
      </p:sp>
      <p:sp>
        <p:nvSpPr>
          <p:cNvPr id="4" name="Slide Number Placeholder 3">
            <a:extLst>
              <a:ext uri="{FF2B5EF4-FFF2-40B4-BE49-F238E27FC236}">
                <a16:creationId xmlns:a16="http://schemas.microsoft.com/office/drawing/2014/main" id="{BF7E6DE9-89E4-4A8F-858E-941D66EA3A76}"/>
              </a:ext>
            </a:extLst>
          </p:cNvPr>
          <p:cNvSpPr>
            <a:spLocks noGrp="1"/>
          </p:cNvSpPr>
          <p:nvPr>
            <p:ph type="sldNum" sz="quarter" idx="12"/>
          </p:nvPr>
        </p:nvSpPr>
        <p:spPr/>
        <p:txBody>
          <a:bodyPr/>
          <a:lstStyle/>
          <a:p>
            <a:fld id="{A82C3BC0-3EBF-3C4C-A3D8-795624EBC6AA}" type="slidenum">
              <a:rPr lang="en-US" smtClean="0"/>
              <a:pPr/>
              <a:t>98</a:t>
            </a:fld>
            <a:endParaRPr lang="en-US" dirty="0"/>
          </a:p>
        </p:txBody>
      </p:sp>
      <p:sp>
        <p:nvSpPr>
          <p:cNvPr id="6" name="Text Placeholder 5">
            <a:extLst>
              <a:ext uri="{FF2B5EF4-FFF2-40B4-BE49-F238E27FC236}">
                <a16:creationId xmlns:a16="http://schemas.microsoft.com/office/drawing/2014/main" id="{1133C032-C0FB-4CAA-A87C-A40B467E9CC3}"/>
              </a:ext>
            </a:extLst>
          </p:cNvPr>
          <p:cNvSpPr>
            <a:spLocks noGrp="1"/>
          </p:cNvSpPr>
          <p:nvPr>
            <p:ph type="body" sz="quarter" idx="13"/>
          </p:nvPr>
        </p:nvSpPr>
        <p:spPr/>
        <p:txBody>
          <a:bodyPr/>
          <a:lstStyle/>
          <a:p>
            <a:r>
              <a:rPr lang="it-IT" dirty="0"/>
              <a:t>Deep learning network designer</a:t>
            </a:r>
            <a:endParaRPr lang="en-US" dirty="0"/>
          </a:p>
        </p:txBody>
      </p:sp>
      <p:pic>
        <p:nvPicPr>
          <p:cNvPr id="6146" name="Picture 2">
            <a:extLst>
              <a:ext uri="{FF2B5EF4-FFF2-40B4-BE49-F238E27FC236}">
                <a16:creationId xmlns:a16="http://schemas.microsoft.com/office/drawing/2014/main" id="{B440FC2C-3AC0-4753-A5FA-B77742F27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997" y="1186705"/>
            <a:ext cx="6406243" cy="399993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4752566C-BA70-4007-B324-515D5C0DEC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4477" y="3821202"/>
            <a:ext cx="7313930" cy="22969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285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E1300-C905-44B5-A74C-5F2D6A160364}"/>
              </a:ext>
            </a:extLst>
          </p:cNvPr>
          <p:cNvSpPr>
            <a:spLocks noGrp="1"/>
          </p:cNvSpPr>
          <p:nvPr>
            <p:ph type="title"/>
          </p:nvPr>
        </p:nvSpPr>
        <p:spPr/>
        <p:txBody>
          <a:bodyPr/>
          <a:lstStyle/>
          <a:p>
            <a:r>
              <a:rPr lang="it-IT" dirty="0" err="1"/>
              <a:t>Mathworks</a:t>
            </a:r>
            <a:r>
              <a:rPr lang="it-IT" dirty="0"/>
              <a:t> File Exchange Platform</a:t>
            </a:r>
            <a:endParaRPr lang="en-US" dirty="0"/>
          </a:p>
        </p:txBody>
      </p:sp>
      <p:sp>
        <p:nvSpPr>
          <p:cNvPr id="4" name="Date Placeholder 3">
            <a:extLst>
              <a:ext uri="{FF2B5EF4-FFF2-40B4-BE49-F238E27FC236}">
                <a16:creationId xmlns:a16="http://schemas.microsoft.com/office/drawing/2014/main" id="{2550C23D-3AF8-428B-B48C-F977E5DDD702}"/>
              </a:ext>
            </a:extLst>
          </p:cNvPr>
          <p:cNvSpPr>
            <a:spLocks noGrp="1"/>
          </p:cNvSpPr>
          <p:nvPr>
            <p:ph type="dt" sz="half" idx="10"/>
          </p:nvPr>
        </p:nvSpPr>
        <p:spPr/>
        <p:txBody>
          <a:bodyPr/>
          <a:lstStyle/>
          <a:p>
            <a:r>
              <a:rPr lang="en-US"/>
              <a:t>3/12/2020</a:t>
            </a:r>
            <a:endParaRPr lang="en-US" dirty="0"/>
          </a:p>
        </p:txBody>
      </p:sp>
      <p:sp>
        <p:nvSpPr>
          <p:cNvPr id="6" name="Slide Number Placeholder 5">
            <a:extLst>
              <a:ext uri="{FF2B5EF4-FFF2-40B4-BE49-F238E27FC236}">
                <a16:creationId xmlns:a16="http://schemas.microsoft.com/office/drawing/2014/main" id="{E138AB2C-3901-47CA-B646-A4C2E5DE1583}"/>
              </a:ext>
            </a:extLst>
          </p:cNvPr>
          <p:cNvSpPr>
            <a:spLocks noGrp="1"/>
          </p:cNvSpPr>
          <p:nvPr>
            <p:ph type="sldNum" sz="quarter" idx="12"/>
          </p:nvPr>
        </p:nvSpPr>
        <p:spPr/>
        <p:txBody>
          <a:bodyPr/>
          <a:lstStyle/>
          <a:p>
            <a:fld id="{A82C3BC0-3EBF-3C4C-A3D8-795624EBC6AA}" type="slidenum">
              <a:rPr lang="en-US" smtClean="0"/>
              <a:pPr/>
              <a:t>99</a:t>
            </a:fld>
            <a:endParaRPr lang="en-US" dirty="0"/>
          </a:p>
        </p:txBody>
      </p:sp>
      <p:sp>
        <p:nvSpPr>
          <p:cNvPr id="7" name="Text Placeholder 6">
            <a:extLst>
              <a:ext uri="{FF2B5EF4-FFF2-40B4-BE49-F238E27FC236}">
                <a16:creationId xmlns:a16="http://schemas.microsoft.com/office/drawing/2014/main" id="{E55CD8D4-717F-4508-BD5F-BC3F1EF97C2C}"/>
              </a:ext>
            </a:extLst>
          </p:cNvPr>
          <p:cNvSpPr>
            <a:spLocks noGrp="1"/>
          </p:cNvSpPr>
          <p:nvPr>
            <p:ph type="body" sz="quarter" idx="13"/>
          </p:nvPr>
        </p:nvSpPr>
        <p:spPr/>
        <p:txBody>
          <a:bodyPr/>
          <a:lstStyle/>
          <a:p>
            <a:r>
              <a:rPr lang="it-IT" dirty="0"/>
              <a:t>Sharing code, custom toolboxes and apps with </a:t>
            </a:r>
            <a:r>
              <a:rPr lang="it-IT" dirty="0" err="1"/>
              <a:t>other</a:t>
            </a:r>
            <a:r>
              <a:rPr lang="it-IT" dirty="0"/>
              <a:t> users</a:t>
            </a:r>
            <a:endParaRPr lang="en-US" dirty="0"/>
          </a:p>
        </p:txBody>
      </p:sp>
      <p:pic>
        <p:nvPicPr>
          <p:cNvPr id="3" name="Picture 2">
            <a:extLst>
              <a:ext uri="{FF2B5EF4-FFF2-40B4-BE49-F238E27FC236}">
                <a16:creationId xmlns:a16="http://schemas.microsoft.com/office/drawing/2014/main" id="{56547F69-2F16-473E-BA82-F48F34F47C7C}"/>
              </a:ext>
            </a:extLst>
          </p:cNvPr>
          <p:cNvPicPr>
            <a:picLocks noChangeAspect="1"/>
          </p:cNvPicPr>
          <p:nvPr/>
        </p:nvPicPr>
        <p:blipFill>
          <a:blip r:embed="rId3"/>
          <a:stretch>
            <a:fillRect/>
          </a:stretch>
        </p:blipFill>
        <p:spPr>
          <a:xfrm>
            <a:off x="688052" y="1418897"/>
            <a:ext cx="6594166" cy="4588851"/>
          </a:xfrm>
          <a:prstGeom prst="rect">
            <a:avLst/>
          </a:prstGeom>
          <a:ln>
            <a:solidFill>
              <a:schemeClr val="tx1"/>
            </a:solidFill>
          </a:ln>
        </p:spPr>
      </p:pic>
      <p:pic>
        <p:nvPicPr>
          <p:cNvPr id="9" name="Picture 8">
            <a:extLst>
              <a:ext uri="{FF2B5EF4-FFF2-40B4-BE49-F238E27FC236}">
                <a16:creationId xmlns:a16="http://schemas.microsoft.com/office/drawing/2014/main" id="{1AFAF04E-891A-4E92-9D2E-F8114EB4CB12}"/>
              </a:ext>
            </a:extLst>
          </p:cNvPr>
          <p:cNvPicPr>
            <a:picLocks noChangeAspect="1"/>
          </p:cNvPicPr>
          <p:nvPr/>
        </p:nvPicPr>
        <p:blipFill>
          <a:blip r:embed="rId4"/>
          <a:stretch>
            <a:fillRect/>
          </a:stretch>
        </p:blipFill>
        <p:spPr>
          <a:xfrm>
            <a:off x="7461207" y="2062428"/>
            <a:ext cx="4127158" cy="3945320"/>
          </a:xfrm>
          <a:prstGeom prst="rect">
            <a:avLst/>
          </a:prstGeom>
          <a:ln>
            <a:solidFill>
              <a:schemeClr val="tx1"/>
            </a:solidFill>
          </a:ln>
        </p:spPr>
      </p:pic>
    </p:spTree>
    <p:extLst>
      <p:ext uri="{BB962C8B-B14F-4D97-AF65-F5344CB8AC3E}">
        <p14:creationId xmlns:p14="http://schemas.microsoft.com/office/powerpoint/2010/main" val="110437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artino's">
      <a:dk1>
        <a:srgbClr val="000000"/>
      </a:dk1>
      <a:lt1>
        <a:srgbClr val="FFFFFF"/>
      </a:lt1>
      <a:dk2>
        <a:srgbClr val="643948"/>
      </a:dk2>
      <a:lt2>
        <a:srgbClr val="CFCBCE"/>
      </a:lt2>
      <a:accent1>
        <a:srgbClr val="F74116"/>
      </a:accent1>
      <a:accent2>
        <a:srgbClr val="DB0775"/>
      </a:accent2>
      <a:accent3>
        <a:srgbClr val="3C3CEA"/>
      </a:accent3>
      <a:accent4>
        <a:srgbClr val="8741D1"/>
      </a:accent4>
      <a:accent5>
        <a:srgbClr val="06CEDD"/>
      </a:accent5>
      <a:accent6>
        <a:srgbClr val="B5D725"/>
      </a:accent6>
      <a:hlink>
        <a:srgbClr val="DA0674"/>
      </a:hlink>
      <a:folHlink>
        <a:srgbClr val="CFCBC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spcBef>
            <a:spcPts val="900"/>
          </a:spcBef>
          <a:defRPr sz="2000" b="1"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alpha val="50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spcBef>
            <a:spcPts val="900"/>
          </a:spcBef>
          <a:defRPr sz="2000" b="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8698</TotalTime>
  <Words>18356</Words>
  <Application>Microsoft Office PowerPoint</Application>
  <PresentationFormat>Widescreen</PresentationFormat>
  <Paragraphs>2069</Paragraphs>
  <Slides>141</Slides>
  <Notes>141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141</vt:i4>
      </vt:variant>
    </vt:vector>
  </HeadingPairs>
  <TitlesOfParts>
    <vt:vector size="152" baseType="lpstr">
      <vt:lpstr>.AppleSystemUIFont</vt:lpstr>
      <vt:lpstr>Arial</vt:lpstr>
      <vt:lpstr>Calibri</vt:lpstr>
      <vt:lpstr>Courier New</vt:lpstr>
      <vt:lpstr>Helvetica</vt:lpstr>
      <vt:lpstr>Ink Free</vt:lpstr>
      <vt:lpstr>Menlo</vt:lpstr>
      <vt:lpstr>Verdana</vt:lpstr>
      <vt:lpstr>Wingdings</vt:lpstr>
      <vt:lpstr>Wingdings 3</vt:lpstr>
      <vt:lpstr>Office Theme</vt:lpstr>
      <vt:lpstr>Introduction to  MATLAB® (for non-CS people!)</vt:lpstr>
      <vt:lpstr>Who am I?</vt:lpstr>
      <vt:lpstr>Overview</vt:lpstr>
      <vt:lpstr>Overview</vt:lpstr>
      <vt:lpstr>General background: what are we talking about?</vt:lpstr>
      <vt:lpstr>Overview</vt:lpstr>
      <vt:lpstr>Overview</vt:lpstr>
      <vt:lpstr>Matlab vs C / C++ / Fortran</vt:lpstr>
      <vt:lpstr>Matlab vs Python</vt:lpstr>
      <vt:lpstr>Matlab vs R</vt:lpstr>
      <vt:lpstr>Overview</vt:lpstr>
      <vt:lpstr>Overview</vt:lpstr>
      <vt:lpstr>MATLAB Graphical User Interface (GUI)</vt:lpstr>
      <vt:lpstr>MATLAB syntax – Looking for help!</vt:lpstr>
      <vt:lpstr>MATLAB syntax – Looking for help!</vt:lpstr>
      <vt:lpstr>MATLAB syntax – Looking for help!</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Matrices, vectors, arrays …</vt:lpstr>
      <vt:lpstr>MATLAB syntax – ‘Unusual’ data structures</vt:lpstr>
      <vt:lpstr>MATLAB syntax – ‘Unusual’ data structures</vt:lpstr>
      <vt:lpstr>MATLAB syntax – ‘Unusual’ data structures</vt:lpstr>
      <vt:lpstr>MATLAB syntax – ‘Unusual’ data structures</vt:lpstr>
      <vt:lpstr>MATLAB syntax – ‘Unusual’ data structures</vt:lpstr>
      <vt:lpstr>MATLAB syntax – Control flow</vt:lpstr>
      <vt:lpstr>MATLAB syntax – Control flow</vt:lpstr>
      <vt:lpstr>MATLAB syntax – Control flow</vt:lpstr>
      <vt:lpstr>MATLAB syntax – Control flow</vt:lpstr>
      <vt:lpstr>MATLAB syntax – Control flow</vt:lpstr>
      <vt:lpstr>Overview</vt:lpstr>
      <vt:lpstr>Overview</vt:lpstr>
      <vt:lpstr>MATLAB’s Graphical User Interface (GUI)</vt:lpstr>
      <vt:lpstr>MATLAB’s EDITOR – M-file</vt:lpstr>
      <vt:lpstr>MATLAB’s EDITOR – M-file</vt:lpstr>
      <vt:lpstr>MATLAB’s EDITOR – M-file</vt:lpstr>
      <vt:lpstr>MATLAB’s EDITOR – M-file</vt:lpstr>
      <vt:lpstr>MATLAB’s EDITOR – M-file</vt:lpstr>
      <vt:lpstr>MATLAB’s EDITOR – Standard editor</vt:lpstr>
      <vt:lpstr>MATLAB’s EDITOR – Standard editor</vt:lpstr>
      <vt:lpstr>MATLAB’s EDITOR – Standard editor</vt:lpstr>
      <vt:lpstr>MATLAB’s EDITOR – Standard editor</vt:lpstr>
      <vt:lpstr>MATLAB’s Graphical User Interface (GUI)</vt:lpstr>
      <vt:lpstr>MATLAB’s EDITOR – Live editor</vt:lpstr>
      <vt:lpstr>MATLAB’s EDITOR – Live editor</vt:lpstr>
      <vt:lpstr>Overview</vt:lpstr>
      <vt:lpstr>Overview</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MATLAB Graphics</vt:lpstr>
      <vt:lpstr>Overview</vt:lpstr>
      <vt:lpstr>Overview</vt:lpstr>
      <vt:lpstr>Overview</vt:lpstr>
      <vt:lpstr>MATLAB’s own options</vt:lpstr>
      <vt:lpstr>Matlab APPS</vt:lpstr>
      <vt:lpstr>Matlab APPS</vt:lpstr>
      <vt:lpstr>Matlab APPS</vt:lpstr>
      <vt:lpstr>Matlab APPS</vt:lpstr>
      <vt:lpstr>Matlab APPS</vt:lpstr>
      <vt:lpstr>Matlab APPS</vt:lpstr>
      <vt:lpstr>Matlab APPS</vt:lpstr>
      <vt:lpstr>Matlab APPS</vt:lpstr>
      <vt:lpstr>Matlab APPS</vt:lpstr>
      <vt:lpstr>Matlab APPS</vt:lpstr>
      <vt:lpstr>Matlab APPS</vt:lpstr>
      <vt:lpstr>Matlab APPS</vt:lpstr>
      <vt:lpstr>Matlab APPS</vt:lpstr>
      <vt:lpstr>Matlab APPS</vt:lpstr>
      <vt:lpstr>Mathworks File Exchange Platform</vt:lpstr>
      <vt:lpstr>(Neuro)Science  community  options</vt:lpstr>
      <vt:lpstr>EEGLAB</vt:lpstr>
      <vt:lpstr>EEGLAB</vt:lpstr>
      <vt:lpstr>EEGLAB</vt:lpstr>
      <vt:lpstr>EEGLAB - SIFT</vt:lpstr>
      <vt:lpstr>EEGLAB - BCILAB</vt:lpstr>
      <vt:lpstr>MNE</vt:lpstr>
      <vt:lpstr>Statistical Parametric Mapping (SPM)</vt:lpstr>
      <vt:lpstr>Statistical Parametric Mapping (SPM)</vt:lpstr>
      <vt:lpstr>GIFT (Group ICA of fMRI Toolbox)</vt:lpstr>
      <vt:lpstr>Masamune</vt:lpstr>
      <vt:lpstr>Masamune</vt:lpstr>
      <vt:lpstr>Masamune</vt:lpstr>
      <vt:lpstr>Masamune</vt:lpstr>
      <vt:lpstr>Masamune</vt:lpstr>
      <vt:lpstr>Masamune</vt:lpstr>
      <vt:lpstr>Comkat   (COmpartmental Model Kinetic Analysis Tool)</vt:lpstr>
      <vt:lpstr>Comkat   (COmpartmental Model Kinetic Analysis Tool)</vt:lpstr>
      <vt:lpstr>MIAKAT</vt:lpstr>
      <vt:lpstr>MIAKAT</vt:lpstr>
      <vt:lpstr>Overview</vt:lpstr>
      <vt:lpstr>Overview</vt:lpstr>
      <vt:lpstr>Using MATLAB @ Martinos Center</vt:lpstr>
      <vt:lpstr>Opening MATLAB</vt:lpstr>
      <vt:lpstr>Using MATLAB from ‘your’ laptop</vt:lpstr>
      <vt:lpstr>MATLAB &amp; launchpad</vt:lpstr>
      <vt:lpstr>Calling MATLAB from SHELL</vt:lpstr>
      <vt:lpstr>Running MATLAB scripts from SHELL</vt:lpstr>
      <vt:lpstr>Calling Python     (or anything else)  from MATLAB</vt:lpstr>
      <vt:lpstr>Calling Python from MATLAB</vt:lpstr>
      <vt:lpstr>Calling Python from MATLAB</vt:lpstr>
      <vt:lpstr>Calling Python from MATLAB</vt:lpstr>
      <vt:lpstr>Calling Python from MATLAB</vt:lpstr>
      <vt:lpstr>Calling Python from MATLAB</vt:lpstr>
      <vt:lpstr>Calling Python from MATLAB</vt:lpstr>
      <vt:lpstr>Executing UNIX commands from MATLAB</vt:lpstr>
      <vt:lpstr>Speeding-up your code</vt:lpstr>
      <vt:lpstr>Parallel computing toolbox</vt:lpstr>
      <vt:lpstr>Parallel computing toolbox</vt:lpstr>
      <vt:lpstr>Parallel computing toolbox</vt:lpstr>
      <vt:lpstr>MATLAB Executable (MEX) File Functions</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Michele Scipioni</cp:lastModifiedBy>
  <cp:revision>435</cp:revision>
  <dcterms:created xsi:type="dcterms:W3CDTF">2016-11-02T20:14:12Z</dcterms:created>
  <dcterms:modified xsi:type="dcterms:W3CDTF">2020-03-13T16:02:08Z</dcterms:modified>
</cp:coreProperties>
</file>